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70" r:id="rId6"/>
    <p:sldId id="269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6B37-F9DE-4128-AC48-847E76785CF7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5028-A6FD-4061-B88F-0FE927B9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55028-A6FD-4061-B88F-0FE927B9E4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1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7767-BAD8-2F67-D38E-31E7F516A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F435F-3092-09F5-BD93-171BC4C2A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97D9-8290-676C-8BBF-0CF94C86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17C95-AC92-9DBD-FB15-B4F0D4BC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8BE3-26D8-63FB-3322-A450A80D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AF7C-D25D-07BD-EDA3-33786EBF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5F8FF-02AB-B5CE-17CF-AFD28091E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CCA2-5BA3-0931-A9E0-AFCCA7A5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A1C43-38F5-8033-25C7-A206B2E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A7C4-23FE-21DD-7F84-B47BDB07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8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418E8-4FBF-356A-863A-731FAB0EF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0A7C6-DFA1-3552-034B-09EAC99BE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F64A-150C-60F5-6CB4-EDF30A44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E8C8-3EB3-C0C2-3052-72BB4176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FD63-CE5A-BC0E-AD8D-0E6B7858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8FBF-47A8-1412-F00F-C3355A2E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3AC5-F136-6935-3279-7B1365ECD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62E5-8026-4E80-D5B8-B3B006FC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E92A-E941-1502-D783-AB2B8D8A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16DC-1E25-B7AF-BF57-54731BF6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2AF1-0F44-1EC7-E825-C63B07D3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4DD59-B195-F32F-5403-8C3985F23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9FC1-3F1E-A3BE-DA96-A74DE19E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A0BE9-D98B-0E7F-3CB7-5628832C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BBA4-1C67-8091-A3A2-04287F52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2A3-0A90-D48C-478B-1E49AC31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E2D89-ADEF-8CA8-5D14-D9C1CFC22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62123-061B-7AF6-5EE1-F0EF4C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8A216-FAB0-4640-DDAD-6FB9C8DC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E12FE-4BC6-7BCA-5AE6-743D4327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D37F0-0265-0A56-B40F-571CBA9B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CCDE-CC83-810C-F365-96713522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34E0-8B1E-076F-AC7A-D1C0EF58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C988F-994E-5A41-16BC-BA3BBCA84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24EF7-320C-63A7-2A55-2CF6F0E33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DD247-9139-920D-8CEF-E59456F09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05022-1746-BFEE-C703-8163EE83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4F941-1C43-D47D-6307-5DE072FD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80FBF-5ED0-B6E5-9577-8F44A76A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1E29-F54E-633A-1616-9FC0C931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4D1C0-C564-3683-CA41-EACB7A4F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A992B-3343-A98C-5987-B4BE6ED0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C783D-B30C-3411-F858-D524808C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F3C10-F887-1811-A8B6-32E59AAE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7C645-0FD0-E565-EE15-B828D726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FC4B-D74E-D756-1EE6-59EAA180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605D-4766-CCA5-231A-10C539A5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2C58-F253-0F7D-AC13-1EB326F3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61AA1-B560-93BB-4CA1-620EC272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A207E-65C5-18B2-39AE-4624D23B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31F7D-2C37-8B14-8F69-756B5F2A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74A5C-B232-ACA1-F997-A5BA4A82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7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E188-8C62-C5D3-D16A-3BAC39EB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F30AF-FA31-70F2-E30C-27CBE3552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134F1-2AF6-B987-184E-DBF2F9FCF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B7645-0980-233D-235C-4B2C392A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E3CD8-49A5-C0B3-7E09-048402C9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430A2-A429-043A-771D-8C759F48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DA6C5-9E6E-3373-4468-D3EE88C2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65327-4585-F6D6-C8AE-97B053AD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E0072-B196-43D6-CE78-8D846BB6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FCE7B-B10F-4976-B534-E4837943E8A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D0045-3ACD-2A2F-3B1F-1F8BE6AAE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F2B1-6807-1E31-38FE-11B9C092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15BF2-08FE-4528-A81A-F388B19D0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io.2020.03.103" TargetMode="External"/><Relationship Id="rId2" Type="http://schemas.openxmlformats.org/officeDocument/2006/relationships/hyperlink" Target="https://doi.org/10.1136/bmjopen-2019-03113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2/ejp.2022" TargetMode="External"/><Relationship Id="rId4" Type="http://schemas.openxmlformats.org/officeDocument/2006/relationships/hyperlink" Target="https://doi.org/10.1093/ptj/pzy08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1D2D-B0D0-9C60-4DA7-29BABA52B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overview of ‘Cognitive Functional Therapy’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A698-9233-5A97-9276-1E2538F2D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Graeme Green </a:t>
            </a:r>
          </a:p>
          <a:p>
            <a:r>
              <a:rPr lang="en-GB" dirty="0"/>
              <a:t>Pain Specialist Physiotherapist </a:t>
            </a:r>
          </a:p>
          <a:p>
            <a:r>
              <a:rPr lang="en-GB" dirty="0"/>
              <a:t>20/06/25</a:t>
            </a:r>
          </a:p>
        </p:txBody>
      </p:sp>
      <p:pic>
        <p:nvPicPr>
          <p:cNvPr id="1026" name="Picture 2" descr="The Walton Centre NHS Foundation Trust and Charity">
            <a:extLst>
              <a:ext uri="{FF2B5EF4-FFF2-40B4-BE49-F238E27FC236}">
                <a16:creationId xmlns:a16="http://schemas.microsoft.com/office/drawing/2014/main" id="{29BE2022-B8CC-1673-CE32-F115E4DB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" y="50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4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CEA7-6ED9-5382-07C6-D010FE58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Exposure with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F8AF-6935-DE99-6446-74335D50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Build confidence to move with pain control through behavioural learning</a:t>
            </a:r>
          </a:p>
          <a:p>
            <a:r>
              <a:rPr lang="en-GB" dirty="0"/>
              <a:t>Behavioural experiments </a:t>
            </a:r>
          </a:p>
          <a:p>
            <a:r>
              <a:rPr lang="en-GB" dirty="0"/>
              <a:t>Target feared/avoided/protective movements </a:t>
            </a:r>
          </a:p>
          <a:p>
            <a:r>
              <a:rPr lang="en-GB" dirty="0"/>
              <a:t>Pain control strategies – </a:t>
            </a:r>
            <a:r>
              <a:rPr lang="en-GB" dirty="0">
                <a:solidFill>
                  <a:srgbClr val="FF0000"/>
                </a:solidFill>
              </a:rPr>
              <a:t>body relaxation, movement control, discouraging pain behaviours </a:t>
            </a:r>
          </a:p>
          <a:p>
            <a:r>
              <a:rPr lang="en-GB" dirty="0"/>
              <a:t>Intergrade new movements/behaviour into identified valued activities and chase goals (grandkids/gym/work)  </a:t>
            </a:r>
          </a:p>
          <a:p>
            <a:r>
              <a:rPr lang="en-GB" dirty="0"/>
              <a:t>Can only be delivered effectively through the development of a strong therapeutic alliance</a:t>
            </a:r>
          </a:p>
          <a:p>
            <a:endParaRPr lang="en-GB" dirty="0"/>
          </a:p>
          <a:p>
            <a:r>
              <a:rPr lang="en-GB" dirty="0"/>
              <a:t>O’Sullivan et al. (2018)  </a:t>
            </a:r>
          </a:p>
        </p:txBody>
      </p:sp>
    </p:spTree>
    <p:extLst>
      <p:ext uri="{BB962C8B-B14F-4D97-AF65-F5344CB8AC3E}">
        <p14:creationId xmlns:p14="http://schemas.microsoft.com/office/powerpoint/2010/main" val="404576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E12F-90F6-64F1-A8FA-AB205B8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Lifestyle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DA60-7061-C0C5-957A-548BD6C1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 up physical activity levels: patient preference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Build up stress resilience: relaxation etc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Sleep hygiene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O’Sullivan et al. (2018)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67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2B4E-6BD6-1F38-E034-25F4F123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Pain exacerbation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1AD8-9917-F4CE-F54E-6792ACD2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Really important</a:t>
            </a:r>
          </a:p>
          <a:p>
            <a:r>
              <a:rPr lang="en-GB" dirty="0"/>
              <a:t>Opportunities to promote new behavioural &amp; emotional responses to pain</a:t>
            </a:r>
          </a:p>
          <a:p>
            <a:r>
              <a:rPr lang="en-GB" dirty="0"/>
              <a:t> Identify the triggers </a:t>
            </a:r>
          </a:p>
          <a:p>
            <a:r>
              <a:rPr lang="en-GB" dirty="0"/>
              <a:t>Indefity old response and reinforce new response </a:t>
            </a:r>
          </a:p>
          <a:p>
            <a:r>
              <a:rPr lang="en-GB" dirty="0"/>
              <a:t>Open appointment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O’Sullivan et al. (2018) </a:t>
            </a:r>
          </a:p>
        </p:txBody>
      </p:sp>
    </p:spTree>
    <p:extLst>
      <p:ext uri="{BB962C8B-B14F-4D97-AF65-F5344CB8AC3E}">
        <p14:creationId xmlns:p14="http://schemas.microsoft.com/office/powerpoint/2010/main" val="35547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1849-D2DD-2214-AB37-F072AD48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2F360A03-F481-3467-88F6-11132E6F6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9" y="219576"/>
            <a:ext cx="5094513" cy="64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9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310F-A815-88B2-F17C-0856623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13F7D018-C238-7A8B-77D8-C47755BF76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405" y="223526"/>
            <a:ext cx="4049485" cy="66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9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75FB0-C65F-5880-BE0F-B7149FB7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Tiered Training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B81B51-3143-AD50-3018-D11F7ECC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46" y="1823357"/>
            <a:ext cx="5828261" cy="2753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CD9F4-36A2-EC09-50A9-AA425879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95" y="4031974"/>
            <a:ext cx="5828261" cy="2520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91FF4B-C88D-BAFA-9D85-F07EAB638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728" y="3006269"/>
            <a:ext cx="5297724" cy="25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1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2DB2-0E01-157E-840C-B89828CB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list</a:t>
            </a:r>
            <a:br>
              <a:rPr lang="en-GB" sz="4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8F52-AD45-6616-94B2-5AA66419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Kent, P., O’Sullivan, P., Smith, A., Haines, T., Campbell, A., McGregor, A.H., Hartvigsen, J., O’Sullivan, K., Vickery, A.,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Caneiro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J., Schütze, R., Laird, R.A., Attwell, S. and Hancock, M. (2019). RESTORE—Cognitive functional therapy with or without movement sensor biofeedback versus usual care for chronic, disabling low back pain: study protocol for 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controlled trial.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BMJ Open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[online] 9(8), p.e031133.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1800" u="none" strike="noStrike" kern="0" dirty="0" err="1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://doi.org/10.1136/bmjopen-2019-031133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Nolan, D., O’Sullivan, K., Newton, C., Singh, G. and Smith, B. (2020). Are there differences in lifting technique between those with and without low back pain? A systematic review.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Physiotherapy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107, p.e76.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1800" u="none" strike="noStrike" kern="0" dirty="0" err="1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://doi.org/10.1016/j.physio.2020.03.103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O’Sullivan PB,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Caneiro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JP, O’Keeffe M, et al. Cognitive functional therapy: an integrated behavioral approach for the targeted management of disabling low back pain. Phys Ther. 2018;98:408–423. (2018).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Therapy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[online] 98(10), pp.903–903.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1800" u="none" strike="noStrike" kern="0" dirty="0" err="1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800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://doi.org/10.1093/</a:t>
            </a:r>
            <a:r>
              <a:rPr lang="en-US" sz="1800" u="none" strike="noStrike" kern="0" dirty="0" err="1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ptj</a:t>
            </a:r>
            <a:r>
              <a:rPr lang="en-US" sz="1800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/pzy087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Wernli, K., Smith, A., Coll, F., Campbell, A., Kent, P. and O’Sullivan, P. (2022). From protection to non‐protection: A mixed methods study investigating movement, posture and recovery from disabling low back pain.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Journal of Pain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26(10), pp.2097–2119.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1800" u="none" strike="noStrike" kern="0" dirty="0" err="1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800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://doi.org/10.1002/ejp.2022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44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965A-582E-1C98-2B2D-36975415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Cognitive Functional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9505-E988-7B81-C4F4-2F295057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Developed by Prof Peter O’Sullivan + team in Curtain University, Western Australia</a:t>
            </a:r>
          </a:p>
          <a:p>
            <a:endParaRPr lang="en-GB" dirty="0"/>
          </a:p>
          <a:p>
            <a:r>
              <a:rPr lang="en-GB" dirty="0"/>
              <a:t>Physiotherapy led individualised behavioural intervention for the management of low back pain</a:t>
            </a:r>
          </a:p>
          <a:p>
            <a:endParaRPr lang="en-GB" dirty="0"/>
          </a:p>
          <a:p>
            <a:r>
              <a:rPr lang="en-GB" dirty="0"/>
              <a:t>Integrated body – mind approach </a:t>
            </a:r>
          </a:p>
          <a:p>
            <a:endParaRPr lang="en-GB" dirty="0"/>
          </a:p>
          <a:p>
            <a:r>
              <a:rPr lang="en-GB" dirty="0"/>
              <a:t>Bridging the gap: from pain &amp; disability to living again  </a:t>
            </a:r>
          </a:p>
        </p:txBody>
      </p:sp>
    </p:spTree>
    <p:extLst>
      <p:ext uri="{BB962C8B-B14F-4D97-AF65-F5344CB8AC3E}">
        <p14:creationId xmlns:p14="http://schemas.microsoft.com/office/powerpoint/2010/main" val="254094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03C4-C2B4-5A73-5008-84C7FCDC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Multi-factorial LBP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8527DD-0B67-D2D0-3959-5C849B5BA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05" y="2859235"/>
            <a:ext cx="69818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life stages">
            <a:extLst>
              <a:ext uri="{FF2B5EF4-FFF2-40B4-BE49-F238E27FC236}">
                <a16:creationId xmlns:a16="http://schemas.microsoft.com/office/drawing/2014/main" id="{D1BD5A51-C9DF-E262-C5FE-E883392AA54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4" y="1533672"/>
            <a:ext cx="3843645" cy="16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wer Back Pain Causes in Females: Symptoms, Treatments, More">
            <a:extLst>
              <a:ext uri="{FF2B5EF4-FFF2-40B4-BE49-F238E27FC236}">
                <a16:creationId xmlns:a16="http://schemas.microsoft.com/office/drawing/2014/main" id="{E3F87CFA-936E-EA8B-DF8C-1A19FD9B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84" y="1691734"/>
            <a:ext cx="1817997" cy="13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14">
            <a:extLst>
              <a:ext uri="{FF2B5EF4-FFF2-40B4-BE49-F238E27FC236}">
                <a16:creationId xmlns:a16="http://schemas.microsoft.com/office/drawing/2014/main" id="{97903AA3-4E43-E2DB-E864-6F39616BBC61}"/>
              </a:ext>
            </a:extLst>
          </p:cNvPr>
          <p:cNvSpPr/>
          <p:nvPr/>
        </p:nvSpPr>
        <p:spPr>
          <a:xfrm>
            <a:off x="5015703" y="2265471"/>
            <a:ext cx="864096" cy="2160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Bent Arrow 16">
            <a:extLst>
              <a:ext uri="{FF2B5EF4-FFF2-40B4-BE49-F238E27FC236}">
                <a16:creationId xmlns:a16="http://schemas.microsoft.com/office/drawing/2014/main" id="{4DFCD334-CD68-F5F4-5D0B-3B1C8F7905C6}"/>
              </a:ext>
            </a:extLst>
          </p:cNvPr>
          <p:cNvSpPr/>
          <p:nvPr/>
        </p:nvSpPr>
        <p:spPr>
          <a:xfrm rot="10800000">
            <a:off x="9807975" y="2336006"/>
            <a:ext cx="720081" cy="3393642"/>
          </a:xfrm>
          <a:prstGeom prst="bentArrow">
            <a:avLst>
              <a:gd name="adj1" fmla="val 25000"/>
              <a:gd name="adj2" fmla="val 35807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76B0D-2662-5794-9D21-A65F7556CF85}"/>
              </a:ext>
            </a:extLst>
          </p:cNvPr>
          <p:cNvSpPr txBox="1"/>
          <p:nvPr/>
        </p:nvSpPr>
        <p:spPr>
          <a:xfrm rot="5400000">
            <a:off x="8121972" y="516899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BEHAVIOURAL RESPONSE TO PAIN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11C0B-7999-3A2E-D474-62BE99B515D8}"/>
              </a:ext>
            </a:extLst>
          </p:cNvPr>
          <p:cNvSpPr txBox="1"/>
          <p:nvPr/>
        </p:nvSpPr>
        <p:spPr>
          <a:xfrm>
            <a:off x="9062382" y="6332706"/>
            <a:ext cx="24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O’Sullivan et al. 2018 </a:t>
            </a:r>
          </a:p>
        </p:txBody>
      </p:sp>
    </p:spTree>
    <p:extLst>
      <p:ext uri="{BB962C8B-B14F-4D97-AF65-F5344CB8AC3E}">
        <p14:creationId xmlns:p14="http://schemas.microsoft.com/office/powerpoint/2010/main" val="20407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3288-276C-2CC5-E6D1-4088CE0A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34" y="-107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A common cycle of low back pain and disability?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D1BFF-191B-11C3-66B7-730310A33383}"/>
              </a:ext>
            </a:extLst>
          </p:cNvPr>
          <p:cNvSpPr txBox="1"/>
          <p:nvPr/>
        </p:nvSpPr>
        <p:spPr>
          <a:xfrm>
            <a:off x="351734" y="5223039"/>
            <a:ext cx="3550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Influenced by</a:t>
            </a:r>
          </a:p>
          <a:p>
            <a:r>
              <a:rPr lang="en-GB" dirty="0"/>
              <a:t>-     Contextual factors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Previous experience of pain </a:t>
            </a:r>
          </a:p>
          <a:p>
            <a:pPr marL="285750" indent="-285750">
              <a:buFontTx/>
              <a:buChar char="-"/>
            </a:pPr>
            <a:r>
              <a:rPr lang="en-GB" dirty="0"/>
              <a:t>Overall health – mental/general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18ED-53A2-4800-6B2B-7C8694325794}"/>
              </a:ext>
            </a:extLst>
          </p:cNvPr>
          <p:cNvSpPr txBox="1"/>
          <p:nvPr/>
        </p:nvSpPr>
        <p:spPr>
          <a:xfrm>
            <a:off x="4726991" y="989013"/>
            <a:ext cx="4036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</a:t>
            </a:r>
            <a:r>
              <a:rPr lang="en-GB" b="1" dirty="0" err="1"/>
              <a:t>ve</a:t>
            </a:r>
            <a:r>
              <a:rPr lang="en-GB" b="1" dirty="0"/>
              <a:t> Health care interactions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Identity – Damage</a:t>
            </a:r>
          </a:p>
          <a:p>
            <a:pPr marL="285750" indent="-285750">
              <a:buFontTx/>
              <a:buChar char="-"/>
            </a:pPr>
            <a:r>
              <a:rPr lang="en-GB" dirty="0"/>
              <a:t>Cause  - injury 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Consequence – disability </a:t>
            </a:r>
          </a:p>
          <a:p>
            <a:pPr marL="285750" indent="-285750">
              <a:buFontTx/>
              <a:buChar char="-"/>
            </a:pPr>
            <a:r>
              <a:rPr lang="en-GB" dirty="0"/>
              <a:t>Timeline – never going to get better</a:t>
            </a:r>
          </a:p>
          <a:p>
            <a:pPr marL="285750" indent="-285750">
              <a:buFontTx/>
              <a:buChar char="-"/>
            </a:pPr>
            <a:r>
              <a:rPr lang="en-GB" dirty="0"/>
              <a:t>Curability/control – No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B7069-0F99-36C2-6306-6B6387AD4E68}"/>
              </a:ext>
            </a:extLst>
          </p:cNvPr>
          <p:cNvSpPr txBox="1"/>
          <p:nvPr/>
        </p:nvSpPr>
        <p:spPr>
          <a:xfrm>
            <a:off x="4836267" y="5416654"/>
            <a:ext cx="346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Emotional Response</a:t>
            </a:r>
          </a:p>
          <a:p>
            <a:pPr marL="285750" indent="-285750">
              <a:buFontTx/>
              <a:buChar char="-"/>
            </a:pPr>
            <a:r>
              <a:rPr lang="en-GB" dirty="0"/>
              <a:t>Fear </a:t>
            </a:r>
          </a:p>
          <a:p>
            <a:pPr marL="285750" indent="-285750">
              <a:buFontTx/>
              <a:buChar char="-"/>
            </a:pPr>
            <a:r>
              <a:rPr lang="en-GB" dirty="0"/>
              <a:t>Worry </a:t>
            </a:r>
          </a:p>
          <a:p>
            <a:pPr marL="285750" indent="-285750">
              <a:buFontTx/>
              <a:buChar char="-"/>
            </a:pPr>
            <a:r>
              <a:rPr lang="en-GB" dirty="0"/>
              <a:t>Depressed/anxious </a:t>
            </a:r>
          </a:p>
          <a:p>
            <a:endParaRPr lang="en-GB" b="1" dirty="0"/>
          </a:p>
          <a:p>
            <a:r>
              <a:rPr lang="en-GB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EAC70-CF2B-CEE6-E227-2CD66DCC5ACC}"/>
              </a:ext>
            </a:extLst>
          </p:cNvPr>
          <p:cNvSpPr txBox="1"/>
          <p:nvPr/>
        </p:nvSpPr>
        <p:spPr>
          <a:xfrm>
            <a:off x="5657315" y="3378153"/>
            <a:ext cx="251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Unhelpful Coping</a:t>
            </a:r>
            <a:r>
              <a:rPr lang="en-GB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dirty="0"/>
              <a:t>Protect </a:t>
            </a:r>
          </a:p>
          <a:p>
            <a:pPr marL="285750" indent="-285750">
              <a:buFontTx/>
              <a:buChar char="-"/>
            </a:pPr>
            <a:r>
              <a:rPr lang="en-GB" dirty="0"/>
              <a:t>Avoids &amp; rest </a:t>
            </a:r>
          </a:p>
          <a:p>
            <a:pPr marL="285750" indent="-285750">
              <a:buFontTx/>
              <a:buChar char="-"/>
            </a:pPr>
            <a:r>
              <a:rPr lang="en-GB" dirty="0"/>
              <a:t>Passive input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94DB8E0-197B-100F-D3C4-B198D0061103}"/>
              </a:ext>
            </a:extLst>
          </p:cNvPr>
          <p:cNvSpPr/>
          <p:nvPr/>
        </p:nvSpPr>
        <p:spPr>
          <a:xfrm rot="14309934">
            <a:off x="3213679" y="1853591"/>
            <a:ext cx="431376" cy="15060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ow to Prevent Low Back Pain as You Age: SamWell Institute for Pain  Management: Interventional Pain Management Specialists">
            <a:extLst>
              <a:ext uri="{FF2B5EF4-FFF2-40B4-BE49-F238E27FC236}">
                <a16:creationId xmlns:a16="http://schemas.microsoft.com/office/drawing/2014/main" id="{D26D0F22-8C27-C640-62C3-0135F81F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" y="3378153"/>
            <a:ext cx="2678327" cy="17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97B62BA5-59C2-4478-9CEB-BDDF8C738315}"/>
              </a:ext>
            </a:extLst>
          </p:cNvPr>
          <p:cNvSpPr/>
          <p:nvPr/>
        </p:nvSpPr>
        <p:spPr>
          <a:xfrm>
            <a:off x="6371236" y="2804441"/>
            <a:ext cx="196553" cy="51260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4127537-F8F5-D989-C19F-0DFD40B94A53}"/>
              </a:ext>
            </a:extLst>
          </p:cNvPr>
          <p:cNvSpPr/>
          <p:nvPr/>
        </p:nvSpPr>
        <p:spPr>
          <a:xfrm>
            <a:off x="6469513" y="4741263"/>
            <a:ext cx="196553" cy="51260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39A49ECA-BBF6-CB44-4964-2B56114195E3}"/>
              </a:ext>
            </a:extLst>
          </p:cNvPr>
          <p:cNvSpPr/>
          <p:nvPr/>
        </p:nvSpPr>
        <p:spPr>
          <a:xfrm>
            <a:off x="5221480" y="2905570"/>
            <a:ext cx="256374" cy="234830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92FB9F-930E-C2A4-E4C0-3BEA948265A5}"/>
              </a:ext>
            </a:extLst>
          </p:cNvPr>
          <p:cNvSpPr/>
          <p:nvPr/>
        </p:nvSpPr>
        <p:spPr>
          <a:xfrm>
            <a:off x="9289279" y="2848803"/>
            <a:ext cx="1996155" cy="22590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Worsening pain and disability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8F0C5F4A-9DE7-75A4-DBE8-812E34A4987C}"/>
              </a:ext>
            </a:extLst>
          </p:cNvPr>
          <p:cNvSpPr/>
          <p:nvPr/>
        </p:nvSpPr>
        <p:spPr>
          <a:xfrm>
            <a:off x="7822128" y="3904394"/>
            <a:ext cx="1222049" cy="25299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661EC-BACC-BC8D-1E87-A662AF41409F}"/>
              </a:ext>
            </a:extLst>
          </p:cNvPr>
          <p:cNvSpPr txBox="1"/>
          <p:nvPr/>
        </p:nvSpPr>
        <p:spPr>
          <a:xfrm>
            <a:off x="9233482" y="5924485"/>
            <a:ext cx="254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O’Sullivan et al. (2018) </a:t>
            </a:r>
          </a:p>
        </p:txBody>
      </p:sp>
    </p:spTree>
    <p:extLst>
      <p:ext uri="{BB962C8B-B14F-4D97-AF65-F5344CB8AC3E}">
        <p14:creationId xmlns:p14="http://schemas.microsoft.com/office/powerpoint/2010/main" val="11244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A53C-595B-2677-D5AC-1F092A7A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Behavioural Response to Fear – Avoidance </a:t>
            </a:r>
          </a:p>
        </p:txBody>
      </p:sp>
      <p:pic>
        <p:nvPicPr>
          <p:cNvPr id="4" name="Picture 2" descr="Image result for sedentary">
            <a:extLst>
              <a:ext uri="{FF2B5EF4-FFF2-40B4-BE49-F238E27FC236}">
                <a16:creationId xmlns:a16="http://schemas.microsoft.com/office/drawing/2014/main" id="{2AED2102-BE19-5443-A325-46A6F4BA8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" y="1919628"/>
            <a:ext cx="61320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01C5F-CC74-205E-D468-0DEA4CCA5491}"/>
              </a:ext>
            </a:extLst>
          </p:cNvPr>
          <p:cNvSpPr txBox="1"/>
          <p:nvPr/>
        </p:nvSpPr>
        <p:spPr>
          <a:xfrm>
            <a:off x="7990318" y="2136449"/>
            <a:ext cx="353795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Avoidance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dirty="0"/>
              <a:t>posture, movements, activity, social settings, work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Often advised by the health care system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‘ I avoided to control the pain, but the more I avoided the more disabled &amp; fearful I became’</a:t>
            </a:r>
          </a:p>
          <a:p>
            <a:pPr algn="ctr"/>
            <a:endParaRPr lang="en-GB" dirty="0"/>
          </a:p>
          <a:p>
            <a:r>
              <a:rPr lang="en-GB" dirty="0" err="1"/>
              <a:t>Bunzil</a:t>
            </a:r>
            <a:r>
              <a:rPr lang="en-GB" dirty="0"/>
              <a:t> et al. (2018)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93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8E13-085B-DDBD-E7F4-C5FC8986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Response to Fear – Protection </a:t>
            </a:r>
          </a:p>
        </p:txBody>
      </p:sp>
      <p:pic>
        <p:nvPicPr>
          <p:cNvPr id="4" name="Picture 4" descr="Image result for bending back">
            <a:extLst>
              <a:ext uri="{FF2B5EF4-FFF2-40B4-BE49-F238E27FC236}">
                <a16:creationId xmlns:a16="http://schemas.microsoft.com/office/drawing/2014/main" id="{9A4E3D88-38FD-FE4D-9305-AAEE6F74B1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8" y="2180499"/>
            <a:ext cx="5231009" cy="3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A03C2-D53B-98B6-A186-8DBF7DC0AD6A}"/>
              </a:ext>
            </a:extLst>
          </p:cNvPr>
          <p:cNvSpPr txBox="1"/>
          <p:nvPr/>
        </p:nvSpPr>
        <p:spPr>
          <a:xfrm>
            <a:off x="7188740" y="2393004"/>
            <a:ext cx="4165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Continuation of activity with protection</a:t>
            </a:r>
          </a:p>
          <a:p>
            <a:endParaRPr lang="en-GB" b="1" dirty="0"/>
          </a:p>
          <a:p>
            <a:r>
              <a:rPr lang="en-GB" b="1" dirty="0"/>
              <a:t>Sub-conscious: </a:t>
            </a:r>
            <a:r>
              <a:rPr lang="en-GB" dirty="0"/>
              <a:t>can’t relax/always feels tense</a:t>
            </a:r>
          </a:p>
          <a:p>
            <a:r>
              <a:rPr lang="en-GB" b="1" dirty="0"/>
              <a:t>Conscious: </a:t>
            </a:r>
            <a:r>
              <a:rPr lang="en-GB" dirty="0"/>
              <a:t>I risk assess my movements, I move slow &amp; check,  I sit with a straight back, I tense my core before I move, I lift with a straight back </a:t>
            </a:r>
          </a:p>
          <a:p>
            <a:r>
              <a:rPr lang="en-GB" dirty="0" err="1"/>
              <a:t>Wernil</a:t>
            </a:r>
            <a:r>
              <a:rPr lang="en-GB" dirty="0"/>
              <a:t> et al. (2022)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C99E0-E90B-965F-B5E5-D4827FFC29A1}"/>
              </a:ext>
            </a:extLst>
          </p:cNvPr>
          <p:cNvSpPr txBox="1"/>
          <p:nvPr/>
        </p:nvSpPr>
        <p:spPr>
          <a:xfrm>
            <a:off x="2091447" y="5865779"/>
            <a:ext cx="851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People with lower back pain move slower, more guarded and with less variability Nolan et al. (2019) </a:t>
            </a:r>
          </a:p>
        </p:txBody>
      </p:sp>
    </p:spTree>
    <p:extLst>
      <p:ext uri="{BB962C8B-B14F-4D97-AF65-F5344CB8AC3E}">
        <p14:creationId xmlns:p14="http://schemas.microsoft.com/office/powerpoint/2010/main" val="37249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378C-32F3-CFED-A844-354400D8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F47425-B5EE-888C-B9C5-706FB00DB3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2" b="26735"/>
          <a:stretch/>
        </p:blipFill>
        <p:spPr bwMode="auto">
          <a:xfrm>
            <a:off x="3537912" y="583659"/>
            <a:ext cx="5461508" cy="55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97E11C2-FB0F-C5F7-9CEA-3B95A7F8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91"/>
          <a:stretch/>
        </p:blipFill>
        <p:spPr bwMode="auto">
          <a:xfrm>
            <a:off x="4884366" y="-107058"/>
            <a:ext cx="2768600" cy="6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30C69CF-63F0-A5E6-AA95-A6A18B9AA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1"/>
          <a:stretch/>
        </p:blipFill>
        <p:spPr bwMode="auto">
          <a:xfrm>
            <a:off x="3612527" y="6110414"/>
            <a:ext cx="5386893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0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187A-23F0-D04C-5E47-F7DE54B7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3308-8EEC-9A99-F8E8-CAE690EF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Approach is based on the development of a strong therapeutic relationship between clinician and patient </a:t>
            </a:r>
          </a:p>
          <a:p>
            <a:r>
              <a:rPr lang="en-GB" dirty="0"/>
              <a:t>Tell me your story? </a:t>
            </a:r>
          </a:p>
          <a:p>
            <a:r>
              <a:rPr lang="en-GB" dirty="0"/>
              <a:t>Active listening </a:t>
            </a:r>
          </a:p>
          <a:p>
            <a:r>
              <a:rPr lang="en-GB" dirty="0"/>
              <a:t>Validating </a:t>
            </a:r>
          </a:p>
          <a:p>
            <a:r>
              <a:rPr lang="en-GB" dirty="0"/>
              <a:t>Empathy</a:t>
            </a:r>
          </a:p>
          <a:p>
            <a:r>
              <a:rPr lang="en-GB" dirty="0"/>
              <a:t>Non-judgmental</a:t>
            </a:r>
          </a:p>
          <a:p>
            <a:r>
              <a:rPr lang="en-GB" dirty="0"/>
              <a:t>Working in partnership – goal focussed </a:t>
            </a:r>
          </a:p>
          <a:p>
            <a:pPr marL="0" indent="0">
              <a:buNone/>
            </a:pPr>
            <a:r>
              <a:rPr lang="en-GB" dirty="0"/>
              <a:t>O’Sullivan et al. (2018)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61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D608-2F86-9D46-9134-1F3236CD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Making Sense of Pain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1DA6-8A3B-B26F-A129-B09AEAA8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Developing a personalised BPS understanding of their pain presentation</a:t>
            </a:r>
          </a:p>
          <a:p>
            <a:endParaRPr lang="en-GB" dirty="0"/>
          </a:p>
          <a:p>
            <a:r>
              <a:rPr lang="en-GB" dirty="0"/>
              <a:t>Gently challenge unhelpful beliefs +/- resources </a:t>
            </a:r>
          </a:p>
          <a:p>
            <a:endParaRPr lang="en-GB" dirty="0"/>
          </a:p>
          <a:p>
            <a:r>
              <a:rPr lang="en-GB" dirty="0"/>
              <a:t> Explore new response to pain &amp; fear </a:t>
            </a:r>
          </a:p>
          <a:p>
            <a:endParaRPr lang="en-GB" dirty="0"/>
          </a:p>
          <a:p>
            <a:r>
              <a:rPr lang="en-GB" dirty="0"/>
              <a:t>Goal focussed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O’Sullivan et al. (2018)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7F0E8A-8602-EFA6-D9B6-7A14E093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92" y="1433598"/>
            <a:ext cx="3683558" cy="26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9AF69A-0934-BE19-9BA9-85F6A0A8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92" y="4112382"/>
            <a:ext cx="3683558" cy="26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827</Words>
  <Application>Microsoft Office PowerPoint</Application>
  <PresentationFormat>Widescreen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Office Theme</vt:lpstr>
      <vt:lpstr>An overview of ‘Cognitive Functional Therapy’</vt:lpstr>
      <vt:lpstr>Cognitive Functional Therapy </vt:lpstr>
      <vt:lpstr>Multi-factorial LBP</vt:lpstr>
      <vt:lpstr>A common cycle of low back pain and disability?</vt:lpstr>
      <vt:lpstr>Behavioural Response to Fear – Avoidance </vt:lpstr>
      <vt:lpstr>Behavioural Response to Fear – Protection </vt:lpstr>
      <vt:lpstr>PowerPoint Presentation</vt:lpstr>
      <vt:lpstr>The Interview</vt:lpstr>
      <vt:lpstr>Making Sense of Pain </vt:lpstr>
      <vt:lpstr>Exposure with control</vt:lpstr>
      <vt:lpstr>Lifestyle Changes </vt:lpstr>
      <vt:lpstr>Pain exacerbation plan </vt:lpstr>
      <vt:lpstr>PowerPoint Presentation</vt:lpstr>
      <vt:lpstr>PowerPoint Presentation</vt:lpstr>
      <vt:lpstr>Tiered Training </vt:lpstr>
      <vt:lpstr> Reference list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Graeme</dc:creator>
  <cp:lastModifiedBy>GREEN, Graeme (THE WALTON CENTRE NHS FOUNDATION TRUST)</cp:lastModifiedBy>
  <cp:revision>13</cp:revision>
  <dcterms:created xsi:type="dcterms:W3CDTF">2025-06-12T11:26:50Z</dcterms:created>
  <dcterms:modified xsi:type="dcterms:W3CDTF">2025-06-18T12:22:11Z</dcterms:modified>
</cp:coreProperties>
</file>