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1"/>
  </p:notesMasterIdLst>
  <p:sldIdLst>
    <p:sldId id="405" r:id="rId2"/>
    <p:sldId id="407" r:id="rId3"/>
    <p:sldId id="276" r:id="rId4"/>
    <p:sldId id="311" r:id="rId5"/>
    <p:sldId id="274" r:id="rId6"/>
    <p:sldId id="524" r:id="rId7"/>
    <p:sldId id="277" r:id="rId8"/>
    <p:sldId id="519" r:id="rId9"/>
    <p:sldId id="518" r:id="rId10"/>
    <p:sldId id="499" r:id="rId11"/>
    <p:sldId id="531" r:id="rId12"/>
    <p:sldId id="278" r:id="rId13"/>
    <p:sldId id="537" r:id="rId14"/>
    <p:sldId id="533" r:id="rId15"/>
    <p:sldId id="317" r:id="rId16"/>
    <p:sldId id="318" r:id="rId17"/>
    <p:sldId id="319" r:id="rId18"/>
    <p:sldId id="322" r:id="rId19"/>
    <p:sldId id="530" r:id="rId20"/>
    <p:sldId id="540" r:id="rId21"/>
    <p:sldId id="334" r:id="rId22"/>
    <p:sldId id="527" r:id="rId23"/>
    <p:sldId id="529" r:id="rId24"/>
    <p:sldId id="528" r:id="rId25"/>
    <p:sldId id="486" r:id="rId26"/>
    <p:sldId id="516" r:id="rId27"/>
    <p:sldId id="500" r:id="rId28"/>
    <p:sldId id="481" r:id="rId29"/>
    <p:sldId id="281" r:id="rId30"/>
    <p:sldId id="477" r:id="rId31"/>
    <p:sldId id="478" r:id="rId32"/>
    <p:sldId id="479" r:id="rId33"/>
    <p:sldId id="287" r:id="rId34"/>
    <p:sldId id="286" r:id="rId35"/>
    <p:sldId id="539" r:id="rId36"/>
    <p:sldId id="309" r:id="rId37"/>
    <p:sldId id="406" r:id="rId38"/>
    <p:sldId id="403" r:id="rId39"/>
    <p:sldId id="360" r:id="rId40"/>
    <p:sldId id="354" r:id="rId41"/>
    <p:sldId id="358" r:id="rId42"/>
    <p:sldId id="355" r:id="rId43"/>
    <p:sldId id="361" r:id="rId44"/>
    <p:sldId id="350" r:id="rId45"/>
    <p:sldId id="362" r:id="rId46"/>
    <p:sldId id="363" r:id="rId47"/>
    <p:sldId id="352" r:id="rId48"/>
    <p:sldId id="364" r:id="rId49"/>
    <p:sldId id="365" r:id="rId50"/>
    <p:sldId id="401" r:id="rId51"/>
    <p:sldId id="366" r:id="rId52"/>
    <p:sldId id="402" r:id="rId53"/>
    <p:sldId id="393" r:id="rId54"/>
    <p:sldId id="395" r:id="rId55"/>
    <p:sldId id="367" r:id="rId56"/>
    <p:sldId id="368" r:id="rId57"/>
    <p:sldId id="369" r:id="rId58"/>
    <p:sldId id="371" r:id="rId59"/>
    <p:sldId id="370" r:id="rId60"/>
    <p:sldId id="372" r:id="rId61"/>
    <p:sldId id="373" r:id="rId62"/>
    <p:sldId id="263" r:id="rId63"/>
    <p:sldId id="357" r:id="rId64"/>
    <p:sldId id="356" r:id="rId65"/>
    <p:sldId id="264" r:id="rId66"/>
    <p:sldId id="265" r:id="rId67"/>
    <p:sldId id="266" r:id="rId68"/>
    <p:sldId id="267" r:id="rId69"/>
    <p:sldId id="268" r:id="rId70"/>
    <p:sldId id="269" r:id="rId71"/>
    <p:sldId id="388" r:id="rId72"/>
    <p:sldId id="389" r:id="rId73"/>
    <p:sldId id="390" r:id="rId74"/>
    <p:sldId id="396" r:id="rId75"/>
    <p:sldId id="398" r:id="rId76"/>
    <p:sldId id="399" r:id="rId77"/>
    <p:sldId id="375" r:id="rId78"/>
    <p:sldId id="382" r:id="rId79"/>
    <p:sldId id="383" r:id="rId80"/>
    <p:sldId id="384" r:id="rId81"/>
    <p:sldId id="376" r:id="rId82"/>
    <p:sldId id="341" r:id="rId83"/>
    <p:sldId id="342" r:id="rId84"/>
    <p:sldId id="340" r:id="rId85"/>
    <p:sldId id="343" r:id="rId86"/>
    <p:sldId id="380" r:id="rId87"/>
    <p:sldId id="377" r:id="rId88"/>
    <p:sldId id="378" r:id="rId89"/>
    <p:sldId id="379" r:id="rId90"/>
    <p:sldId id="374" r:id="rId91"/>
    <p:sldId id="381" r:id="rId92"/>
    <p:sldId id="257" r:id="rId93"/>
    <p:sldId id="404" r:id="rId94"/>
    <p:sldId id="259" r:id="rId95"/>
    <p:sldId id="260" r:id="rId96"/>
    <p:sldId id="385" r:id="rId97"/>
    <p:sldId id="386" r:id="rId98"/>
    <p:sldId id="387" r:id="rId99"/>
    <p:sldId id="308" r:id="rId10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3D0B10-DAB8-5F67-9528-4C445C378F83}" v="1" dt="2025-06-19T05:23:17.492"/>
    <p1510:client id="{D6A88774-AB72-854F-B82A-6D915D280DB6}" v="1" dt="2025-06-19T05:59:27.6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841"/>
    <p:restoredTop sz="83562"/>
  </p:normalViewPr>
  <p:slideViewPr>
    <p:cSldViewPr snapToGrid="0" snapToObjects="1">
      <p:cViewPr varScale="1">
        <p:scale>
          <a:sx n="70" d="100"/>
          <a:sy n="70" d="100"/>
        </p:scale>
        <p:origin x="2213" y="43"/>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FAA91A-3024-EF47-B698-784E94681E38}" type="datetimeFigureOut">
              <a:rPr lang="en-US" smtClean="0"/>
              <a:t>6/19/2025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448A35-6679-BA42-875A-EE494FE74EF7}" type="slidenum">
              <a:rPr lang="en-US" smtClean="0"/>
              <a:t>‹#›</a:t>
            </a:fld>
            <a:endParaRPr lang="en-US"/>
          </a:p>
        </p:txBody>
      </p:sp>
    </p:spTree>
    <p:extLst>
      <p:ext uri="{BB962C8B-B14F-4D97-AF65-F5344CB8AC3E}">
        <p14:creationId xmlns:p14="http://schemas.microsoft.com/office/powerpoint/2010/main" val="9404308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48A35-6679-BA42-875A-EE494FE74EF7}" type="slidenum">
              <a:rPr lang="en-US" smtClean="0"/>
              <a:t>19</a:t>
            </a:fld>
            <a:endParaRPr lang="en-US"/>
          </a:p>
        </p:txBody>
      </p:sp>
    </p:spTree>
    <p:extLst>
      <p:ext uri="{BB962C8B-B14F-4D97-AF65-F5344CB8AC3E}">
        <p14:creationId xmlns:p14="http://schemas.microsoft.com/office/powerpoint/2010/main" val="3059815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48A35-6679-BA42-875A-EE494FE74EF7}" type="slidenum">
              <a:rPr lang="en-US" smtClean="0"/>
              <a:t>60</a:t>
            </a:fld>
            <a:endParaRPr lang="en-US"/>
          </a:p>
        </p:txBody>
      </p:sp>
    </p:spTree>
    <p:extLst>
      <p:ext uri="{BB962C8B-B14F-4D97-AF65-F5344CB8AC3E}">
        <p14:creationId xmlns:p14="http://schemas.microsoft.com/office/powerpoint/2010/main" val="1285061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Deepti slide</a:t>
            </a:r>
          </a:p>
        </p:txBody>
      </p:sp>
      <p:sp>
        <p:nvSpPr>
          <p:cNvPr id="4" name="Slide Number Placeholder 3"/>
          <p:cNvSpPr>
            <a:spLocks noGrp="1"/>
          </p:cNvSpPr>
          <p:nvPr>
            <p:ph type="sldNum" sz="quarter" idx="5"/>
          </p:nvPr>
        </p:nvSpPr>
        <p:spPr/>
        <p:txBody>
          <a:bodyPr/>
          <a:lstStyle/>
          <a:p>
            <a:fld id="{F9448A35-6679-BA42-875A-EE494FE74EF7}" type="slidenum">
              <a:rPr lang="en-US" smtClean="0"/>
              <a:t>62</a:t>
            </a:fld>
            <a:endParaRPr lang="en-US"/>
          </a:p>
        </p:txBody>
      </p:sp>
    </p:spTree>
    <p:extLst>
      <p:ext uri="{BB962C8B-B14F-4D97-AF65-F5344CB8AC3E}">
        <p14:creationId xmlns:p14="http://schemas.microsoft.com/office/powerpoint/2010/main" val="730403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Stereotactic placement of electrode into the central median nucleus/</a:t>
            </a:r>
            <a:r>
              <a:rPr lang="en-US" dirty="0" err="1"/>
              <a:t>parafasciular</a:t>
            </a:r>
            <a:r>
              <a:rPr lang="en-US" dirty="0"/>
              <a:t> complex (CMPF), the nucleus ventralis </a:t>
            </a:r>
            <a:r>
              <a:rPr lang="en-US" dirty="0" err="1"/>
              <a:t>posteromedialis</a:t>
            </a:r>
            <a:r>
              <a:rPr lang="en-US" dirty="0"/>
              <a:t> (VPM) and the </a:t>
            </a:r>
            <a:r>
              <a:rPr lang="en-US" dirty="0" err="1"/>
              <a:t>nucelus</a:t>
            </a:r>
            <a:r>
              <a:rPr lang="en-US" dirty="0"/>
              <a:t> </a:t>
            </a:r>
            <a:r>
              <a:rPr lang="en-US" dirty="0" err="1"/>
              <a:t>ventalis</a:t>
            </a:r>
            <a:r>
              <a:rPr lang="en-US" dirty="0"/>
              <a:t> </a:t>
            </a:r>
            <a:r>
              <a:rPr lang="en-US" dirty="0" err="1"/>
              <a:t>posterolateralis</a:t>
            </a:r>
            <a:r>
              <a:rPr lang="en-US" dirty="0"/>
              <a:t> (VPL) of the thalamus. Periventricular and periaqueductal grey of the brainstem (PAG/PVG)</a:t>
            </a:r>
          </a:p>
        </p:txBody>
      </p:sp>
      <p:sp>
        <p:nvSpPr>
          <p:cNvPr id="4" name="Slide Number Placeholder 3"/>
          <p:cNvSpPr>
            <a:spLocks noGrp="1"/>
          </p:cNvSpPr>
          <p:nvPr>
            <p:ph type="sldNum" sz="quarter" idx="5"/>
          </p:nvPr>
        </p:nvSpPr>
        <p:spPr/>
        <p:txBody>
          <a:bodyPr/>
          <a:lstStyle/>
          <a:p>
            <a:fld id="{F9448A35-6679-BA42-875A-EE494FE74EF7}" type="slidenum">
              <a:rPr lang="en-US" smtClean="0"/>
              <a:t>67</a:t>
            </a:fld>
            <a:endParaRPr lang="en-US"/>
          </a:p>
        </p:txBody>
      </p:sp>
    </p:spTree>
    <p:extLst>
      <p:ext uri="{BB962C8B-B14F-4D97-AF65-F5344CB8AC3E}">
        <p14:creationId xmlns:p14="http://schemas.microsoft.com/office/powerpoint/2010/main" val="1982312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48A35-6679-BA42-875A-EE494FE74EF7}" type="slidenum">
              <a:rPr lang="en-US" smtClean="0"/>
              <a:t>68</a:t>
            </a:fld>
            <a:endParaRPr lang="en-US"/>
          </a:p>
        </p:txBody>
      </p:sp>
    </p:spTree>
    <p:extLst>
      <p:ext uri="{BB962C8B-B14F-4D97-AF65-F5344CB8AC3E}">
        <p14:creationId xmlns:p14="http://schemas.microsoft.com/office/powerpoint/2010/main" val="2821805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A0FB82-8000-AD41-86E4-BCF0C87BD8CA}" type="slidenum">
              <a:rPr lang="en-US" smtClean="0"/>
              <a:t>72</a:t>
            </a:fld>
            <a:endParaRPr lang="en-US"/>
          </a:p>
        </p:txBody>
      </p:sp>
    </p:spTree>
    <p:extLst>
      <p:ext uri="{BB962C8B-B14F-4D97-AF65-F5344CB8AC3E}">
        <p14:creationId xmlns:p14="http://schemas.microsoft.com/office/powerpoint/2010/main" val="1329632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a:r>
            <a:r>
              <a:rPr lang="en-GB" sz="1200" b="1" kern="1200" dirty="0">
                <a:solidFill>
                  <a:schemeClr val="tx1"/>
                </a:solidFill>
                <a:effectLst/>
                <a:latin typeface="+mn-lt"/>
                <a:ea typeface="+mn-ea"/>
                <a:cs typeface="+mn-cs"/>
              </a:rPr>
              <a:t>A</a:t>
            </a:r>
            <a:r>
              <a:rPr lang="en-GB" sz="1200" kern="1200" dirty="0">
                <a:solidFill>
                  <a:schemeClr val="tx1"/>
                </a:solidFill>
                <a:effectLst/>
                <a:latin typeface="+mn-lt"/>
                <a:ea typeface="+mn-ea"/>
                <a:cs typeface="+mn-cs"/>
              </a:rPr>
              <a:t>) Illustrated mechanism of peripheral and central nerve system sensitization. Noxious stimulation may lead to peripheral sensitization through release of neuropeptides and inflammatory mediators. The peripheral sensitization may result in sensitization of the central nerve system. SP indicates substance P; CGRP, calcitonin gene-related peptide; TRPV1, transient receptor potential vanilloid 1. (</a:t>
            </a:r>
            <a:r>
              <a:rPr lang="en-GB" sz="1200" b="1" kern="1200" dirty="0">
                <a:solidFill>
                  <a:schemeClr val="tx1"/>
                </a:solidFill>
                <a:effectLst/>
                <a:latin typeface="+mn-lt"/>
                <a:ea typeface="+mn-ea"/>
                <a:cs typeface="+mn-cs"/>
              </a:rPr>
              <a:t>B</a:t>
            </a:r>
            <a:r>
              <a:rPr lang="en-GB" sz="1200" kern="1200" dirty="0">
                <a:solidFill>
                  <a:schemeClr val="tx1"/>
                </a:solidFill>
                <a:effectLst/>
                <a:latin typeface="+mn-lt"/>
                <a:ea typeface="+mn-ea"/>
                <a:cs typeface="+mn-cs"/>
              </a:rPr>
              <a:t>) The antinociceptive mechanism of botulinum neurotoxin (</a:t>
            </a:r>
            <a:r>
              <a:rPr lang="en-GB" sz="1200" kern="1200" dirty="0" err="1">
                <a:solidFill>
                  <a:schemeClr val="tx1"/>
                </a:solidFill>
                <a:effectLst/>
                <a:latin typeface="+mn-lt"/>
                <a:ea typeface="+mn-ea"/>
                <a:cs typeface="+mn-cs"/>
              </a:rPr>
              <a:t>BoNT</a:t>
            </a:r>
            <a:r>
              <a:rPr lang="en-GB" sz="1200" kern="1200" dirty="0">
                <a:solidFill>
                  <a:schemeClr val="tx1"/>
                </a:solidFill>
                <a:effectLst/>
                <a:latin typeface="+mn-lt"/>
                <a:ea typeface="+mn-ea"/>
                <a:cs typeface="+mn-cs"/>
              </a:rPr>
              <a:t>) in the treatment of neuropathic pain including decrease in peripheral SP, CGRP, glutamate, TRPV1 receptor translocation, leading to direct block of peripheral sensitization. As substance P and CGRP secretion are blocked within central nerve system, central sensitization is also indirectly reduced. </a:t>
            </a:r>
            <a:endParaRPr lang="en-GB" dirty="0"/>
          </a:p>
          <a:p>
            <a:endParaRPr lang="en-US" dirty="0"/>
          </a:p>
        </p:txBody>
      </p:sp>
      <p:sp>
        <p:nvSpPr>
          <p:cNvPr id="4" name="Slide Number Placeholder 3"/>
          <p:cNvSpPr>
            <a:spLocks noGrp="1"/>
          </p:cNvSpPr>
          <p:nvPr>
            <p:ph type="sldNum" sz="quarter" idx="5"/>
          </p:nvPr>
        </p:nvSpPr>
        <p:spPr/>
        <p:txBody>
          <a:bodyPr/>
          <a:lstStyle/>
          <a:p>
            <a:fld id="{CA42DADA-D51B-2948-98EC-8C1E0082113D}" type="slidenum">
              <a:rPr lang="en-US" smtClean="0"/>
              <a:t>78</a:t>
            </a:fld>
            <a:endParaRPr lang="en-US"/>
          </a:p>
        </p:txBody>
      </p:sp>
    </p:spTree>
    <p:extLst>
      <p:ext uri="{BB962C8B-B14F-4D97-AF65-F5344CB8AC3E}">
        <p14:creationId xmlns:p14="http://schemas.microsoft.com/office/powerpoint/2010/main" val="1798260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err="1">
                <a:solidFill>
                  <a:schemeClr val="tx1"/>
                </a:solidFill>
                <a:effectLst/>
                <a:latin typeface="+mn-lt"/>
                <a:ea typeface="+mn-ea"/>
                <a:cs typeface="+mn-cs"/>
              </a:rPr>
              <a:t>BoNT</a:t>
            </a:r>
            <a:r>
              <a:rPr lang="en-GB" sz="1200" b="0" i="0" u="none" strike="noStrike" kern="1200" dirty="0">
                <a:solidFill>
                  <a:schemeClr val="tx1"/>
                </a:solidFill>
                <a:effectLst/>
                <a:latin typeface="+mn-lt"/>
                <a:ea typeface="+mn-ea"/>
                <a:cs typeface="+mn-cs"/>
              </a:rPr>
              <a:t> uptake mechanism and targets: </a:t>
            </a:r>
            <a:r>
              <a:rPr lang="en-GB" sz="1200" b="0" i="0" u="none" strike="noStrike" kern="1200" dirty="0" err="1">
                <a:solidFill>
                  <a:schemeClr val="tx1"/>
                </a:solidFill>
                <a:effectLst/>
                <a:latin typeface="+mn-lt"/>
                <a:ea typeface="+mn-ea"/>
                <a:cs typeface="+mn-cs"/>
              </a:rPr>
              <a:t>BoNT</a:t>
            </a:r>
            <a:r>
              <a:rPr lang="en-GB" sz="1200" b="0" i="0" u="none" strike="noStrike" kern="1200" dirty="0">
                <a:solidFill>
                  <a:schemeClr val="tx1"/>
                </a:solidFill>
                <a:effectLst/>
                <a:latin typeface="+mn-lt"/>
                <a:ea typeface="+mn-ea"/>
                <a:cs typeface="+mn-cs"/>
              </a:rPr>
              <a:t> consists of heavy chain (HC) and light chain (LC). Heavy chain binds to the ganglioside and protein receptors (1) and is endocytosed (2,3). The acidic environment in the endosomes leads to conformational changes resulting in membrane insertion of the HC and LC translocation into the cell cytosol (4). In the cytosol, the </a:t>
            </a:r>
            <a:r>
              <a:rPr lang="en-GB" sz="1200" b="0" i="0" u="none" strike="noStrike" kern="1200" dirty="0" err="1">
                <a:solidFill>
                  <a:schemeClr val="tx1"/>
                </a:solidFill>
                <a:effectLst/>
                <a:latin typeface="+mn-lt"/>
                <a:ea typeface="+mn-ea"/>
                <a:cs typeface="+mn-cs"/>
              </a:rPr>
              <a:t>disulfide</a:t>
            </a:r>
            <a:r>
              <a:rPr lang="en-GB" sz="1200" b="0" i="0" u="none" strike="noStrike" kern="1200" dirty="0">
                <a:solidFill>
                  <a:schemeClr val="tx1"/>
                </a:solidFill>
                <a:effectLst/>
                <a:latin typeface="+mn-lt"/>
                <a:ea typeface="+mn-ea"/>
                <a:cs typeface="+mn-cs"/>
              </a:rPr>
              <a:t> bond linking HC and LC is reduced, releasing the LC into the cytosol. The LC of </a:t>
            </a:r>
            <a:r>
              <a:rPr lang="en-GB" sz="1200" b="0" i="0" u="none" strike="noStrike" kern="1200" dirty="0" err="1">
                <a:solidFill>
                  <a:schemeClr val="tx1"/>
                </a:solidFill>
                <a:effectLst/>
                <a:latin typeface="+mn-lt"/>
                <a:ea typeface="+mn-ea"/>
                <a:cs typeface="+mn-cs"/>
              </a:rPr>
              <a:t>BoNT</a:t>
            </a:r>
            <a:r>
              <a:rPr lang="en-GB" sz="1200" b="0" i="0" u="none" strike="noStrike" kern="1200" dirty="0">
                <a:solidFill>
                  <a:schemeClr val="tx1"/>
                </a:solidFill>
                <a:effectLst/>
                <a:latin typeface="+mn-lt"/>
                <a:ea typeface="+mn-ea"/>
                <a:cs typeface="+mn-cs"/>
              </a:rPr>
              <a:t>-B/D/F/G specifically cleaves VAMP on the vesicle, </a:t>
            </a:r>
            <a:r>
              <a:rPr lang="en-GB" sz="1200" b="0" i="0" u="none" strike="noStrike" kern="1200" dirty="0" err="1">
                <a:solidFill>
                  <a:schemeClr val="tx1"/>
                </a:solidFill>
                <a:effectLst/>
                <a:latin typeface="+mn-lt"/>
                <a:ea typeface="+mn-ea"/>
                <a:cs typeface="+mn-cs"/>
              </a:rPr>
              <a:t>BoNT</a:t>
            </a:r>
            <a:r>
              <a:rPr lang="en-GB" sz="1200" b="0" i="0" u="none" strike="noStrike" kern="1200" dirty="0">
                <a:solidFill>
                  <a:schemeClr val="tx1"/>
                </a:solidFill>
                <a:effectLst/>
                <a:latin typeface="+mn-lt"/>
                <a:ea typeface="+mn-ea"/>
                <a:cs typeface="+mn-cs"/>
              </a:rPr>
              <a:t>-A/C/E cleaves SNAP-25 and </a:t>
            </a:r>
            <a:r>
              <a:rPr lang="en-GB" sz="1200" b="0" i="0" u="none" strike="noStrike" kern="1200" dirty="0" err="1">
                <a:solidFill>
                  <a:schemeClr val="tx1"/>
                </a:solidFill>
                <a:effectLst/>
                <a:latin typeface="+mn-lt"/>
                <a:ea typeface="+mn-ea"/>
                <a:cs typeface="+mn-cs"/>
              </a:rPr>
              <a:t>BoNT</a:t>
            </a:r>
            <a:r>
              <a:rPr lang="en-GB" sz="1200" b="0" i="0" u="none" strike="noStrike" kern="1200" dirty="0">
                <a:solidFill>
                  <a:schemeClr val="tx1"/>
                </a:solidFill>
                <a:effectLst/>
                <a:latin typeface="+mn-lt"/>
                <a:ea typeface="+mn-ea"/>
                <a:cs typeface="+mn-cs"/>
              </a:rPr>
              <a:t>-C also cleaves </a:t>
            </a:r>
            <a:r>
              <a:rPr lang="en-GB" sz="1200" b="0" i="0" u="none" strike="noStrike" kern="1200" dirty="0" err="1">
                <a:solidFill>
                  <a:schemeClr val="tx1"/>
                </a:solidFill>
                <a:effectLst/>
                <a:latin typeface="+mn-lt"/>
                <a:ea typeface="+mn-ea"/>
                <a:cs typeface="+mn-cs"/>
              </a:rPr>
              <a:t>syntaxin</a:t>
            </a:r>
            <a:r>
              <a:rPr lang="en-GB" sz="1200" b="0" i="0" u="none" strike="noStrike" kern="1200" dirty="0">
                <a:solidFill>
                  <a:schemeClr val="tx1"/>
                </a:solidFill>
                <a:effectLst/>
                <a:latin typeface="+mn-lt"/>
                <a:ea typeface="+mn-ea"/>
                <a:cs typeface="+mn-cs"/>
              </a:rPr>
              <a:t> on plasma membranes (5), thus inhibiting the vesicular fusion and blocking the neurotransmitter release (6). Not shown is the potential role of cytosolic SNAREs mediating the trafficking of receptor and channel subunit protein to the membrane in lipid raft scaffolding.</a:t>
            </a:r>
            <a:endParaRPr lang="en-US" dirty="0"/>
          </a:p>
        </p:txBody>
      </p:sp>
      <p:sp>
        <p:nvSpPr>
          <p:cNvPr id="4" name="Slide Number Placeholder 3"/>
          <p:cNvSpPr>
            <a:spLocks noGrp="1"/>
          </p:cNvSpPr>
          <p:nvPr>
            <p:ph type="sldNum" sz="quarter" idx="5"/>
          </p:nvPr>
        </p:nvSpPr>
        <p:spPr/>
        <p:txBody>
          <a:bodyPr/>
          <a:lstStyle/>
          <a:p>
            <a:fld id="{CA42DADA-D51B-2948-98EC-8C1E0082113D}" type="slidenum">
              <a:rPr lang="en-US" smtClean="0"/>
              <a:t>79</a:t>
            </a:fld>
            <a:endParaRPr lang="en-US"/>
          </a:p>
        </p:txBody>
      </p:sp>
    </p:spTree>
    <p:extLst>
      <p:ext uri="{BB962C8B-B14F-4D97-AF65-F5344CB8AC3E}">
        <p14:creationId xmlns:p14="http://schemas.microsoft.com/office/powerpoint/2010/main" val="2756667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Schematics of possible mechanisms of action of peripherally applied </a:t>
            </a:r>
            <a:r>
              <a:rPr lang="en-GB" sz="1200" b="0" i="0" u="none" strike="noStrike" kern="1200" dirty="0" err="1">
                <a:solidFill>
                  <a:schemeClr val="tx1"/>
                </a:solidFill>
                <a:effectLst/>
                <a:latin typeface="+mn-lt"/>
                <a:ea typeface="+mn-ea"/>
                <a:cs typeface="+mn-cs"/>
              </a:rPr>
              <a:t>BoNT</a:t>
            </a:r>
            <a:r>
              <a:rPr lang="en-GB" sz="1200" b="0" i="0" u="none" strike="noStrike" kern="1200" dirty="0">
                <a:solidFill>
                  <a:schemeClr val="tx1"/>
                </a:solidFill>
                <a:effectLst/>
                <a:latin typeface="+mn-lt"/>
                <a:ea typeface="+mn-ea"/>
                <a:cs typeface="+mn-cs"/>
              </a:rPr>
              <a:t>/A1 and /B1 upon nociceptive processing: (</a:t>
            </a:r>
            <a:r>
              <a:rPr lang="en-GB" sz="1200" b="1" i="0" u="none" strike="noStrike" kern="1200" dirty="0">
                <a:solidFill>
                  <a:schemeClr val="tx1"/>
                </a:solidFill>
                <a:effectLst/>
                <a:latin typeface="+mn-lt"/>
                <a:ea typeface="+mn-ea"/>
                <a:cs typeface="+mn-cs"/>
              </a:rPr>
              <a:t>A</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Periphery:</a:t>
            </a:r>
            <a:r>
              <a:rPr lang="en-GB" sz="1200" b="0" i="0" u="none" strike="noStrike" kern="1200" dirty="0">
                <a:solidFill>
                  <a:schemeClr val="tx1"/>
                </a:solidFill>
                <a:effectLst/>
                <a:latin typeface="+mn-lt"/>
                <a:ea typeface="+mn-ea"/>
                <a:cs typeface="+mn-cs"/>
              </a:rPr>
              <a:t> (1) At the site of injection </a:t>
            </a:r>
            <a:r>
              <a:rPr lang="en-GB" sz="1200" b="0" i="0" u="none" strike="noStrike" kern="1200" dirty="0" err="1">
                <a:solidFill>
                  <a:schemeClr val="tx1"/>
                </a:solidFill>
                <a:effectLst/>
                <a:latin typeface="+mn-lt"/>
                <a:ea typeface="+mn-ea"/>
                <a:cs typeface="+mn-cs"/>
              </a:rPr>
              <a:t>BoNTs</a:t>
            </a:r>
            <a:r>
              <a:rPr lang="en-GB" sz="1200" b="0" i="0" u="none" strike="noStrike" kern="1200" dirty="0">
                <a:solidFill>
                  <a:schemeClr val="tx1"/>
                </a:solidFill>
                <a:effectLst/>
                <a:latin typeface="+mn-lt"/>
                <a:ea typeface="+mn-ea"/>
                <a:cs typeface="+mn-cs"/>
              </a:rPr>
              <a:t> are endocytosed into the local peripheral afferents, where they cleave SNAREs, thereby inhibiting vesicular fusion and exocytosis of neurotransmitters. This in turn would block vasodilation, plasma extravasation, and activation local inflammatory cells. (2) </a:t>
            </a:r>
            <a:r>
              <a:rPr lang="en-GB" sz="1200" b="0" i="0" u="none" strike="noStrike" kern="1200" dirty="0" err="1">
                <a:solidFill>
                  <a:schemeClr val="tx1"/>
                </a:solidFill>
                <a:effectLst/>
                <a:latin typeface="+mn-lt"/>
                <a:ea typeface="+mn-ea"/>
                <a:cs typeface="+mn-cs"/>
              </a:rPr>
              <a:t>BoNTs</a:t>
            </a:r>
            <a:r>
              <a:rPr lang="en-GB" sz="1200" b="0" i="0" u="none" strike="noStrike" kern="1200" dirty="0">
                <a:solidFill>
                  <a:schemeClr val="tx1"/>
                </a:solidFill>
                <a:effectLst/>
                <a:latin typeface="+mn-lt"/>
                <a:ea typeface="+mn-ea"/>
                <a:cs typeface="+mn-cs"/>
              </a:rPr>
              <a:t> may also regulate SNARE-mediated cell surface expression of a variety of receptors and channels implicated in peripheral sensitization (e.g., TRPV1). (3) Another hypothesis is that </a:t>
            </a:r>
            <a:r>
              <a:rPr lang="en-GB" sz="1200" b="0" i="0" u="none" strike="noStrike" kern="1200" dirty="0" err="1">
                <a:solidFill>
                  <a:schemeClr val="tx1"/>
                </a:solidFill>
                <a:effectLst/>
                <a:latin typeface="+mn-lt"/>
                <a:ea typeface="+mn-ea"/>
                <a:cs typeface="+mn-cs"/>
              </a:rPr>
              <a:t>BoNTs</a:t>
            </a:r>
            <a:r>
              <a:rPr lang="en-GB" sz="1200" b="0" i="0" u="none" strike="noStrike" kern="1200" dirty="0">
                <a:solidFill>
                  <a:schemeClr val="tx1"/>
                </a:solidFill>
                <a:effectLst/>
                <a:latin typeface="+mn-lt"/>
                <a:ea typeface="+mn-ea"/>
                <a:cs typeface="+mn-cs"/>
              </a:rPr>
              <a:t> may enter local resident cells (e.g., mast cells) or migrating cells (e.g. neutrophils) otherwise evoked by injury or inflammation and may directly block the release of cytokines or pro-inflammatory molecules. These release products can activate and sensitize local small afferent terminals. (</a:t>
            </a:r>
            <a:r>
              <a:rPr lang="en-GB" sz="1200" b="1" i="0" u="none" strike="noStrike" kern="1200" dirty="0">
                <a:solidFill>
                  <a:schemeClr val="tx1"/>
                </a:solidFill>
                <a:effectLst/>
                <a:latin typeface="+mn-lt"/>
                <a:ea typeface="+mn-ea"/>
                <a:cs typeface="+mn-cs"/>
              </a:rPr>
              <a:t>B</a:t>
            </a:r>
            <a:r>
              <a:rPr lang="en-GB" sz="1200" b="0" i="0" u="none" strike="noStrike" kern="1200" dirty="0">
                <a:solidFill>
                  <a:schemeClr val="tx1"/>
                </a:solidFill>
                <a:effectLst/>
                <a:latin typeface="+mn-lt"/>
                <a:ea typeface="+mn-ea"/>
                <a:cs typeface="+mn-cs"/>
              </a:rPr>
              <a:t>) </a:t>
            </a:r>
            <a:r>
              <a:rPr lang="en-GB" sz="1200" b="0" i="1" u="none" strike="noStrike" kern="1200" dirty="0" err="1">
                <a:solidFill>
                  <a:schemeClr val="tx1"/>
                </a:solidFill>
                <a:effectLst/>
                <a:latin typeface="+mn-lt"/>
                <a:ea typeface="+mn-ea"/>
                <a:cs typeface="+mn-cs"/>
              </a:rPr>
              <a:t>Spinopetal</a:t>
            </a:r>
            <a:r>
              <a:rPr lang="en-GB" sz="1200" b="0" i="1" u="none" strike="noStrike" kern="1200" dirty="0">
                <a:solidFill>
                  <a:schemeClr val="tx1"/>
                </a:solidFill>
                <a:effectLst/>
                <a:latin typeface="+mn-lt"/>
                <a:ea typeface="+mn-ea"/>
                <a:cs typeface="+mn-cs"/>
              </a:rPr>
              <a:t> transport</a:t>
            </a:r>
            <a:r>
              <a:rPr lang="en-GB" sz="1200" b="0" i="0" u="none" strike="noStrike" kern="1200" dirty="0">
                <a:solidFill>
                  <a:schemeClr val="tx1"/>
                </a:solidFill>
                <a:effectLst/>
                <a:latin typeface="+mn-lt"/>
                <a:ea typeface="+mn-ea"/>
                <a:cs typeface="+mn-cs"/>
              </a:rPr>
              <a:t>: (4) Following endocytosis in the peripheral terminals, some of the </a:t>
            </a:r>
            <a:r>
              <a:rPr lang="en-GB" sz="1200" b="0" i="0" u="none" strike="noStrike" kern="1200" dirty="0" err="1">
                <a:solidFill>
                  <a:schemeClr val="tx1"/>
                </a:solidFill>
                <a:effectLst/>
                <a:latin typeface="+mn-lt"/>
                <a:ea typeface="+mn-ea"/>
                <a:cs typeface="+mn-cs"/>
              </a:rPr>
              <a:t>BoNT</a:t>
            </a:r>
            <a:r>
              <a:rPr lang="en-GB" sz="1200" b="0" i="0" u="none" strike="noStrike" kern="1200" dirty="0">
                <a:solidFill>
                  <a:schemeClr val="tx1"/>
                </a:solidFill>
                <a:effectLst/>
                <a:latin typeface="+mn-lt"/>
                <a:ea typeface="+mn-ea"/>
                <a:cs typeface="+mn-cs"/>
              </a:rPr>
              <a:t> appears to undergo retrograde transport along the axon. (5) These transported </a:t>
            </a:r>
            <a:r>
              <a:rPr lang="en-GB" sz="1200" b="0" i="0" u="none" strike="noStrike" kern="1200" dirty="0" err="1">
                <a:solidFill>
                  <a:schemeClr val="tx1"/>
                </a:solidFill>
                <a:effectLst/>
                <a:latin typeface="+mn-lt"/>
                <a:ea typeface="+mn-ea"/>
                <a:cs typeface="+mn-cs"/>
              </a:rPr>
              <a:t>BoNTs</a:t>
            </a:r>
            <a:r>
              <a:rPr lang="en-GB" sz="1200" b="0" i="0" u="none" strike="noStrike" kern="1200" dirty="0">
                <a:solidFill>
                  <a:schemeClr val="tx1"/>
                </a:solidFill>
                <a:effectLst/>
                <a:latin typeface="+mn-lt"/>
                <a:ea typeface="+mn-ea"/>
                <a:cs typeface="+mn-cs"/>
              </a:rPr>
              <a:t> reach the dorsal root ganglion (DRG) neuron and cleave SNAREs in the DRG neurons to block vesicular release of neurotransmitters into the extracellular milieu of the DRG, which would otherwise activate and (6) excite the </a:t>
            </a:r>
            <a:r>
              <a:rPr lang="en-GB" sz="1200" b="0" i="0" u="none" strike="noStrike" kern="1200" dirty="0" err="1">
                <a:solidFill>
                  <a:schemeClr val="tx1"/>
                </a:solidFill>
                <a:effectLst/>
                <a:latin typeface="+mn-lt"/>
                <a:ea typeface="+mn-ea"/>
                <a:cs typeface="+mn-cs"/>
              </a:rPr>
              <a:t>neighboring</a:t>
            </a:r>
            <a:r>
              <a:rPr lang="en-GB" sz="1200" b="0" i="0" u="none" strike="noStrike" kern="1200" dirty="0">
                <a:solidFill>
                  <a:schemeClr val="tx1"/>
                </a:solidFill>
                <a:effectLst/>
                <a:latin typeface="+mn-lt"/>
                <a:ea typeface="+mn-ea"/>
                <a:cs typeface="+mn-cs"/>
              </a:rPr>
              <a:t> sensory neurons or (7) closely associated satellite cells. (8) </a:t>
            </a:r>
            <a:r>
              <a:rPr lang="en-GB" sz="1200" b="0" i="0" u="none" strike="noStrike" kern="1200" dirty="0" err="1">
                <a:solidFill>
                  <a:schemeClr val="tx1"/>
                </a:solidFill>
                <a:effectLst/>
                <a:latin typeface="+mn-lt"/>
                <a:ea typeface="+mn-ea"/>
                <a:cs typeface="+mn-cs"/>
              </a:rPr>
              <a:t>BoNT</a:t>
            </a:r>
            <a:r>
              <a:rPr lang="en-GB" sz="1200" b="0" i="0" u="none" strike="noStrike" kern="1200" dirty="0">
                <a:solidFill>
                  <a:schemeClr val="tx1"/>
                </a:solidFill>
                <a:effectLst/>
                <a:latin typeface="+mn-lt"/>
                <a:ea typeface="+mn-ea"/>
                <a:cs typeface="+mn-cs"/>
              </a:rPr>
              <a:t> may further undergo intra-vesicular axonal trafficking to the central terminals, where again by truncating respective SNAREs, it would inhibit neurotransmitter release, thereby preventing the activation of second order neurons and </a:t>
            </a:r>
            <a:r>
              <a:rPr lang="en-GB" sz="1200" b="0" i="0" u="none" strike="noStrike" kern="1200" dirty="0" err="1">
                <a:solidFill>
                  <a:schemeClr val="tx1"/>
                </a:solidFill>
                <a:effectLst/>
                <a:latin typeface="+mn-lt"/>
                <a:ea typeface="+mn-ea"/>
                <a:cs typeface="+mn-cs"/>
              </a:rPr>
              <a:t>neighboring</a:t>
            </a:r>
            <a:r>
              <a:rPr lang="en-GB" sz="1200" b="0" i="0" u="none" strike="noStrike" kern="1200" dirty="0">
                <a:solidFill>
                  <a:schemeClr val="tx1"/>
                </a:solidFill>
                <a:effectLst/>
                <a:latin typeface="+mn-lt"/>
                <a:ea typeface="+mn-ea"/>
                <a:cs typeface="+mn-cs"/>
              </a:rPr>
              <a:t> glial cells. (</a:t>
            </a:r>
            <a:r>
              <a:rPr lang="en-GB" sz="1200" b="1" i="0" u="none" strike="noStrike" kern="1200" dirty="0">
                <a:solidFill>
                  <a:schemeClr val="tx1"/>
                </a:solidFill>
                <a:effectLst/>
                <a:latin typeface="+mn-lt"/>
                <a:ea typeface="+mn-ea"/>
                <a:cs typeface="+mn-cs"/>
              </a:rPr>
              <a:t>C</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Trans-synaptic actions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BoNTs</a:t>
            </a:r>
            <a:r>
              <a:rPr lang="en-GB" sz="1200" b="0" i="0" u="none" strike="noStrike" kern="1200" dirty="0">
                <a:solidFill>
                  <a:schemeClr val="tx1"/>
                </a:solidFill>
                <a:effectLst/>
                <a:latin typeface="+mn-lt"/>
                <a:ea typeface="+mn-ea"/>
                <a:cs typeface="+mn-cs"/>
              </a:rPr>
              <a:t> can undergo long axonal transport in intact form in non-acidic endosomes and may possibly undergo transcytosis centrally either to the (9) second order neurons or (10) glial cells. Activated glial cells release a plethora of pro-</a:t>
            </a:r>
            <a:r>
              <a:rPr lang="en-GB" sz="1200" b="0" i="0" u="none" strike="noStrike" kern="1200" dirty="0" err="1">
                <a:solidFill>
                  <a:schemeClr val="tx1"/>
                </a:solidFill>
                <a:effectLst/>
                <a:latin typeface="+mn-lt"/>
                <a:ea typeface="+mn-ea"/>
                <a:cs typeface="+mn-cs"/>
              </a:rPr>
              <a:t>algesic</a:t>
            </a:r>
            <a:r>
              <a:rPr lang="en-GB" sz="1200" b="0" i="0" u="none" strike="noStrike" kern="1200" dirty="0">
                <a:solidFill>
                  <a:schemeClr val="tx1"/>
                </a:solidFill>
                <a:effectLst/>
                <a:latin typeface="+mn-lt"/>
                <a:ea typeface="+mn-ea"/>
                <a:cs typeface="+mn-cs"/>
              </a:rPr>
              <a:t> substances (cytokines, chemokines, lipids, amino acids) serving to initiate and maintain central sensitization. (11) </a:t>
            </a:r>
            <a:r>
              <a:rPr lang="en-GB" sz="1200" b="0" i="0" u="none" strike="noStrike" kern="1200" dirty="0" err="1">
                <a:solidFill>
                  <a:schemeClr val="tx1"/>
                </a:solidFill>
                <a:effectLst/>
                <a:latin typeface="+mn-lt"/>
                <a:ea typeface="+mn-ea"/>
                <a:cs typeface="+mn-cs"/>
              </a:rPr>
              <a:t>BoNTs</a:t>
            </a:r>
            <a:r>
              <a:rPr lang="en-GB" sz="1200" b="0" i="0" u="none" strike="noStrike" kern="1200" dirty="0">
                <a:solidFill>
                  <a:schemeClr val="tx1"/>
                </a:solidFill>
                <a:effectLst/>
                <a:latin typeface="+mn-lt"/>
                <a:ea typeface="+mn-ea"/>
                <a:cs typeface="+mn-cs"/>
              </a:rPr>
              <a:t> may also get </a:t>
            </a:r>
            <a:r>
              <a:rPr lang="en-GB" sz="1200" b="0" i="0" u="none" strike="noStrike" kern="1200" dirty="0" err="1">
                <a:solidFill>
                  <a:schemeClr val="tx1"/>
                </a:solidFill>
                <a:effectLst/>
                <a:latin typeface="+mn-lt"/>
                <a:ea typeface="+mn-ea"/>
                <a:cs typeface="+mn-cs"/>
              </a:rPr>
              <a:t>transcytosed</a:t>
            </a:r>
            <a:r>
              <a:rPr lang="en-GB" sz="1200" b="0" i="0" u="none" strike="noStrike" kern="1200" dirty="0">
                <a:solidFill>
                  <a:schemeClr val="tx1"/>
                </a:solidFill>
                <a:effectLst/>
                <a:latin typeface="+mn-lt"/>
                <a:ea typeface="+mn-ea"/>
                <a:cs typeface="+mn-cs"/>
              </a:rPr>
              <a:t> to excitatory (glutamatergic) or inhibitory (GABA/glycinergic) interneurons and may act to block their neurotransmitter release resulting in a loss of excitatory drive or inhibitory control, respectively). Cleaved SNAREs in the second order neurons may interfere with fusion of endosomes that carry the receptors to the membrane. (12) Though speculative, if there is transcytosis to second order projection neurons, it is a reasonable hypothesis that these </a:t>
            </a:r>
            <a:r>
              <a:rPr lang="en-GB" sz="1200" b="0" i="0" u="none" strike="noStrike" kern="1200" dirty="0" err="1">
                <a:solidFill>
                  <a:schemeClr val="tx1"/>
                </a:solidFill>
                <a:effectLst/>
                <a:latin typeface="+mn-lt"/>
                <a:ea typeface="+mn-ea"/>
                <a:cs typeface="+mn-cs"/>
              </a:rPr>
              <a:t>BoNT</a:t>
            </a:r>
            <a:r>
              <a:rPr lang="en-GB" sz="1200" b="0" i="0" u="none" strike="noStrike" kern="1200" dirty="0">
                <a:solidFill>
                  <a:schemeClr val="tx1"/>
                </a:solidFill>
                <a:effectLst/>
                <a:latin typeface="+mn-lt"/>
                <a:ea typeface="+mn-ea"/>
                <a:cs typeface="+mn-cs"/>
              </a:rPr>
              <a:t> are transported to distal terminals which lie in the brainstem and further block the neurotransmission into the brainstem and higher </a:t>
            </a:r>
            <a:r>
              <a:rPr lang="en-GB" sz="1200" b="0" i="0" u="none" strike="noStrike" kern="1200" dirty="0" err="1">
                <a:solidFill>
                  <a:schemeClr val="tx1"/>
                </a:solidFill>
                <a:effectLst/>
                <a:latin typeface="+mn-lt"/>
                <a:ea typeface="+mn-ea"/>
                <a:cs typeface="+mn-cs"/>
              </a:rPr>
              <a:t>centers</a:t>
            </a:r>
            <a:r>
              <a:rPr lang="en-GB" sz="1200" b="0" i="0" u="none" strike="noStrike"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CA42DADA-D51B-2948-98EC-8C1E0082113D}" type="slidenum">
              <a:rPr lang="en-US" smtClean="0"/>
              <a:t>80</a:t>
            </a:fld>
            <a:endParaRPr lang="en-US"/>
          </a:p>
        </p:txBody>
      </p:sp>
    </p:spTree>
    <p:extLst>
      <p:ext uri="{BB962C8B-B14F-4D97-AF65-F5344CB8AC3E}">
        <p14:creationId xmlns:p14="http://schemas.microsoft.com/office/powerpoint/2010/main" val="875196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the titration process slowly but into therapeutic range.</a:t>
            </a:r>
          </a:p>
        </p:txBody>
      </p:sp>
      <p:sp>
        <p:nvSpPr>
          <p:cNvPr id="4" name="Slide Number Placeholder 3"/>
          <p:cNvSpPr>
            <a:spLocks noGrp="1"/>
          </p:cNvSpPr>
          <p:nvPr>
            <p:ph type="sldNum" sz="quarter" idx="5"/>
          </p:nvPr>
        </p:nvSpPr>
        <p:spPr/>
        <p:txBody>
          <a:bodyPr/>
          <a:lstStyle/>
          <a:p>
            <a:fld id="{505BB75D-8CCF-214C-9B6B-96AFA9E87762}" type="slidenum">
              <a:rPr lang="en-GB" smtClean="0"/>
              <a:t>82</a:t>
            </a:fld>
            <a:endParaRPr lang="en-GB"/>
          </a:p>
        </p:txBody>
      </p:sp>
    </p:spTree>
    <p:extLst>
      <p:ext uri="{BB962C8B-B14F-4D97-AF65-F5344CB8AC3E}">
        <p14:creationId xmlns:p14="http://schemas.microsoft.com/office/powerpoint/2010/main" val="631940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48A35-6679-BA42-875A-EE494FE74EF7}" type="slidenum">
              <a:rPr lang="en-US" smtClean="0"/>
              <a:t>90</a:t>
            </a:fld>
            <a:endParaRPr lang="en-US"/>
          </a:p>
        </p:txBody>
      </p:sp>
    </p:spTree>
    <p:extLst>
      <p:ext uri="{BB962C8B-B14F-4D97-AF65-F5344CB8AC3E}">
        <p14:creationId xmlns:p14="http://schemas.microsoft.com/office/powerpoint/2010/main" val="1522008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AAC4DE-FDEE-4D4B-B4CD-7CB15598AD70}" type="slidenum">
              <a:rPr lang="en-US" smtClean="0"/>
              <a:t>27</a:t>
            </a:fld>
            <a:endParaRPr lang="en-US"/>
          </a:p>
        </p:txBody>
      </p:sp>
    </p:spTree>
    <p:extLst>
      <p:ext uri="{BB962C8B-B14F-4D97-AF65-F5344CB8AC3E}">
        <p14:creationId xmlns:p14="http://schemas.microsoft.com/office/powerpoint/2010/main" val="2271546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a:xfrm>
            <a:off x="1143000" y="685800"/>
            <a:ext cx="4572000" cy="3429000"/>
          </a:xfrm>
          <a:ln/>
        </p:spPr>
      </p:sp>
      <p:sp>
        <p:nvSpPr>
          <p:cNvPr id="76802" name="Notes Placeholder 2"/>
          <p:cNvSpPr>
            <a:spLocks noGrp="1"/>
          </p:cNvSpPr>
          <p:nvPr>
            <p:ph type="body" idx="1"/>
          </p:nvPr>
        </p:nvSpPr>
        <p:spPr/>
        <p:txBody>
          <a:bodyPr/>
          <a:lstStyle/>
          <a:p>
            <a:pPr eaLnBrk="1" hangingPunct="1">
              <a:spcBef>
                <a:spcPct val="0"/>
              </a:spcBef>
              <a:defRPr/>
            </a:pPr>
            <a:endParaRPr lang="en-GB">
              <a:ea typeface="ＭＳ Ｐゴシック" charset="0"/>
            </a:endParaRPr>
          </a:p>
        </p:txBody>
      </p:sp>
      <p:sp>
        <p:nvSpPr>
          <p:cNvPr id="76803" name="Slide Number Placeholder 3"/>
          <p:cNvSpPr>
            <a:spLocks noGrp="1"/>
          </p:cNvSpPr>
          <p:nvPr>
            <p:ph type="sldNum" sz="quarter" idx="5"/>
          </p:nvPr>
        </p:nvSpPr>
        <p:spPr>
          <a:ln>
            <a:miter lim="800000"/>
            <a:headEnd/>
            <a:tailEnd/>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E2C625F0-8B37-433B-A509-5BB836389D95}" type="slidenum">
              <a:rPr lang="en-GB"/>
              <a:pPr/>
              <a:t>30</a:t>
            </a:fld>
            <a:endParaRPr lang="en-GB"/>
          </a:p>
        </p:txBody>
      </p:sp>
    </p:spTree>
    <p:extLst>
      <p:ext uri="{BB962C8B-B14F-4D97-AF65-F5344CB8AC3E}">
        <p14:creationId xmlns:p14="http://schemas.microsoft.com/office/powerpoint/2010/main" val="1190175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07B19-B897-1443-AA99-D2398F9ED183}" type="slidenum">
              <a:rPr lang="en-US" smtClean="0"/>
              <a:t>36</a:t>
            </a:fld>
            <a:endParaRPr lang="en-US"/>
          </a:p>
        </p:txBody>
      </p:sp>
    </p:spTree>
    <p:extLst>
      <p:ext uri="{BB962C8B-B14F-4D97-AF65-F5344CB8AC3E}">
        <p14:creationId xmlns:p14="http://schemas.microsoft.com/office/powerpoint/2010/main" val="3197958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kern="1200" dirty="0">
                <a:solidFill>
                  <a:schemeClr val="tx1"/>
                </a:solidFill>
                <a:effectLst/>
                <a:latin typeface="+mn-lt"/>
                <a:ea typeface="+mn-ea"/>
                <a:cs typeface="+mn-cs"/>
              </a:rPr>
              <a:t>A flowchart approach to facial pain disorders and treatment options. §: Facial pain corresponding to the chapter of the</a:t>
            </a:r>
          </a:p>
          <a:p>
            <a:pPr algn="ctr"/>
            <a:r>
              <a:rPr lang="en-GB" sz="1200" kern="1200" dirty="0">
                <a:solidFill>
                  <a:schemeClr val="tx1"/>
                </a:solidFill>
                <a:effectLst/>
                <a:latin typeface="+mn-lt"/>
                <a:ea typeface="+mn-ea"/>
                <a:cs typeface="+mn-cs"/>
              </a:rPr>
              <a:t>International Classification of Orofacial Pain (ICOP). ENT: Ear, Nose, and Throat; Na-Blocker: sodium channel blocker;</a:t>
            </a:r>
          </a:p>
          <a:p>
            <a:pPr algn="ctr"/>
            <a:r>
              <a:rPr lang="en-GB" sz="1200" kern="1200" dirty="0">
                <a:solidFill>
                  <a:schemeClr val="tx1"/>
                </a:solidFill>
                <a:effectLst/>
                <a:latin typeface="+mn-lt"/>
                <a:ea typeface="+mn-ea"/>
                <a:cs typeface="+mn-cs"/>
              </a:rPr>
              <a:t>SUNCT: Short-lasting unilateral pain attacks with conjunctival injection and tearing; SUNA: Short-lasting unilateral pain attacks with</a:t>
            </a:r>
          </a:p>
          <a:p>
            <a:pPr algn="ctr"/>
            <a:r>
              <a:rPr lang="en-GB" sz="1200" kern="1200" dirty="0">
                <a:solidFill>
                  <a:schemeClr val="tx1"/>
                </a:solidFill>
                <a:effectLst/>
                <a:latin typeface="+mn-lt"/>
                <a:ea typeface="+mn-ea"/>
                <a:cs typeface="+mn-cs"/>
              </a:rPr>
              <a:t>autonomic symptoms.</a:t>
            </a:r>
          </a:p>
          <a:p>
            <a:endParaRPr lang="en-US" dirty="0"/>
          </a:p>
        </p:txBody>
      </p:sp>
      <p:sp>
        <p:nvSpPr>
          <p:cNvPr id="4" name="Slide Number Placeholder 3"/>
          <p:cNvSpPr>
            <a:spLocks noGrp="1"/>
          </p:cNvSpPr>
          <p:nvPr>
            <p:ph type="sldNum" sz="quarter" idx="5"/>
          </p:nvPr>
        </p:nvSpPr>
        <p:spPr/>
        <p:txBody>
          <a:bodyPr/>
          <a:lstStyle/>
          <a:p>
            <a:fld id="{F9448A35-6679-BA42-875A-EE494FE74EF7}" type="slidenum">
              <a:rPr lang="en-US" smtClean="0"/>
              <a:t>39</a:t>
            </a:fld>
            <a:endParaRPr lang="en-US"/>
          </a:p>
        </p:txBody>
      </p:sp>
    </p:spTree>
    <p:extLst>
      <p:ext uri="{BB962C8B-B14F-4D97-AF65-F5344CB8AC3E}">
        <p14:creationId xmlns:p14="http://schemas.microsoft.com/office/powerpoint/2010/main" val="1333539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a:t>Diagnostic clues of orofacial pain disorders based on the chronological pattern. Dental orofacial facial pain (including pain</a:t>
            </a:r>
          </a:p>
          <a:p>
            <a:pPr algn="ctr"/>
            <a:r>
              <a:rPr lang="en-US" dirty="0"/>
              <a:t>associated with other dentoalveolar and adjacent structures) can present with any chronic pattern. A common history in patients with</a:t>
            </a:r>
          </a:p>
          <a:p>
            <a:pPr algn="ctr"/>
            <a:r>
              <a:rPr lang="en-US" dirty="0"/>
              <a:t>idiopathic facial pain is a previously inadequately-treated secondary facial pain, e.g. dental pain. TMJ: temporomandibular joint; SUNCT:</a:t>
            </a:r>
          </a:p>
          <a:p>
            <a:pPr algn="ctr"/>
            <a:r>
              <a:rPr lang="en-US" dirty="0"/>
              <a:t>Short-lasting unilateral pain attacks with conjunctival injection and tearing; SUNA: Short-lasting unilateral pain attacks with autonomic</a:t>
            </a:r>
          </a:p>
          <a:p>
            <a:pPr algn="ctr"/>
            <a:r>
              <a:rPr lang="en-US" dirty="0"/>
              <a:t>symptoms.</a:t>
            </a:r>
          </a:p>
          <a:p>
            <a:endParaRPr lang="en-US" dirty="0"/>
          </a:p>
        </p:txBody>
      </p:sp>
      <p:sp>
        <p:nvSpPr>
          <p:cNvPr id="4" name="Slide Number Placeholder 3"/>
          <p:cNvSpPr>
            <a:spLocks noGrp="1"/>
          </p:cNvSpPr>
          <p:nvPr>
            <p:ph type="sldNum" sz="quarter" idx="5"/>
          </p:nvPr>
        </p:nvSpPr>
        <p:spPr/>
        <p:txBody>
          <a:bodyPr/>
          <a:lstStyle/>
          <a:p>
            <a:fld id="{F9448A35-6679-BA42-875A-EE494FE74EF7}" type="slidenum">
              <a:rPr lang="en-US" smtClean="0"/>
              <a:t>40</a:t>
            </a:fld>
            <a:endParaRPr lang="en-US"/>
          </a:p>
        </p:txBody>
      </p:sp>
    </p:spTree>
    <p:extLst>
      <p:ext uri="{BB962C8B-B14F-4D97-AF65-F5344CB8AC3E}">
        <p14:creationId xmlns:p14="http://schemas.microsoft.com/office/powerpoint/2010/main" val="1693379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Francis already shown this definition</a:t>
            </a:r>
          </a:p>
          <a:p>
            <a:endParaRPr lang="en-US" dirty="0"/>
          </a:p>
        </p:txBody>
      </p:sp>
      <p:sp>
        <p:nvSpPr>
          <p:cNvPr id="4" name="Slide Number Placeholder 3"/>
          <p:cNvSpPr>
            <a:spLocks noGrp="1"/>
          </p:cNvSpPr>
          <p:nvPr>
            <p:ph type="sldNum" sz="quarter" idx="5"/>
          </p:nvPr>
        </p:nvSpPr>
        <p:spPr/>
        <p:txBody>
          <a:bodyPr/>
          <a:lstStyle/>
          <a:p>
            <a:fld id="{F9448A35-6679-BA42-875A-EE494FE74EF7}" type="slidenum">
              <a:rPr lang="en-US" smtClean="0"/>
              <a:t>41</a:t>
            </a:fld>
            <a:endParaRPr lang="en-US"/>
          </a:p>
        </p:txBody>
      </p:sp>
    </p:spTree>
    <p:extLst>
      <p:ext uri="{BB962C8B-B14F-4D97-AF65-F5344CB8AC3E}">
        <p14:creationId xmlns:p14="http://schemas.microsoft.com/office/powerpoint/2010/main" val="1415008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dense concentration of nuclei and preganglionic and post ganglionic portion of the trigeminal nerve. With lower end of brainstem the potential are which can be manipulated with high cervical SCS.</a:t>
            </a:r>
          </a:p>
        </p:txBody>
      </p:sp>
      <p:sp>
        <p:nvSpPr>
          <p:cNvPr id="4" name="Slide Number Placeholder 3"/>
          <p:cNvSpPr>
            <a:spLocks noGrp="1"/>
          </p:cNvSpPr>
          <p:nvPr>
            <p:ph type="sldNum" sz="quarter" idx="5"/>
          </p:nvPr>
        </p:nvSpPr>
        <p:spPr/>
        <p:txBody>
          <a:bodyPr/>
          <a:lstStyle/>
          <a:p>
            <a:fld id="{F9448A35-6679-BA42-875A-EE494FE74EF7}" type="slidenum">
              <a:rPr lang="en-US" smtClean="0"/>
              <a:t>44</a:t>
            </a:fld>
            <a:endParaRPr lang="en-US"/>
          </a:p>
        </p:txBody>
      </p:sp>
    </p:spTree>
    <p:extLst>
      <p:ext uri="{BB962C8B-B14F-4D97-AF65-F5344CB8AC3E}">
        <p14:creationId xmlns:p14="http://schemas.microsoft.com/office/powerpoint/2010/main" val="1724940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Fig. 4A. </a:t>
            </a:r>
            <a:r>
              <a:rPr lang="en-GB" b="1" dirty="0"/>
              <a:t>—</a:t>
            </a:r>
            <a:r>
              <a:rPr lang="en-GB" dirty="0" err="1"/>
              <a:t>Radiosurgical</a:t>
            </a:r>
            <a:r>
              <a:rPr lang="en-GB" dirty="0"/>
              <a:t> treatment of root entry zone of trigeminal nerve in 56-year-old woman with left trigeminal neuralgia resulting from multiple sclerosis. Axial fluid-attenuated inversion recovery MR image (10002/142, TR/TE) shows hyperintensity (</a:t>
            </a:r>
            <a:r>
              <a:rPr lang="en-GB" dirty="0" err="1"/>
              <a:t>edema</a:t>
            </a:r>
            <a:r>
              <a:rPr lang="en-GB" dirty="0"/>
              <a:t>) in left pons (</a:t>
            </a:r>
            <a:r>
              <a:rPr lang="en-GB" i="1" dirty="0"/>
              <a:t>straight arrow</a:t>
            </a:r>
            <a:r>
              <a:rPr lang="en-GB" dirty="0"/>
              <a:t>). Left trigeminal nerve (</a:t>
            </a:r>
            <a:r>
              <a:rPr lang="en-GB" i="1" dirty="0"/>
              <a:t>curved arrow</a:t>
            </a:r>
            <a:r>
              <a:rPr lang="en-GB" dirty="0"/>
              <a:t>) is incompletely seen on image.</a:t>
            </a:r>
          </a:p>
          <a:p>
            <a:r>
              <a:rPr lang="en-GB" dirty="0"/>
              <a:t>Fig. 4B. </a:t>
            </a:r>
            <a:r>
              <a:rPr lang="en-GB" b="1" dirty="0"/>
              <a:t>—</a:t>
            </a:r>
            <a:r>
              <a:rPr lang="en-GB" dirty="0" err="1"/>
              <a:t>Radiosurgical</a:t>
            </a:r>
            <a:r>
              <a:rPr lang="en-GB" dirty="0"/>
              <a:t> treatment of root entry zone of trigeminal nerve in 56-year-old woman with left trigeminal neuralgia resulting from multiple sclerosis. Enhanced axial T1-weighted MR image (616/13) shows abnormal enhancement in root entry zone of left trigeminal nerve (</a:t>
            </a:r>
            <a:r>
              <a:rPr lang="en-GB" i="1" dirty="0"/>
              <a:t>straight arrow</a:t>
            </a:r>
            <a:r>
              <a:rPr lang="en-GB" dirty="0"/>
              <a:t>) and adjacent pons (</a:t>
            </a:r>
            <a:r>
              <a:rPr lang="en-GB" i="1" dirty="0"/>
              <a:t>curved arrow</a:t>
            </a:r>
            <a:r>
              <a:rPr lang="en-GB" dirty="0"/>
              <a:t>).</a:t>
            </a:r>
          </a:p>
          <a:p>
            <a:r>
              <a:rPr lang="en-GB" dirty="0"/>
              <a:t>Fig. 4C. </a:t>
            </a:r>
            <a:r>
              <a:rPr lang="en-GB" b="1" dirty="0"/>
              <a:t>—</a:t>
            </a:r>
            <a:r>
              <a:rPr lang="en-GB" dirty="0" err="1"/>
              <a:t>Radiosurgical</a:t>
            </a:r>
            <a:r>
              <a:rPr lang="en-GB" dirty="0"/>
              <a:t> treatment of root entry zone of trigeminal nerve in 56-year-old woman with left trigeminal neuralgia resulting from multiple sclerosis. Enhanced coronal T1-weighted MR image (550/13) shows abnormal enhancement in left trigeminal nerve (</a:t>
            </a:r>
            <a:r>
              <a:rPr lang="en-GB" i="1" dirty="0"/>
              <a:t>thin straight arrow</a:t>
            </a:r>
            <a:r>
              <a:rPr lang="en-GB" dirty="0"/>
              <a:t>) and adjacent pons (</a:t>
            </a:r>
            <a:r>
              <a:rPr lang="en-GB" i="1" dirty="0"/>
              <a:t>thick straight arrow</a:t>
            </a:r>
            <a:r>
              <a:rPr lang="en-GB" dirty="0"/>
              <a:t>). Treated nerve is enlarged as compared with right trigeminal nerve (</a:t>
            </a:r>
            <a:r>
              <a:rPr lang="en-GB" i="1" dirty="0"/>
              <a:t>curved arrow</a:t>
            </a:r>
            <a:r>
              <a:rPr lang="en-GB" dirty="0"/>
              <a:t>). Asterisk denotes hyperintense fatty marrow in skull base.</a:t>
            </a:r>
          </a:p>
          <a:p>
            <a:r>
              <a:rPr lang="en-GB" dirty="0"/>
              <a:t>Fig. 5. </a:t>
            </a:r>
            <a:r>
              <a:rPr lang="en-GB" b="1" dirty="0"/>
              <a:t>—</a:t>
            </a:r>
            <a:r>
              <a:rPr lang="en-GB" dirty="0"/>
              <a:t>56-year-old woman with left trigeminal neuralgia caused by multiple sclerosis who underwent </a:t>
            </a:r>
            <a:r>
              <a:rPr lang="en-GB" dirty="0" err="1"/>
              <a:t>radiosurgical</a:t>
            </a:r>
            <a:r>
              <a:rPr lang="en-GB" dirty="0"/>
              <a:t> treatment of </a:t>
            </a:r>
            <a:r>
              <a:rPr lang="en-GB" dirty="0" err="1"/>
              <a:t>retrogasserian</a:t>
            </a:r>
            <a:r>
              <a:rPr lang="en-GB" dirty="0"/>
              <a:t> portion of trigeminal nerve. Enhanced axial T1-weighted MR image (400/15, TR/TE) shows abnormal enhancement in </a:t>
            </a:r>
            <a:r>
              <a:rPr lang="en-GB" dirty="0" err="1"/>
              <a:t>retrogasserian</a:t>
            </a:r>
            <a:r>
              <a:rPr lang="en-GB" dirty="0"/>
              <a:t> portion of left trigeminal nerve (</a:t>
            </a:r>
            <a:r>
              <a:rPr lang="en-GB" i="1" dirty="0"/>
              <a:t>straight arrow</a:t>
            </a:r>
            <a:r>
              <a:rPr lang="en-GB" dirty="0"/>
              <a:t>). Enhancement indicates radiation-induced breakdown of blood—nerve barrier. Chronic plaques are identified in right pons (</a:t>
            </a:r>
            <a:r>
              <a:rPr lang="en-GB" i="1" dirty="0"/>
              <a:t>curved arrow</a:t>
            </a:r>
            <a:r>
              <a:rPr lang="en-GB" dirty="0"/>
              <a:t>). Asterisk denotes cerebrospinal fluid in Meckel's cavity.</a:t>
            </a:r>
            <a:endParaRPr lang="en-US" dirty="0"/>
          </a:p>
        </p:txBody>
      </p:sp>
      <p:sp>
        <p:nvSpPr>
          <p:cNvPr id="4" name="Slide Number Placeholder 3"/>
          <p:cNvSpPr>
            <a:spLocks noGrp="1"/>
          </p:cNvSpPr>
          <p:nvPr>
            <p:ph type="sldNum" sz="quarter" idx="5"/>
          </p:nvPr>
        </p:nvSpPr>
        <p:spPr/>
        <p:txBody>
          <a:bodyPr/>
          <a:lstStyle/>
          <a:p>
            <a:fld id="{F9448A35-6679-BA42-875A-EE494FE74EF7}" type="slidenum">
              <a:rPr lang="en-US" smtClean="0"/>
              <a:t>59</a:t>
            </a:fld>
            <a:endParaRPr lang="en-US"/>
          </a:p>
        </p:txBody>
      </p:sp>
    </p:spTree>
    <p:extLst>
      <p:ext uri="{BB962C8B-B14F-4D97-AF65-F5344CB8AC3E}">
        <p14:creationId xmlns:p14="http://schemas.microsoft.com/office/powerpoint/2010/main" val="2950881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DE25761-C99D-DE41-9EC2-7B9B38ADE0E3}" type="datetimeFigureOut">
              <a:rPr lang="en-US" smtClean="0"/>
              <a:t>6/19/2025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153AC-1545-8941-8E49-93ED1C706BDB}" type="slidenum">
              <a:rPr lang="en-US" smtClean="0"/>
              <a:t>‹#›</a:t>
            </a:fld>
            <a:endParaRPr lang="en-US"/>
          </a:p>
        </p:txBody>
      </p:sp>
    </p:spTree>
    <p:extLst>
      <p:ext uri="{BB962C8B-B14F-4D97-AF65-F5344CB8AC3E}">
        <p14:creationId xmlns:p14="http://schemas.microsoft.com/office/powerpoint/2010/main" val="4003754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DE25761-C99D-DE41-9EC2-7B9B38ADE0E3}" type="datetimeFigureOut">
              <a:rPr lang="en-US" smtClean="0"/>
              <a:t>6/19/2025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153AC-1545-8941-8E49-93ED1C706BDB}" type="slidenum">
              <a:rPr lang="en-US" smtClean="0"/>
              <a:t>‹#›</a:t>
            </a:fld>
            <a:endParaRPr lang="en-US"/>
          </a:p>
        </p:txBody>
      </p:sp>
    </p:spTree>
    <p:extLst>
      <p:ext uri="{BB962C8B-B14F-4D97-AF65-F5344CB8AC3E}">
        <p14:creationId xmlns:p14="http://schemas.microsoft.com/office/powerpoint/2010/main" val="4000565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DE25761-C99D-DE41-9EC2-7B9B38ADE0E3}" type="datetimeFigureOut">
              <a:rPr lang="en-US" smtClean="0"/>
              <a:t>6/19/2025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153AC-1545-8941-8E49-93ED1C706BDB}" type="slidenum">
              <a:rPr lang="en-US" smtClean="0"/>
              <a:t>‹#›</a:t>
            </a:fld>
            <a:endParaRPr lang="en-US"/>
          </a:p>
        </p:txBody>
      </p:sp>
    </p:spTree>
    <p:extLst>
      <p:ext uri="{BB962C8B-B14F-4D97-AF65-F5344CB8AC3E}">
        <p14:creationId xmlns:p14="http://schemas.microsoft.com/office/powerpoint/2010/main" val="1297597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DE25761-C99D-DE41-9EC2-7B9B38ADE0E3}" type="datetimeFigureOut">
              <a:rPr lang="en-US" smtClean="0"/>
              <a:t>6/19/2025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153AC-1545-8941-8E49-93ED1C706BDB}" type="slidenum">
              <a:rPr lang="en-US" smtClean="0"/>
              <a:t>‹#›</a:t>
            </a:fld>
            <a:endParaRPr lang="en-US"/>
          </a:p>
        </p:txBody>
      </p:sp>
    </p:spTree>
    <p:extLst>
      <p:ext uri="{BB962C8B-B14F-4D97-AF65-F5344CB8AC3E}">
        <p14:creationId xmlns:p14="http://schemas.microsoft.com/office/powerpoint/2010/main" val="4189177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DE25761-C99D-DE41-9EC2-7B9B38ADE0E3}" type="datetimeFigureOut">
              <a:rPr lang="en-US" smtClean="0"/>
              <a:t>6/19/2025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153AC-1545-8941-8E49-93ED1C706BDB}" type="slidenum">
              <a:rPr lang="en-US" smtClean="0"/>
              <a:t>‹#›</a:t>
            </a:fld>
            <a:endParaRPr lang="en-US"/>
          </a:p>
        </p:txBody>
      </p:sp>
    </p:spTree>
    <p:extLst>
      <p:ext uri="{BB962C8B-B14F-4D97-AF65-F5344CB8AC3E}">
        <p14:creationId xmlns:p14="http://schemas.microsoft.com/office/powerpoint/2010/main" val="4151528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DE25761-C99D-DE41-9EC2-7B9B38ADE0E3}" type="datetimeFigureOut">
              <a:rPr lang="en-US" smtClean="0"/>
              <a:t>6/19/2025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5153AC-1545-8941-8E49-93ED1C706BDB}" type="slidenum">
              <a:rPr lang="en-US" smtClean="0"/>
              <a:t>‹#›</a:t>
            </a:fld>
            <a:endParaRPr lang="en-US"/>
          </a:p>
        </p:txBody>
      </p:sp>
    </p:spTree>
    <p:extLst>
      <p:ext uri="{BB962C8B-B14F-4D97-AF65-F5344CB8AC3E}">
        <p14:creationId xmlns:p14="http://schemas.microsoft.com/office/powerpoint/2010/main" val="2871284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DE25761-C99D-DE41-9EC2-7B9B38ADE0E3}" type="datetimeFigureOut">
              <a:rPr lang="en-US" smtClean="0"/>
              <a:t>6/19/2025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5153AC-1545-8941-8E49-93ED1C706BDB}" type="slidenum">
              <a:rPr lang="en-US" smtClean="0"/>
              <a:t>‹#›</a:t>
            </a:fld>
            <a:endParaRPr lang="en-US"/>
          </a:p>
        </p:txBody>
      </p:sp>
    </p:spTree>
    <p:extLst>
      <p:ext uri="{BB962C8B-B14F-4D97-AF65-F5344CB8AC3E}">
        <p14:creationId xmlns:p14="http://schemas.microsoft.com/office/powerpoint/2010/main" val="2767543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DE25761-C99D-DE41-9EC2-7B9B38ADE0E3}" type="datetimeFigureOut">
              <a:rPr lang="en-US" smtClean="0"/>
              <a:t>6/19/2025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5153AC-1545-8941-8E49-93ED1C706BDB}" type="slidenum">
              <a:rPr lang="en-US" smtClean="0"/>
              <a:t>‹#›</a:t>
            </a:fld>
            <a:endParaRPr lang="en-US"/>
          </a:p>
        </p:txBody>
      </p:sp>
    </p:spTree>
    <p:extLst>
      <p:ext uri="{BB962C8B-B14F-4D97-AF65-F5344CB8AC3E}">
        <p14:creationId xmlns:p14="http://schemas.microsoft.com/office/powerpoint/2010/main" val="1394234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E25761-C99D-DE41-9EC2-7B9B38ADE0E3}" type="datetimeFigureOut">
              <a:rPr lang="en-US" smtClean="0"/>
              <a:t>6/19/2025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5153AC-1545-8941-8E49-93ED1C706BDB}" type="slidenum">
              <a:rPr lang="en-US" smtClean="0"/>
              <a:t>‹#›</a:t>
            </a:fld>
            <a:endParaRPr lang="en-US"/>
          </a:p>
        </p:txBody>
      </p:sp>
    </p:spTree>
    <p:extLst>
      <p:ext uri="{BB962C8B-B14F-4D97-AF65-F5344CB8AC3E}">
        <p14:creationId xmlns:p14="http://schemas.microsoft.com/office/powerpoint/2010/main" val="2456751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DE25761-C99D-DE41-9EC2-7B9B38ADE0E3}" type="datetimeFigureOut">
              <a:rPr lang="en-US" smtClean="0"/>
              <a:t>6/19/2025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5153AC-1545-8941-8E49-93ED1C706BDB}" type="slidenum">
              <a:rPr lang="en-US" smtClean="0"/>
              <a:t>‹#›</a:t>
            </a:fld>
            <a:endParaRPr lang="en-US"/>
          </a:p>
        </p:txBody>
      </p:sp>
    </p:spTree>
    <p:extLst>
      <p:ext uri="{BB962C8B-B14F-4D97-AF65-F5344CB8AC3E}">
        <p14:creationId xmlns:p14="http://schemas.microsoft.com/office/powerpoint/2010/main" val="3128007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DE25761-C99D-DE41-9EC2-7B9B38ADE0E3}" type="datetimeFigureOut">
              <a:rPr lang="en-US" smtClean="0"/>
              <a:t>6/19/2025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5153AC-1545-8941-8E49-93ED1C706BDB}" type="slidenum">
              <a:rPr lang="en-US" smtClean="0"/>
              <a:t>‹#›</a:t>
            </a:fld>
            <a:endParaRPr lang="en-US"/>
          </a:p>
        </p:txBody>
      </p:sp>
    </p:spTree>
    <p:extLst>
      <p:ext uri="{BB962C8B-B14F-4D97-AF65-F5344CB8AC3E}">
        <p14:creationId xmlns:p14="http://schemas.microsoft.com/office/powerpoint/2010/main" val="3081317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E25761-C99D-DE41-9EC2-7B9B38ADE0E3}" type="datetimeFigureOut">
              <a:rPr lang="en-US" smtClean="0"/>
              <a:t>6/19/2025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153AC-1545-8941-8E49-93ED1C706BDB}" type="slidenum">
              <a:rPr lang="en-US" smtClean="0"/>
              <a:t>‹#›</a:t>
            </a:fld>
            <a:endParaRPr lang="en-US"/>
          </a:p>
        </p:txBody>
      </p:sp>
    </p:spTree>
    <p:extLst>
      <p:ext uri="{BB962C8B-B14F-4D97-AF65-F5344CB8AC3E}">
        <p14:creationId xmlns:p14="http://schemas.microsoft.com/office/powerpoint/2010/main" val="2556306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25.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f"/><Relationship Id="rId1" Type="http://schemas.openxmlformats.org/officeDocument/2006/relationships/slideLayout" Target="../slideLayouts/slideLayout2.xml"/><Relationship Id="rId4" Type="http://schemas.openxmlformats.org/officeDocument/2006/relationships/image" Target="../media/image63.tiff"/></Relationships>
</file>

<file path=ppt/slides/_rels/slide36.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5.tiff"/></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www.medicines.org.uk/emc/product/8483/smpc"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s://www.medicines.org.uk/emc/product/4736/smpc"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fpm.ac.uk/sites/fpm/files/documents/2021-04/Gabapentin%202021.pdf" TargetMode="External"/><Relationship Id="rId2" Type="http://schemas.openxmlformats.org/officeDocument/2006/relationships/hyperlink" Target="https://www.medicines.org.uk/emc/product/3195/smpc"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fpm.ac.uk/sites/fpm/files/documents/2022-09/Pregabalin-leaflet-2022.pdf" TargetMode="External"/><Relationship Id="rId2" Type="http://schemas.openxmlformats.org/officeDocument/2006/relationships/hyperlink" Target="https://www.medicines.org.uk/emc/product/10302/smpc"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google.com/imgres?q=percutaneous%20balloon%20compression%20of%20the%20trigeminal%20nerve&amp;imgurl=https%3A%2F%2Fars.els-cdn.com%2Fcontent%2Fimage%2F1-s2.0-S0090301907011846-gr2.jpg&amp;imgrefurl=https%3A%2F%2Fwww.sciencedirect.com%2Fscience%2Farticle%2Fpii%2FS0090301907011846&amp;docid=VoAru1eOnDK3hM&amp;tbnid=dwbC9wZqOj-IpM&amp;vet=12ahUKEwjpkeK8rfGNAxUfT0EAHUDUBZ0QM3oECFIQAA..i&amp;w=376&amp;h=252&amp;hcb=2&amp;ved=2ahUKEwjpkeK8rfGNAxUfT0EAHUDUBZ0QM3oECFIQAA" TargetMode="External"/><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56.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ajronline.org/doi/10.2214/ajr.176.6.1761589#FIG6" TargetMode="External"/><Relationship Id="rId7" Type="http://schemas.openxmlformats.org/officeDocument/2006/relationships/hyperlink" Target="https://ajronline.org/doi/10.2214/ajr.176.6.1761589#core-collateral-REF3" TargetMode="External"/><Relationship Id="rId2" Type="http://schemas.openxmlformats.org/officeDocument/2006/relationships/hyperlink" Target="https://ajronline.org/doi/10.2214/ajr.176.6.1761589#FIG5" TargetMode="External"/><Relationship Id="rId1" Type="http://schemas.openxmlformats.org/officeDocument/2006/relationships/slideLayout" Target="../slideLayouts/slideLayout7.xml"/><Relationship Id="rId6" Type="http://schemas.openxmlformats.org/officeDocument/2006/relationships/hyperlink" Target="https://ajronline.org/doi/10.2214/ajr.176.6.1761589#core-collateral-REF2" TargetMode="External"/><Relationship Id="rId5" Type="http://schemas.openxmlformats.org/officeDocument/2006/relationships/hyperlink" Target="https://ajronline.org/doi/10.2214/ajr.176.6.1761589#FIG8" TargetMode="External"/><Relationship Id="rId4" Type="http://schemas.openxmlformats.org/officeDocument/2006/relationships/hyperlink" Target="https://ajronline.org/doi/10.2214/ajr.176.6.1761589#FIG7"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6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medicines.org.uk/emc/"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rcoa.ac.uk/system/files/FPM-Amitriptyline_0.pdf" TargetMode="External"/><Relationship Id="rId4" Type="http://schemas.openxmlformats.org/officeDocument/2006/relationships/hyperlink" Target="https://www.rcoa.ac.uk/system/files/FPM-Nortriptyline_0.pdf"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fpm.ac.uk/sites/fpm/files/documents/2022-09/nortriptyline-leaflet-2022.pdf" TargetMode="External"/><Relationship Id="rId2" Type="http://schemas.openxmlformats.org/officeDocument/2006/relationships/hyperlink" Target="https://www.medicines.org.uk/emc/product/13894/smpc"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fpm.ac.uk/sites/fpm/files/documents/2023-02/duloxetine-leaflet-2022-v3.pdf" TargetMode="External"/><Relationship Id="rId2" Type="http://schemas.openxmlformats.org/officeDocument/2006/relationships/hyperlink" Target="https://www.medicines.org.uk/emc/product/15006/smpc"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s://www.medicines.org.uk/emc/product/9983/smpc"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ncbi.nlm.nih.gov/pmc/articles/PMC4549742/"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80.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www.ncbi.nlm.nih.gov/pmc/articles/PMC4663519/"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07.emf"/><Relationship Id="rId4" Type="http://schemas.openxmlformats.org/officeDocument/2006/relationships/image" Target="../media/image106.emf"/></Relationships>
</file>

<file path=ppt/slides/_rels/slide83.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hyperlink" Target="https://www.ncbi.nlm.nih.gov/pubmed/25575710"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7.xml"/><Relationship Id="rId4" Type="http://schemas.openxmlformats.org/officeDocument/2006/relationships/image" Target="../media/image111.emf"/></Relationships>
</file>

<file path=ppt/slides/_rels/slide85.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91.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slideLayout" Target="../slideLayouts/slideLayout2.xml"/><Relationship Id="rId5" Type="http://schemas.openxmlformats.org/officeDocument/2006/relationships/image" Target="../media/image123.emf"/><Relationship Id="rId4" Type="http://schemas.openxmlformats.org/officeDocument/2006/relationships/image" Target="../media/image122.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6C514-8908-49B0-8CEB-45DD1C2FA4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11311C-79F5-6405-2CD5-6941D42D7E8A}"/>
              </a:ext>
            </a:extLst>
          </p:cNvPr>
          <p:cNvSpPr>
            <a:spLocks noGrp="1"/>
          </p:cNvSpPr>
          <p:nvPr>
            <p:ph type="ctrTitle"/>
          </p:nvPr>
        </p:nvSpPr>
        <p:spPr>
          <a:xfrm>
            <a:off x="416847" y="1257875"/>
            <a:ext cx="8385433" cy="1470025"/>
          </a:xfrm>
        </p:spPr>
        <p:txBody>
          <a:bodyPr>
            <a:normAutofit fontScale="90000"/>
          </a:bodyPr>
          <a:lstStyle/>
          <a:p>
            <a:r>
              <a:rPr lang="en-US" dirty="0">
                <a:latin typeface="Verdana"/>
                <a:cs typeface="Verdana"/>
              </a:rPr>
              <a:t>Management of </a:t>
            </a:r>
            <a:r>
              <a:rPr lang="de-DE" dirty="0" err="1">
                <a:latin typeface="Verdana"/>
                <a:cs typeface="Verdana"/>
              </a:rPr>
              <a:t>Orofacial</a:t>
            </a:r>
            <a:r>
              <a:rPr lang="de-DE" dirty="0">
                <a:latin typeface="Verdana"/>
                <a:cs typeface="Verdana"/>
              </a:rPr>
              <a:t> Pain in a multidisciplinary clinic</a:t>
            </a:r>
            <a:endParaRPr lang="en-US" dirty="0">
              <a:latin typeface="Verdana"/>
              <a:cs typeface="Verdana"/>
            </a:endParaRPr>
          </a:p>
        </p:txBody>
      </p:sp>
      <p:sp>
        <p:nvSpPr>
          <p:cNvPr id="3" name="Subtitle 2">
            <a:extLst>
              <a:ext uri="{FF2B5EF4-FFF2-40B4-BE49-F238E27FC236}">
                <a16:creationId xmlns:a16="http://schemas.microsoft.com/office/drawing/2014/main" id="{AA456730-0716-8F40-33D2-66B67518BA53}"/>
              </a:ext>
            </a:extLst>
          </p:cNvPr>
          <p:cNvSpPr>
            <a:spLocks noGrp="1"/>
          </p:cNvSpPr>
          <p:nvPr>
            <p:ph type="subTitle" idx="1"/>
          </p:nvPr>
        </p:nvSpPr>
        <p:spPr>
          <a:xfrm>
            <a:off x="1449153" y="3420839"/>
            <a:ext cx="6400800" cy="2299209"/>
          </a:xfrm>
        </p:spPr>
        <p:txBody>
          <a:bodyPr anchor="ctr">
            <a:normAutofit fontScale="47500" lnSpcReduction="20000"/>
          </a:bodyPr>
          <a:lstStyle/>
          <a:p>
            <a:pPr>
              <a:lnSpc>
                <a:spcPct val="120000"/>
              </a:lnSpc>
            </a:pPr>
            <a:endParaRPr lang="de-DE" dirty="0">
              <a:latin typeface="Verdana"/>
              <a:cs typeface="Verdana"/>
            </a:endParaRPr>
          </a:p>
          <a:p>
            <a:pPr>
              <a:lnSpc>
                <a:spcPct val="120000"/>
              </a:lnSpc>
            </a:pPr>
            <a:r>
              <a:rPr lang="de-DE" dirty="0">
                <a:latin typeface="Verdana"/>
                <a:cs typeface="Verdana"/>
              </a:rPr>
              <a:t>Miss Deepti </a:t>
            </a:r>
            <a:r>
              <a:rPr lang="de-DE" dirty="0" err="1">
                <a:latin typeface="Verdana"/>
                <a:cs typeface="Verdana"/>
              </a:rPr>
              <a:t>Bhargava</a:t>
            </a:r>
            <a:endParaRPr lang="de-DE" dirty="0">
              <a:latin typeface="Verdana"/>
              <a:cs typeface="Verdana"/>
            </a:endParaRPr>
          </a:p>
          <a:p>
            <a:pPr>
              <a:lnSpc>
                <a:spcPct val="120000"/>
              </a:lnSpc>
            </a:pPr>
            <a:r>
              <a:rPr lang="de-DE" dirty="0" err="1">
                <a:latin typeface="Verdana"/>
                <a:cs typeface="Verdana"/>
              </a:rPr>
              <a:t>Consultant</a:t>
            </a:r>
            <a:r>
              <a:rPr lang="de-DE" dirty="0">
                <a:latin typeface="Verdana"/>
                <a:cs typeface="Verdana"/>
              </a:rPr>
              <a:t> Neurosurgeon</a:t>
            </a:r>
          </a:p>
          <a:p>
            <a:pPr>
              <a:lnSpc>
                <a:spcPct val="120000"/>
              </a:lnSpc>
            </a:pPr>
            <a:r>
              <a:rPr lang="de-DE" b="1" dirty="0">
                <a:solidFill>
                  <a:schemeClr val="tx1"/>
                </a:solidFill>
                <a:latin typeface="Verdana"/>
                <a:cs typeface="Verdana"/>
              </a:rPr>
              <a:t>Mr Francis O‘Neill</a:t>
            </a:r>
          </a:p>
          <a:p>
            <a:pPr>
              <a:lnSpc>
                <a:spcPct val="120000"/>
              </a:lnSpc>
            </a:pPr>
            <a:r>
              <a:rPr lang="de-DE" b="1" dirty="0" err="1">
                <a:solidFill>
                  <a:schemeClr val="tx1"/>
                </a:solidFill>
                <a:latin typeface="Verdana"/>
                <a:cs typeface="Verdana"/>
              </a:rPr>
              <a:t>Consultant</a:t>
            </a:r>
            <a:r>
              <a:rPr lang="de-DE" b="1" dirty="0">
                <a:solidFill>
                  <a:schemeClr val="tx1"/>
                </a:solidFill>
                <a:latin typeface="Verdana"/>
                <a:cs typeface="Verdana"/>
              </a:rPr>
              <a:t> Oral </a:t>
            </a:r>
            <a:r>
              <a:rPr lang="de-DE" b="1" dirty="0" err="1">
                <a:solidFill>
                  <a:schemeClr val="tx1"/>
                </a:solidFill>
                <a:latin typeface="Verdana"/>
                <a:cs typeface="Verdana"/>
              </a:rPr>
              <a:t>Surgeon</a:t>
            </a:r>
            <a:endParaRPr lang="de-DE" b="1" dirty="0">
              <a:solidFill>
                <a:schemeClr val="tx1"/>
              </a:solidFill>
              <a:latin typeface="Verdana"/>
              <a:cs typeface="Verdana"/>
            </a:endParaRPr>
          </a:p>
          <a:p>
            <a:pPr>
              <a:lnSpc>
                <a:spcPct val="120000"/>
              </a:lnSpc>
            </a:pPr>
            <a:r>
              <a:rPr lang="de-DE" dirty="0">
                <a:latin typeface="Verdana"/>
                <a:cs typeface="Verdana"/>
              </a:rPr>
              <a:t>Prof </a:t>
            </a:r>
            <a:r>
              <a:rPr lang="en-US" dirty="0">
                <a:latin typeface="Verdana"/>
                <a:cs typeface="Verdana"/>
              </a:rPr>
              <a:t>Bernhard Frank</a:t>
            </a:r>
          </a:p>
          <a:p>
            <a:pPr>
              <a:lnSpc>
                <a:spcPct val="120000"/>
              </a:lnSpc>
            </a:pPr>
            <a:r>
              <a:rPr lang="en-US" dirty="0">
                <a:latin typeface="Verdana"/>
                <a:cs typeface="Verdana"/>
              </a:rPr>
              <a:t>Consultant in Pain Medicine</a:t>
            </a:r>
          </a:p>
          <a:p>
            <a:pPr>
              <a:lnSpc>
                <a:spcPct val="120000"/>
              </a:lnSpc>
            </a:pPr>
            <a:endParaRPr lang="en-US" dirty="0">
              <a:latin typeface="Verdana"/>
              <a:cs typeface="Verdana"/>
            </a:endParaRPr>
          </a:p>
        </p:txBody>
      </p:sp>
      <p:pic>
        <p:nvPicPr>
          <p:cNvPr id="6" name="Picture 5">
            <a:extLst>
              <a:ext uri="{FF2B5EF4-FFF2-40B4-BE49-F238E27FC236}">
                <a16:creationId xmlns:a16="http://schemas.microsoft.com/office/drawing/2014/main" id="{07BD2E90-EA16-CF2E-D686-387D916BDB27}"/>
              </a:ext>
            </a:extLst>
          </p:cNvPr>
          <p:cNvPicPr>
            <a:picLocks noChangeAspect="1"/>
          </p:cNvPicPr>
          <p:nvPr/>
        </p:nvPicPr>
        <p:blipFill>
          <a:blip r:embed="rId2"/>
          <a:stretch>
            <a:fillRect/>
          </a:stretch>
        </p:blipFill>
        <p:spPr>
          <a:xfrm>
            <a:off x="-7980" y="0"/>
            <a:ext cx="2643822" cy="1077113"/>
          </a:xfrm>
          <a:prstGeom prst="rect">
            <a:avLst/>
          </a:prstGeom>
        </p:spPr>
      </p:pic>
      <p:pic>
        <p:nvPicPr>
          <p:cNvPr id="7" name="Picture 6">
            <a:extLst>
              <a:ext uri="{FF2B5EF4-FFF2-40B4-BE49-F238E27FC236}">
                <a16:creationId xmlns:a16="http://schemas.microsoft.com/office/drawing/2014/main" id="{BE66A085-0E02-048E-9AC2-6366CB3468AD}"/>
              </a:ext>
            </a:extLst>
          </p:cNvPr>
          <p:cNvPicPr>
            <a:picLocks noChangeAspect="1"/>
          </p:cNvPicPr>
          <p:nvPr/>
        </p:nvPicPr>
        <p:blipFill>
          <a:blip r:embed="rId3"/>
          <a:stretch>
            <a:fillRect/>
          </a:stretch>
        </p:blipFill>
        <p:spPr>
          <a:xfrm>
            <a:off x="6108268" y="0"/>
            <a:ext cx="3048000" cy="812800"/>
          </a:xfrm>
          <a:prstGeom prst="rect">
            <a:avLst/>
          </a:prstGeom>
        </p:spPr>
      </p:pic>
      <p:pic>
        <p:nvPicPr>
          <p:cNvPr id="4" name="Picture 3" descr="header_t.gif">
            <a:extLst>
              <a:ext uri="{FF2B5EF4-FFF2-40B4-BE49-F238E27FC236}">
                <a16:creationId xmlns:a16="http://schemas.microsoft.com/office/drawing/2014/main" id="{3DF0D4E3-F1ED-B2FC-726E-1E50D1AF8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870" y="5857903"/>
            <a:ext cx="5028259" cy="1000097"/>
          </a:xfrm>
          <a:prstGeom prst="rect">
            <a:avLst/>
          </a:prstGeom>
        </p:spPr>
      </p:pic>
    </p:spTree>
    <p:extLst>
      <p:ext uri="{BB962C8B-B14F-4D97-AF65-F5344CB8AC3E}">
        <p14:creationId xmlns:p14="http://schemas.microsoft.com/office/powerpoint/2010/main" val="1580295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4E5E7-C332-EA42-9483-9B9D4262A7A0}"/>
              </a:ext>
            </a:extLst>
          </p:cNvPr>
          <p:cNvSpPr/>
          <p:nvPr/>
        </p:nvSpPr>
        <p:spPr>
          <a:xfrm>
            <a:off x="537028" y="2965241"/>
            <a:ext cx="7503885" cy="3693319"/>
          </a:xfrm>
          <a:prstGeom prst="rect">
            <a:avLst/>
          </a:prstGeom>
        </p:spPr>
        <p:txBody>
          <a:bodyPr wrap="square">
            <a:spAutoFit/>
          </a:bodyPr>
          <a:lstStyle/>
          <a:p>
            <a:r>
              <a:rPr lang="en-GB" b="1" dirty="0">
                <a:latin typeface="AdvTimes"/>
              </a:rPr>
              <a:t>Joint collaboration between</a:t>
            </a:r>
          </a:p>
          <a:p>
            <a:endParaRPr lang="en-GB" dirty="0">
              <a:latin typeface="AdvTimes"/>
            </a:endParaRPr>
          </a:p>
          <a:p>
            <a:r>
              <a:rPr lang="en-GB" dirty="0">
                <a:latin typeface="AdvTimes"/>
              </a:rPr>
              <a:t>		 International Headache Society (</a:t>
            </a:r>
            <a:r>
              <a:rPr lang="en-GB" b="1" dirty="0">
                <a:latin typeface="AdvTimes"/>
              </a:rPr>
              <a:t>IHS</a:t>
            </a:r>
            <a:r>
              <a:rPr lang="en-GB" dirty="0">
                <a:latin typeface="AdvTimes"/>
              </a:rPr>
              <a:t>) </a:t>
            </a:r>
          </a:p>
          <a:p>
            <a:endParaRPr lang="en-GB" dirty="0">
              <a:latin typeface="AdvTimes"/>
            </a:endParaRPr>
          </a:p>
          <a:p>
            <a:r>
              <a:rPr lang="en-GB" dirty="0">
                <a:latin typeface="AdvTimes"/>
              </a:rPr>
              <a:t>		Orofacial and Head Pain Special Interest Group (OFHP SIG) of the 	</a:t>
            </a:r>
          </a:p>
          <a:p>
            <a:r>
              <a:rPr lang="en-GB" dirty="0">
                <a:latin typeface="AdvTimes"/>
              </a:rPr>
              <a:t>		International Association for the Study of Pain (</a:t>
            </a:r>
            <a:r>
              <a:rPr lang="en-GB" b="1" dirty="0">
                <a:latin typeface="AdvTimes"/>
              </a:rPr>
              <a:t>IASP</a:t>
            </a:r>
            <a:r>
              <a:rPr lang="en-GB" dirty="0">
                <a:latin typeface="AdvTimes"/>
              </a:rPr>
              <a:t>), </a:t>
            </a:r>
          </a:p>
          <a:p>
            <a:endParaRPr lang="en-GB" dirty="0">
              <a:latin typeface="AdvTimes"/>
            </a:endParaRPr>
          </a:p>
          <a:p>
            <a:r>
              <a:rPr lang="en-GB" dirty="0">
                <a:latin typeface="AdvTimes"/>
              </a:rPr>
              <a:t>		International Network for Orofacial Pain and Related Disorders 				Methodology (</a:t>
            </a:r>
            <a:r>
              <a:rPr lang="en-GB" b="1" dirty="0" err="1">
                <a:latin typeface="AdvTimes"/>
              </a:rPr>
              <a:t>INfORM</a:t>
            </a:r>
            <a:r>
              <a:rPr lang="en-GB" dirty="0">
                <a:latin typeface="AdvTimes"/>
              </a:rPr>
              <a:t>), </a:t>
            </a:r>
          </a:p>
          <a:p>
            <a:endParaRPr lang="en-GB" dirty="0">
              <a:latin typeface="AdvTimes"/>
            </a:endParaRPr>
          </a:p>
          <a:p>
            <a:r>
              <a:rPr lang="en-GB" dirty="0">
                <a:latin typeface="AdvTimes"/>
              </a:rPr>
              <a:t>		American Academy of Orofacial Pain (</a:t>
            </a:r>
            <a:r>
              <a:rPr lang="en-GB" b="1" dirty="0">
                <a:latin typeface="AdvTimes"/>
              </a:rPr>
              <a:t>AAOP</a:t>
            </a:r>
            <a:r>
              <a:rPr lang="en-GB" dirty="0">
                <a:latin typeface="AdvTimes"/>
              </a:rPr>
              <a:t>) </a:t>
            </a:r>
          </a:p>
          <a:p>
            <a:endParaRPr lang="en-GB" dirty="0">
              <a:latin typeface="AdvTimes"/>
            </a:endParaRPr>
          </a:p>
          <a:p>
            <a:r>
              <a:rPr lang="en-GB" dirty="0">
                <a:latin typeface="AdvTimes"/>
              </a:rPr>
              <a:t>	</a:t>
            </a:r>
            <a:endParaRPr lang="en-GB" dirty="0"/>
          </a:p>
        </p:txBody>
      </p:sp>
      <p:pic>
        <p:nvPicPr>
          <p:cNvPr id="2" name="Picture 4" descr="Acute Musculoskeletal Pain Management ...">
            <a:extLst>
              <a:ext uri="{FF2B5EF4-FFF2-40B4-BE49-F238E27FC236}">
                <a16:creationId xmlns:a16="http://schemas.microsoft.com/office/drawing/2014/main" id="{C08B08AB-EC36-B47F-7927-FB1E166E0D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0338" y="3992940"/>
            <a:ext cx="1213339" cy="6794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G_2674.JPG">
            <a:extLst>
              <a:ext uri="{FF2B5EF4-FFF2-40B4-BE49-F238E27FC236}">
                <a16:creationId xmlns:a16="http://schemas.microsoft.com/office/drawing/2014/main" id="{3F336772-D15E-01B9-BC4F-3480DB9B1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5665" y="4916699"/>
            <a:ext cx="1591356" cy="530452"/>
          </a:xfrm>
          <a:prstGeom prst="rect">
            <a:avLst/>
          </a:prstGeom>
        </p:spPr>
      </p:pic>
      <p:pic>
        <p:nvPicPr>
          <p:cNvPr id="5" name="Picture 4">
            <a:extLst>
              <a:ext uri="{FF2B5EF4-FFF2-40B4-BE49-F238E27FC236}">
                <a16:creationId xmlns:a16="http://schemas.microsoft.com/office/drawing/2014/main" id="{99DD9753-D2AD-A030-8766-689EFF7CF5D0}"/>
              </a:ext>
            </a:extLst>
          </p:cNvPr>
          <p:cNvPicPr>
            <a:picLocks noChangeAspect="1"/>
          </p:cNvPicPr>
          <p:nvPr/>
        </p:nvPicPr>
        <p:blipFill>
          <a:blip r:embed="rId4"/>
          <a:stretch>
            <a:fillRect/>
          </a:stretch>
        </p:blipFill>
        <p:spPr>
          <a:xfrm>
            <a:off x="5371160" y="3531527"/>
            <a:ext cx="1176179" cy="337189"/>
          </a:xfrm>
          <a:prstGeom prst="rect">
            <a:avLst/>
          </a:prstGeom>
        </p:spPr>
      </p:pic>
      <p:pic>
        <p:nvPicPr>
          <p:cNvPr id="6" name="Picture 6" descr="Home - PTBCCT">
            <a:extLst>
              <a:ext uri="{FF2B5EF4-FFF2-40B4-BE49-F238E27FC236}">
                <a16:creationId xmlns:a16="http://schemas.microsoft.com/office/drawing/2014/main" id="{D43A708E-6F9C-8909-82ED-DA9306C62A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7346" y="5719474"/>
            <a:ext cx="1176179" cy="3592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3980C03-2E44-D884-91FD-23784D8526EF}"/>
              </a:ext>
            </a:extLst>
          </p:cNvPr>
          <p:cNvPicPr>
            <a:picLocks noChangeAspect="1"/>
          </p:cNvPicPr>
          <p:nvPr/>
        </p:nvPicPr>
        <p:blipFill>
          <a:blip r:embed="rId6"/>
          <a:stretch>
            <a:fillRect/>
          </a:stretch>
        </p:blipFill>
        <p:spPr>
          <a:xfrm>
            <a:off x="401296" y="93858"/>
            <a:ext cx="8600154" cy="2432367"/>
          </a:xfrm>
          <a:prstGeom prst="rect">
            <a:avLst/>
          </a:prstGeom>
        </p:spPr>
      </p:pic>
    </p:spTree>
    <p:extLst>
      <p:ext uri="{BB962C8B-B14F-4D97-AF65-F5344CB8AC3E}">
        <p14:creationId xmlns:p14="http://schemas.microsoft.com/office/powerpoint/2010/main" val="8784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759729-6F96-E774-7101-1AF1B7411654}"/>
              </a:ext>
            </a:extLst>
          </p:cNvPr>
          <p:cNvPicPr>
            <a:picLocks noChangeAspect="1"/>
          </p:cNvPicPr>
          <p:nvPr/>
        </p:nvPicPr>
        <p:blipFill>
          <a:blip r:embed="rId2"/>
          <a:stretch>
            <a:fillRect/>
          </a:stretch>
        </p:blipFill>
        <p:spPr>
          <a:xfrm>
            <a:off x="401296" y="93858"/>
            <a:ext cx="8600154" cy="2432367"/>
          </a:xfrm>
          <a:prstGeom prst="rect">
            <a:avLst/>
          </a:prstGeom>
        </p:spPr>
      </p:pic>
      <p:sp>
        <p:nvSpPr>
          <p:cNvPr id="13" name="TextBox 12">
            <a:extLst>
              <a:ext uri="{FF2B5EF4-FFF2-40B4-BE49-F238E27FC236}">
                <a16:creationId xmlns:a16="http://schemas.microsoft.com/office/drawing/2014/main" id="{B97AB5CF-CF95-6A16-B55A-586B0F26F6B8}"/>
              </a:ext>
            </a:extLst>
          </p:cNvPr>
          <p:cNvSpPr txBox="1"/>
          <p:nvPr/>
        </p:nvSpPr>
        <p:spPr>
          <a:xfrm>
            <a:off x="410705" y="2390738"/>
            <a:ext cx="8322589" cy="4102470"/>
          </a:xfrm>
          <a:prstGeom prst="rect">
            <a:avLst/>
          </a:prstGeom>
          <a:noFill/>
        </p:spPr>
        <p:txBody>
          <a:bodyPr wrap="square">
            <a:spAutoFit/>
          </a:bodyPr>
          <a:lstStyle/>
          <a:p>
            <a:pPr>
              <a:lnSpc>
                <a:spcPct val="150000"/>
              </a:lnSpc>
            </a:pPr>
            <a:r>
              <a:rPr lang="en-GB" sz="2200" dirty="0">
                <a:effectLst/>
                <a:latin typeface="AdvTimes"/>
              </a:rPr>
              <a:t>1. Orofacial pain attributed to disorders of dentoalveolar and 	anatomically related structures</a:t>
            </a:r>
            <a:br>
              <a:rPr lang="en-GB" sz="2200" dirty="0">
                <a:effectLst/>
                <a:latin typeface="AdvTimes"/>
              </a:rPr>
            </a:br>
            <a:r>
              <a:rPr lang="en-GB" sz="2200" dirty="0">
                <a:effectLst/>
                <a:latin typeface="AdvTimes"/>
              </a:rPr>
              <a:t>2. </a:t>
            </a:r>
            <a:r>
              <a:rPr lang="en-GB" sz="2200" dirty="0"/>
              <a:t>Myofascial orofacial pain </a:t>
            </a:r>
          </a:p>
          <a:p>
            <a:pPr>
              <a:lnSpc>
                <a:spcPct val="150000"/>
              </a:lnSpc>
            </a:pPr>
            <a:r>
              <a:rPr lang="en-GB" sz="2200" dirty="0"/>
              <a:t>3. Temporomandibular joint (TMJ) pain </a:t>
            </a:r>
          </a:p>
          <a:p>
            <a:pPr>
              <a:lnSpc>
                <a:spcPct val="150000"/>
              </a:lnSpc>
            </a:pPr>
            <a:r>
              <a:rPr lang="en-GB" sz="2200" dirty="0"/>
              <a:t>4. Orofacial pain attributed to lesion or disease of the cranial nerves</a:t>
            </a:r>
            <a:br>
              <a:rPr lang="en-GB" sz="2200" dirty="0"/>
            </a:br>
            <a:r>
              <a:rPr lang="en-GB" sz="2200" dirty="0"/>
              <a:t>5. Orofacial pains resembling presentations of primary headaches</a:t>
            </a:r>
            <a:br>
              <a:rPr lang="en-GB" sz="2200" dirty="0"/>
            </a:br>
            <a:r>
              <a:rPr lang="en-GB" sz="2200" dirty="0"/>
              <a:t>6. Idiopathic orofacial pain </a:t>
            </a:r>
          </a:p>
          <a:p>
            <a:pPr>
              <a:lnSpc>
                <a:spcPct val="150000"/>
              </a:lnSpc>
            </a:pPr>
            <a:r>
              <a:rPr lang="en-GB" sz="2200" dirty="0"/>
              <a:t>7. Psychosocial assessment of patients with orofacial pain </a:t>
            </a:r>
          </a:p>
        </p:txBody>
      </p:sp>
    </p:spTree>
    <p:extLst>
      <p:ext uri="{BB962C8B-B14F-4D97-AF65-F5344CB8AC3E}">
        <p14:creationId xmlns:p14="http://schemas.microsoft.com/office/powerpoint/2010/main" val="3182110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ABA32-152D-5272-440D-8B9BD74AC389}"/>
              </a:ext>
            </a:extLst>
          </p:cNvPr>
          <p:cNvSpPr>
            <a:spLocks noGrp="1"/>
          </p:cNvSpPr>
          <p:nvPr>
            <p:ph type="title"/>
          </p:nvPr>
        </p:nvSpPr>
        <p:spPr/>
        <p:txBody>
          <a:bodyPr/>
          <a:lstStyle/>
          <a:p>
            <a:r>
              <a:rPr lang="en-US" dirty="0"/>
              <a:t>Most common oral pains</a:t>
            </a:r>
          </a:p>
        </p:txBody>
      </p:sp>
      <p:pic>
        <p:nvPicPr>
          <p:cNvPr id="4" name="Picture 3">
            <a:extLst>
              <a:ext uri="{FF2B5EF4-FFF2-40B4-BE49-F238E27FC236}">
                <a16:creationId xmlns:a16="http://schemas.microsoft.com/office/drawing/2014/main" id="{9F140346-DF25-D100-48FC-CD2AD2F19FDD}"/>
              </a:ext>
            </a:extLst>
          </p:cNvPr>
          <p:cNvPicPr>
            <a:picLocks noChangeAspect="1"/>
          </p:cNvPicPr>
          <p:nvPr/>
        </p:nvPicPr>
        <p:blipFill>
          <a:blip r:embed="rId2"/>
          <a:stretch>
            <a:fillRect/>
          </a:stretch>
        </p:blipFill>
        <p:spPr>
          <a:xfrm>
            <a:off x="333063" y="1263906"/>
            <a:ext cx="5205387" cy="2861240"/>
          </a:xfrm>
          <a:prstGeom prst="rect">
            <a:avLst/>
          </a:prstGeom>
        </p:spPr>
      </p:pic>
      <p:grpSp>
        <p:nvGrpSpPr>
          <p:cNvPr id="3" name="Group 2">
            <a:extLst>
              <a:ext uri="{FF2B5EF4-FFF2-40B4-BE49-F238E27FC236}">
                <a16:creationId xmlns:a16="http://schemas.microsoft.com/office/drawing/2014/main" id="{5F39285C-0D71-4EE3-81CD-D9BE10AF027E}"/>
              </a:ext>
            </a:extLst>
          </p:cNvPr>
          <p:cNvGrpSpPr/>
          <p:nvPr/>
        </p:nvGrpSpPr>
        <p:grpSpPr>
          <a:xfrm>
            <a:off x="805616" y="1813301"/>
            <a:ext cx="8227078" cy="4713530"/>
            <a:chOff x="805616" y="1813301"/>
            <a:chExt cx="8227078" cy="4713530"/>
          </a:xfrm>
        </p:grpSpPr>
        <p:pic>
          <p:nvPicPr>
            <p:cNvPr id="5" name="Picture 4">
              <a:extLst>
                <a:ext uri="{FF2B5EF4-FFF2-40B4-BE49-F238E27FC236}">
                  <a16:creationId xmlns:a16="http://schemas.microsoft.com/office/drawing/2014/main" id="{27E205BD-5E52-82B5-C073-82901909461D}"/>
                </a:ext>
              </a:extLst>
            </p:cNvPr>
            <p:cNvPicPr>
              <a:picLocks noChangeAspect="1"/>
            </p:cNvPicPr>
            <p:nvPr/>
          </p:nvPicPr>
          <p:blipFill>
            <a:blip r:embed="rId3"/>
            <a:stretch>
              <a:fillRect/>
            </a:stretch>
          </p:blipFill>
          <p:spPr>
            <a:xfrm>
              <a:off x="805616" y="4962525"/>
              <a:ext cx="2032000" cy="1346200"/>
            </a:xfrm>
            <a:prstGeom prst="rect">
              <a:avLst/>
            </a:prstGeom>
          </p:spPr>
        </p:pic>
        <p:pic>
          <p:nvPicPr>
            <p:cNvPr id="6" name="Picture 5">
              <a:extLst>
                <a:ext uri="{FF2B5EF4-FFF2-40B4-BE49-F238E27FC236}">
                  <a16:creationId xmlns:a16="http://schemas.microsoft.com/office/drawing/2014/main" id="{4F10BDFE-DD41-ED7A-DFB7-6F97B4968D3C}"/>
                </a:ext>
              </a:extLst>
            </p:cNvPr>
            <p:cNvPicPr>
              <a:picLocks noChangeAspect="1"/>
            </p:cNvPicPr>
            <p:nvPr/>
          </p:nvPicPr>
          <p:blipFill>
            <a:blip r:embed="rId4"/>
            <a:stretch>
              <a:fillRect/>
            </a:stretch>
          </p:blipFill>
          <p:spPr>
            <a:xfrm>
              <a:off x="3432060" y="4584700"/>
              <a:ext cx="2085190" cy="1942131"/>
            </a:xfrm>
            <a:prstGeom prst="rect">
              <a:avLst/>
            </a:prstGeom>
          </p:spPr>
        </p:pic>
        <p:pic>
          <p:nvPicPr>
            <p:cNvPr id="7" name="Picture 6">
              <a:extLst>
                <a:ext uri="{FF2B5EF4-FFF2-40B4-BE49-F238E27FC236}">
                  <a16:creationId xmlns:a16="http://schemas.microsoft.com/office/drawing/2014/main" id="{EF38A3CC-D135-1590-64B1-26863384D1F8}"/>
                </a:ext>
              </a:extLst>
            </p:cNvPr>
            <p:cNvPicPr>
              <a:picLocks noChangeAspect="1"/>
            </p:cNvPicPr>
            <p:nvPr/>
          </p:nvPicPr>
          <p:blipFill>
            <a:blip r:embed="rId5"/>
            <a:stretch>
              <a:fillRect/>
            </a:stretch>
          </p:blipFill>
          <p:spPr>
            <a:xfrm>
              <a:off x="6223261" y="2283792"/>
              <a:ext cx="2316940" cy="1577491"/>
            </a:xfrm>
            <a:prstGeom prst="rect">
              <a:avLst/>
            </a:prstGeom>
          </p:spPr>
        </p:pic>
        <p:pic>
          <p:nvPicPr>
            <p:cNvPr id="8" name="Picture 7">
              <a:extLst>
                <a:ext uri="{FF2B5EF4-FFF2-40B4-BE49-F238E27FC236}">
                  <a16:creationId xmlns:a16="http://schemas.microsoft.com/office/drawing/2014/main" id="{E9B3FC95-2167-ECF8-F712-02E85EBCE9CC}"/>
                </a:ext>
              </a:extLst>
            </p:cNvPr>
            <p:cNvPicPr>
              <a:picLocks noChangeAspect="1"/>
            </p:cNvPicPr>
            <p:nvPr/>
          </p:nvPicPr>
          <p:blipFill>
            <a:blip r:embed="rId6"/>
            <a:stretch>
              <a:fillRect/>
            </a:stretch>
          </p:blipFill>
          <p:spPr>
            <a:xfrm>
              <a:off x="6111694" y="4591965"/>
              <a:ext cx="2921000" cy="1790700"/>
            </a:xfrm>
            <a:prstGeom prst="rect">
              <a:avLst/>
            </a:prstGeom>
          </p:spPr>
        </p:pic>
        <p:sp>
          <p:nvSpPr>
            <p:cNvPr id="9" name="TextBox 8">
              <a:extLst>
                <a:ext uri="{FF2B5EF4-FFF2-40B4-BE49-F238E27FC236}">
                  <a16:creationId xmlns:a16="http://schemas.microsoft.com/office/drawing/2014/main" id="{48DDB549-0884-5516-4222-77BE1A45BBE4}"/>
                </a:ext>
              </a:extLst>
            </p:cNvPr>
            <p:cNvSpPr txBox="1"/>
            <p:nvPr/>
          </p:nvSpPr>
          <p:spPr>
            <a:xfrm>
              <a:off x="960895" y="4584700"/>
              <a:ext cx="1434688" cy="369332"/>
            </a:xfrm>
            <a:prstGeom prst="rect">
              <a:avLst/>
            </a:prstGeom>
            <a:noFill/>
          </p:spPr>
          <p:txBody>
            <a:bodyPr wrap="none" rtlCol="0">
              <a:spAutoFit/>
            </a:bodyPr>
            <a:lstStyle/>
            <a:p>
              <a:r>
                <a:rPr lang="en-US" dirty="0"/>
                <a:t>Mucosal pain</a:t>
              </a:r>
            </a:p>
          </p:txBody>
        </p:sp>
        <p:sp>
          <p:nvSpPr>
            <p:cNvPr id="12" name="TextBox 11">
              <a:extLst>
                <a:ext uri="{FF2B5EF4-FFF2-40B4-BE49-F238E27FC236}">
                  <a16:creationId xmlns:a16="http://schemas.microsoft.com/office/drawing/2014/main" id="{24828EE6-95FF-9BD6-522C-B73B250C9B84}"/>
                </a:ext>
              </a:extLst>
            </p:cNvPr>
            <p:cNvSpPr txBox="1"/>
            <p:nvPr/>
          </p:nvSpPr>
          <p:spPr>
            <a:xfrm>
              <a:off x="3605549" y="4215368"/>
              <a:ext cx="1932901" cy="369332"/>
            </a:xfrm>
            <a:prstGeom prst="rect">
              <a:avLst/>
            </a:prstGeom>
            <a:noFill/>
          </p:spPr>
          <p:txBody>
            <a:bodyPr wrap="none" rtlCol="0">
              <a:spAutoFit/>
            </a:bodyPr>
            <a:lstStyle/>
            <a:p>
              <a:r>
                <a:rPr lang="en-US" dirty="0"/>
                <a:t>Salivary gland pain</a:t>
              </a:r>
            </a:p>
          </p:txBody>
        </p:sp>
        <p:sp>
          <p:nvSpPr>
            <p:cNvPr id="13" name="TextBox 12">
              <a:extLst>
                <a:ext uri="{FF2B5EF4-FFF2-40B4-BE49-F238E27FC236}">
                  <a16:creationId xmlns:a16="http://schemas.microsoft.com/office/drawing/2014/main" id="{E7F6B602-D818-9561-5750-4AEC0D55282E}"/>
                </a:ext>
              </a:extLst>
            </p:cNvPr>
            <p:cNvSpPr txBox="1"/>
            <p:nvPr/>
          </p:nvSpPr>
          <p:spPr>
            <a:xfrm>
              <a:off x="6803756" y="1813301"/>
              <a:ext cx="1128835" cy="369332"/>
            </a:xfrm>
            <a:prstGeom prst="rect">
              <a:avLst/>
            </a:prstGeom>
            <a:noFill/>
          </p:spPr>
          <p:txBody>
            <a:bodyPr wrap="none" rtlCol="0">
              <a:spAutoFit/>
            </a:bodyPr>
            <a:lstStyle/>
            <a:p>
              <a:r>
                <a:rPr lang="en-US" dirty="0"/>
                <a:t>Bone pain</a:t>
              </a:r>
            </a:p>
          </p:txBody>
        </p:sp>
      </p:grpSp>
    </p:spTree>
    <p:extLst>
      <p:ext uri="{BB962C8B-B14F-4D97-AF65-F5344CB8AC3E}">
        <p14:creationId xmlns:p14="http://schemas.microsoft.com/office/powerpoint/2010/main" val="112449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B20E9-C27A-E775-9DC0-2AEA8E699064}"/>
              </a:ext>
            </a:extLst>
          </p:cNvPr>
          <p:cNvSpPr>
            <a:spLocks noGrp="1"/>
          </p:cNvSpPr>
          <p:nvPr>
            <p:ph type="title"/>
          </p:nvPr>
        </p:nvSpPr>
        <p:spPr/>
        <p:txBody>
          <a:bodyPr/>
          <a:lstStyle/>
          <a:p>
            <a:r>
              <a:rPr lang="en-US" dirty="0"/>
              <a:t>Mostly seen by</a:t>
            </a:r>
          </a:p>
        </p:txBody>
      </p:sp>
      <p:sp>
        <p:nvSpPr>
          <p:cNvPr id="3" name="Content Placeholder 2">
            <a:extLst>
              <a:ext uri="{FF2B5EF4-FFF2-40B4-BE49-F238E27FC236}">
                <a16:creationId xmlns:a16="http://schemas.microsoft.com/office/drawing/2014/main" id="{84B9199E-23FC-CC03-8DCE-701C7404665E}"/>
              </a:ext>
            </a:extLst>
          </p:cNvPr>
          <p:cNvSpPr>
            <a:spLocks noGrp="1"/>
          </p:cNvSpPr>
          <p:nvPr>
            <p:ph idx="1"/>
          </p:nvPr>
        </p:nvSpPr>
        <p:spPr/>
        <p:txBody>
          <a:bodyPr/>
          <a:lstStyle/>
          <a:p>
            <a:pPr marL="0" indent="0">
              <a:buNone/>
            </a:pPr>
            <a:endParaRPr lang="en-US" dirty="0"/>
          </a:p>
          <a:p>
            <a:r>
              <a:rPr lang="en-US" dirty="0"/>
              <a:t>General dental practitioners</a:t>
            </a:r>
          </a:p>
          <a:p>
            <a:r>
              <a:rPr lang="en-US" dirty="0"/>
              <a:t>Oral surgeons</a:t>
            </a:r>
          </a:p>
          <a:p>
            <a:r>
              <a:rPr lang="en-US" dirty="0"/>
              <a:t>Oral and maxillofacial surgeons</a:t>
            </a:r>
          </a:p>
          <a:p>
            <a:r>
              <a:rPr lang="en-US" dirty="0"/>
              <a:t>Oral Medicine</a:t>
            </a:r>
          </a:p>
        </p:txBody>
      </p:sp>
    </p:spTree>
    <p:extLst>
      <p:ext uri="{BB962C8B-B14F-4D97-AF65-F5344CB8AC3E}">
        <p14:creationId xmlns:p14="http://schemas.microsoft.com/office/powerpoint/2010/main" val="1201155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3" name="Rectangle 820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07A8F0-8412-61D2-3822-D1B2BCAAADF0}"/>
              </a:ext>
            </a:extLst>
          </p:cNvPr>
          <p:cNvSpPr>
            <a:spLocks noGrp="1"/>
          </p:cNvSpPr>
          <p:nvPr>
            <p:ph type="title"/>
          </p:nvPr>
        </p:nvSpPr>
        <p:spPr>
          <a:xfrm>
            <a:off x="429369" y="163895"/>
            <a:ext cx="8263890" cy="1434415"/>
          </a:xfrm>
        </p:spPr>
        <p:txBody>
          <a:bodyPr anchor="b">
            <a:normAutofit/>
          </a:bodyPr>
          <a:lstStyle/>
          <a:p>
            <a:r>
              <a:rPr lang="en-US" sz="4300"/>
              <a:t>Temporomandibular Disorders most common chronic orofacial pain </a:t>
            </a:r>
          </a:p>
        </p:txBody>
      </p:sp>
      <p:sp>
        <p:nvSpPr>
          <p:cNvPr id="820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50F164-93D0-BAF6-F4B1-CD3B733B9A2C}"/>
              </a:ext>
            </a:extLst>
          </p:cNvPr>
          <p:cNvSpPr>
            <a:spLocks noGrp="1"/>
          </p:cNvSpPr>
          <p:nvPr>
            <p:ph idx="1"/>
          </p:nvPr>
        </p:nvSpPr>
        <p:spPr>
          <a:xfrm>
            <a:off x="403523" y="2117808"/>
            <a:ext cx="5035164" cy="4119172"/>
          </a:xfrm>
        </p:spPr>
        <p:txBody>
          <a:bodyPr anchor="t">
            <a:normAutofit/>
          </a:bodyPr>
          <a:lstStyle/>
          <a:p>
            <a:pPr marL="0" indent="0">
              <a:lnSpc>
                <a:spcPct val="90000"/>
              </a:lnSpc>
              <a:buNone/>
            </a:pPr>
            <a:r>
              <a:rPr lang="en-US" sz="2400" dirty="0"/>
              <a:t>1 in 15 UK population</a:t>
            </a:r>
          </a:p>
          <a:p>
            <a:pPr marL="0" indent="0">
              <a:lnSpc>
                <a:spcPct val="90000"/>
              </a:lnSpc>
              <a:buNone/>
            </a:pPr>
            <a:r>
              <a:rPr lang="en-US" sz="1900" dirty="0"/>
              <a:t>	 </a:t>
            </a:r>
          </a:p>
          <a:p>
            <a:pPr marL="0" indent="0">
              <a:lnSpc>
                <a:spcPct val="90000"/>
              </a:lnSpc>
              <a:buNone/>
            </a:pPr>
            <a:r>
              <a:rPr lang="en-US" sz="1900" dirty="0"/>
              <a:t>	</a:t>
            </a:r>
            <a:endParaRPr lang="en-GB" sz="1900" dirty="0"/>
          </a:p>
        </p:txBody>
      </p:sp>
      <p:sp>
        <p:nvSpPr>
          <p:cNvPr id="5" name="TextBox 4">
            <a:extLst>
              <a:ext uri="{FF2B5EF4-FFF2-40B4-BE49-F238E27FC236}">
                <a16:creationId xmlns:a16="http://schemas.microsoft.com/office/drawing/2014/main" id="{C4B010A6-9FD6-EBAC-6A3F-7D04D6DA6FCF}"/>
              </a:ext>
            </a:extLst>
          </p:cNvPr>
          <p:cNvSpPr txBox="1"/>
          <p:nvPr/>
        </p:nvSpPr>
        <p:spPr>
          <a:xfrm>
            <a:off x="3168406" y="2875678"/>
            <a:ext cx="1204176" cy="461665"/>
          </a:xfrm>
          <a:prstGeom prst="rect">
            <a:avLst/>
          </a:prstGeom>
          <a:noFill/>
        </p:spPr>
        <p:txBody>
          <a:bodyPr wrap="none" rtlCol="0">
            <a:spAutoFit/>
          </a:bodyPr>
          <a:lstStyle/>
          <a:p>
            <a:r>
              <a:rPr lang="en-US" sz="2400" dirty="0"/>
              <a:t>Muscles</a:t>
            </a:r>
          </a:p>
        </p:txBody>
      </p:sp>
      <p:pic>
        <p:nvPicPr>
          <p:cNvPr id="8202" name="Picture 10" descr="TMJ disorders - Symptoms and causes ...">
            <a:extLst>
              <a:ext uri="{FF2B5EF4-FFF2-40B4-BE49-F238E27FC236}">
                <a16:creationId xmlns:a16="http://schemas.microsoft.com/office/drawing/2014/main" id="{F36ECF30-1DA3-6043-B6AA-DFAEFFD0A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735" y="3329815"/>
            <a:ext cx="5336665" cy="36961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25F197A-4FC2-4F23-B890-CC12F8E168D9}"/>
              </a:ext>
            </a:extLst>
          </p:cNvPr>
          <p:cNvSpPr txBox="1"/>
          <p:nvPr/>
        </p:nvSpPr>
        <p:spPr>
          <a:xfrm>
            <a:off x="6025796" y="2883797"/>
            <a:ext cx="776495" cy="461665"/>
          </a:xfrm>
          <a:prstGeom prst="rect">
            <a:avLst/>
          </a:prstGeom>
          <a:noFill/>
        </p:spPr>
        <p:txBody>
          <a:bodyPr wrap="none" rtlCol="0">
            <a:spAutoFit/>
          </a:bodyPr>
          <a:lstStyle/>
          <a:p>
            <a:r>
              <a:rPr lang="en-US" sz="2400" dirty="0"/>
              <a:t>Joint</a:t>
            </a:r>
          </a:p>
        </p:txBody>
      </p:sp>
      <p:grpSp>
        <p:nvGrpSpPr>
          <p:cNvPr id="16" name="Group 15">
            <a:extLst>
              <a:ext uri="{FF2B5EF4-FFF2-40B4-BE49-F238E27FC236}">
                <a16:creationId xmlns:a16="http://schemas.microsoft.com/office/drawing/2014/main" id="{EED9932E-04B9-DA8A-E3A0-E8CEF050FE22}"/>
              </a:ext>
            </a:extLst>
          </p:cNvPr>
          <p:cNvGrpSpPr/>
          <p:nvPr/>
        </p:nvGrpSpPr>
        <p:grpSpPr>
          <a:xfrm>
            <a:off x="4372582" y="3205238"/>
            <a:ext cx="1653214" cy="392387"/>
            <a:chOff x="4372582" y="3205238"/>
            <a:chExt cx="1653214" cy="392387"/>
          </a:xfrm>
        </p:grpSpPr>
        <p:sp>
          <p:nvSpPr>
            <p:cNvPr id="8" name="TextBox 7">
              <a:extLst>
                <a:ext uri="{FF2B5EF4-FFF2-40B4-BE49-F238E27FC236}">
                  <a16:creationId xmlns:a16="http://schemas.microsoft.com/office/drawing/2014/main" id="{6D4473C0-847F-7848-62FF-B4247BBF414C}"/>
                </a:ext>
              </a:extLst>
            </p:cNvPr>
            <p:cNvSpPr txBox="1"/>
            <p:nvPr/>
          </p:nvSpPr>
          <p:spPr>
            <a:xfrm>
              <a:off x="4935191" y="3228293"/>
              <a:ext cx="627095" cy="369332"/>
            </a:xfrm>
            <a:prstGeom prst="rect">
              <a:avLst/>
            </a:prstGeom>
            <a:noFill/>
          </p:spPr>
          <p:txBody>
            <a:bodyPr wrap="none" rtlCol="0">
              <a:spAutoFit/>
            </a:bodyPr>
            <a:lstStyle/>
            <a:p>
              <a:r>
                <a:rPr lang="en-US" dirty="0"/>
                <a:t>both</a:t>
              </a:r>
            </a:p>
          </p:txBody>
        </p:sp>
        <p:cxnSp>
          <p:nvCxnSpPr>
            <p:cNvPr id="10" name="Straight Connector 9">
              <a:extLst>
                <a:ext uri="{FF2B5EF4-FFF2-40B4-BE49-F238E27FC236}">
                  <a16:creationId xmlns:a16="http://schemas.microsoft.com/office/drawing/2014/main" id="{BD1C770B-DF4A-30A7-859C-CAEFC35F50DF}"/>
                </a:ext>
              </a:extLst>
            </p:cNvPr>
            <p:cNvCxnSpPr>
              <a:cxnSpLocks/>
            </p:cNvCxnSpPr>
            <p:nvPr/>
          </p:nvCxnSpPr>
          <p:spPr>
            <a:xfrm flipH="1">
              <a:off x="5487642" y="3228293"/>
              <a:ext cx="538154" cy="184666"/>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D941F370-FFB4-068C-2260-BD42C4CDDE57}"/>
                </a:ext>
              </a:extLst>
            </p:cNvPr>
            <p:cNvCxnSpPr>
              <a:cxnSpLocks/>
              <a:stCxn id="8" idx="1"/>
            </p:cNvCxnSpPr>
            <p:nvPr/>
          </p:nvCxnSpPr>
          <p:spPr>
            <a:xfrm flipH="1" flipV="1">
              <a:off x="4372582" y="3205238"/>
              <a:ext cx="562609" cy="207721"/>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78512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51EBE7-BA42-EB4E-8FB0-6A96BF70B05D}"/>
              </a:ext>
            </a:extLst>
          </p:cNvPr>
          <p:cNvPicPr>
            <a:picLocks noChangeAspect="1"/>
          </p:cNvPicPr>
          <p:nvPr/>
        </p:nvPicPr>
        <p:blipFill>
          <a:blip r:embed="rId2"/>
          <a:stretch>
            <a:fillRect/>
          </a:stretch>
        </p:blipFill>
        <p:spPr>
          <a:xfrm>
            <a:off x="508000" y="1143000"/>
            <a:ext cx="8128000" cy="4572000"/>
          </a:xfrm>
          <a:prstGeom prst="rect">
            <a:avLst/>
          </a:prstGeom>
        </p:spPr>
      </p:pic>
      <p:sp>
        <p:nvSpPr>
          <p:cNvPr id="5" name="Title 1">
            <a:extLst>
              <a:ext uri="{FF2B5EF4-FFF2-40B4-BE49-F238E27FC236}">
                <a16:creationId xmlns:a16="http://schemas.microsoft.com/office/drawing/2014/main" id="{4F142D32-F066-D640-8E3A-9A121DEF151A}"/>
              </a:ext>
            </a:extLst>
          </p:cNvPr>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t>Normal function of TMJ and disc</a:t>
            </a:r>
            <a:endParaRPr lang="en-US" dirty="0"/>
          </a:p>
        </p:txBody>
      </p:sp>
    </p:spTree>
    <p:extLst>
      <p:ext uri="{BB962C8B-B14F-4D97-AF65-F5344CB8AC3E}">
        <p14:creationId xmlns:p14="http://schemas.microsoft.com/office/powerpoint/2010/main" val="603851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FBAB35-6D3B-4E48-848A-D1465DA376B8}"/>
              </a:ext>
            </a:extLst>
          </p:cNvPr>
          <p:cNvPicPr>
            <a:picLocks noChangeAspect="1"/>
          </p:cNvPicPr>
          <p:nvPr/>
        </p:nvPicPr>
        <p:blipFill>
          <a:blip r:embed="rId2"/>
          <a:stretch>
            <a:fillRect/>
          </a:stretch>
        </p:blipFill>
        <p:spPr>
          <a:xfrm>
            <a:off x="307976" y="1143000"/>
            <a:ext cx="8128000" cy="4572000"/>
          </a:xfrm>
          <a:prstGeom prst="rect">
            <a:avLst/>
          </a:prstGeom>
        </p:spPr>
      </p:pic>
      <p:sp>
        <p:nvSpPr>
          <p:cNvPr id="5" name="Title 1">
            <a:extLst>
              <a:ext uri="{FF2B5EF4-FFF2-40B4-BE49-F238E27FC236}">
                <a16:creationId xmlns:a16="http://schemas.microsoft.com/office/drawing/2014/main" id="{D3E0402B-720C-444C-B5D3-475877BB60E1}"/>
              </a:ext>
            </a:extLst>
          </p:cNvPr>
          <p:cNvSpPr txBox="1">
            <a:spLocks/>
          </p:cNvSpPr>
          <p:nvPr/>
        </p:nvSpPr>
        <p:spPr>
          <a:xfrm>
            <a:off x="457200" y="156107"/>
            <a:ext cx="82296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t>Anterior disc displacement with reduction</a:t>
            </a:r>
            <a:endParaRPr lang="en-US" dirty="0"/>
          </a:p>
        </p:txBody>
      </p:sp>
    </p:spTree>
    <p:extLst>
      <p:ext uri="{BB962C8B-B14F-4D97-AF65-F5344CB8AC3E}">
        <p14:creationId xmlns:p14="http://schemas.microsoft.com/office/powerpoint/2010/main" val="3548454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C108BCC-AD06-F646-933F-0D37C30E7AFC}"/>
              </a:ext>
            </a:extLst>
          </p:cNvPr>
          <p:cNvSpPr txBox="1">
            <a:spLocks/>
          </p:cNvSpPr>
          <p:nvPr/>
        </p:nvSpPr>
        <p:spPr>
          <a:xfrm>
            <a:off x="457200" y="156107"/>
            <a:ext cx="82296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t>Anterior disc displacement </a:t>
            </a:r>
          </a:p>
          <a:p>
            <a:r>
              <a:rPr lang="en-US"/>
              <a:t>without reduction</a:t>
            </a:r>
            <a:endParaRPr lang="en-US" dirty="0"/>
          </a:p>
        </p:txBody>
      </p:sp>
      <p:pic>
        <p:nvPicPr>
          <p:cNvPr id="5" name="Picture 4">
            <a:extLst>
              <a:ext uri="{FF2B5EF4-FFF2-40B4-BE49-F238E27FC236}">
                <a16:creationId xmlns:a16="http://schemas.microsoft.com/office/drawing/2014/main" id="{FBABB65F-F882-6546-BAEC-F34C58A3D888}"/>
              </a:ext>
            </a:extLst>
          </p:cNvPr>
          <p:cNvPicPr>
            <a:picLocks noChangeAspect="1"/>
          </p:cNvPicPr>
          <p:nvPr/>
        </p:nvPicPr>
        <p:blipFill>
          <a:blip r:embed="rId2"/>
          <a:stretch>
            <a:fillRect/>
          </a:stretch>
        </p:blipFill>
        <p:spPr>
          <a:xfrm>
            <a:off x="457200" y="1777482"/>
            <a:ext cx="8128000" cy="4572000"/>
          </a:xfrm>
          <a:prstGeom prst="rect">
            <a:avLst/>
          </a:prstGeom>
        </p:spPr>
      </p:pic>
    </p:spTree>
    <p:extLst>
      <p:ext uri="{BB962C8B-B14F-4D97-AF65-F5344CB8AC3E}">
        <p14:creationId xmlns:p14="http://schemas.microsoft.com/office/powerpoint/2010/main" val="1218784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22AAF-5292-354D-B27C-84E5029C6EF2}"/>
              </a:ext>
            </a:extLst>
          </p:cNvPr>
          <p:cNvSpPr>
            <a:spLocks noGrp="1"/>
          </p:cNvSpPr>
          <p:nvPr>
            <p:ph type="title"/>
          </p:nvPr>
        </p:nvSpPr>
        <p:spPr/>
        <p:txBody>
          <a:bodyPr/>
          <a:lstStyle/>
          <a:p>
            <a:r>
              <a:rPr lang="en-US" dirty="0"/>
              <a:t>Disc perforation</a:t>
            </a:r>
          </a:p>
        </p:txBody>
      </p:sp>
      <p:pic>
        <p:nvPicPr>
          <p:cNvPr id="4" name="Picture 3">
            <a:extLst>
              <a:ext uri="{FF2B5EF4-FFF2-40B4-BE49-F238E27FC236}">
                <a16:creationId xmlns:a16="http://schemas.microsoft.com/office/drawing/2014/main" id="{979E4558-58B6-6D42-BD81-1C53C7D12162}"/>
              </a:ext>
            </a:extLst>
          </p:cNvPr>
          <p:cNvPicPr>
            <a:picLocks noChangeAspect="1"/>
          </p:cNvPicPr>
          <p:nvPr/>
        </p:nvPicPr>
        <p:blipFill>
          <a:blip r:embed="rId2"/>
          <a:stretch>
            <a:fillRect/>
          </a:stretch>
        </p:blipFill>
        <p:spPr>
          <a:xfrm rot="16200000">
            <a:off x="2296853" y="-51492"/>
            <a:ext cx="4600762" cy="8179132"/>
          </a:xfrm>
          <a:prstGeom prst="rect">
            <a:avLst/>
          </a:prstGeom>
        </p:spPr>
      </p:pic>
    </p:spTree>
    <p:extLst>
      <p:ext uri="{BB962C8B-B14F-4D97-AF65-F5344CB8AC3E}">
        <p14:creationId xmlns:p14="http://schemas.microsoft.com/office/powerpoint/2010/main" val="3641565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1" name="Rectangle 718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DF90CAA9-50FC-0302-0BB9-0647007D3F89}"/>
              </a:ext>
            </a:extLst>
          </p:cNvPr>
          <p:cNvSpPr>
            <a:spLocks noGrp="1"/>
          </p:cNvSpPr>
          <p:nvPr>
            <p:ph type="title"/>
          </p:nvPr>
        </p:nvSpPr>
        <p:spPr>
          <a:xfrm>
            <a:off x="479161" y="639193"/>
            <a:ext cx="2678858" cy="3573516"/>
          </a:xfrm>
        </p:spPr>
        <p:txBody>
          <a:bodyPr vert="horz" lIns="91440" tIns="45720" rIns="91440" bIns="45720" rtlCol="0" anchor="b">
            <a:normAutofit/>
          </a:bodyPr>
          <a:lstStyle/>
          <a:p>
            <a:pPr algn="l" defTabSz="914400">
              <a:lnSpc>
                <a:spcPct val="90000"/>
              </a:lnSpc>
            </a:pPr>
            <a:r>
              <a:rPr lang="en-US" sz="3600" kern="1200">
                <a:solidFill>
                  <a:schemeClr val="tx1"/>
                </a:solidFill>
                <a:latin typeface="+mj-lt"/>
                <a:ea typeface="+mj-ea"/>
                <a:cs typeface="+mj-cs"/>
              </a:rPr>
              <a:t>Degenerative changes in TM joint</a:t>
            </a:r>
          </a:p>
        </p:txBody>
      </p:sp>
      <p:sp>
        <p:nvSpPr>
          <p:cNvPr id="718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Degenerative remodeling of the mandibular condyle in patients with TMD. |  Download Scientific Diagram">
            <a:extLst>
              <a:ext uri="{FF2B5EF4-FFF2-40B4-BE49-F238E27FC236}">
                <a16:creationId xmlns:a16="http://schemas.microsoft.com/office/drawing/2014/main" id="{7E04A577-30BA-6073-9265-3DAC08156C7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67230" y="1527347"/>
            <a:ext cx="5834454" cy="407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532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r>
              <a:rPr lang="en-GB" sz="4700"/>
              <a:t>Objectives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28650" y="1929384"/>
            <a:ext cx="7886700" cy="4251960"/>
          </a:xfrm>
        </p:spPr>
        <p:txBody>
          <a:bodyPr>
            <a:normAutofit/>
          </a:bodyPr>
          <a:lstStyle/>
          <a:p>
            <a:pPr marL="0" indent="0">
              <a:buNone/>
            </a:pPr>
            <a:r>
              <a:rPr lang="en-GB" dirty="0"/>
              <a:t>• Explore the multidisciplinary nature of facial 	pain</a:t>
            </a:r>
          </a:p>
          <a:p>
            <a:pPr marL="0" indent="0">
              <a:buNone/>
            </a:pPr>
            <a:r>
              <a:rPr lang="en-GB" dirty="0"/>
              <a:t>• Review the diagnostic classifications</a:t>
            </a:r>
          </a:p>
          <a:p>
            <a:pPr marL="0" indent="0">
              <a:buNone/>
            </a:pPr>
            <a:r>
              <a:rPr lang="en-GB" dirty="0"/>
              <a:t>• Review common presentations and treatments</a:t>
            </a:r>
          </a:p>
          <a:p>
            <a:pPr marL="0" indent="0">
              <a:buNone/>
            </a:pPr>
            <a:r>
              <a:rPr lang="en-GB" dirty="0"/>
              <a:t>• Highlight the importance of interdisciplinary 	approaches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0324A0-3ACE-BA57-83E2-102AD54FB32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D5F2F9-DDB2-8C95-606D-18D4F15A320D}"/>
              </a:ext>
            </a:extLst>
          </p:cNvPr>
          <p:cNvSpPr>
            <a:spLocks noGrp="1"/>
          </p:cNvSpPr>
          <p:nvPr>
            <p:ph type="title"/>
          </p:nvPr>
        </p:nvSpPr>
        <p:spPr>
          <a:xfrm>
            <a:off x="429369" y="238539"/>
            <a:ext cx="8263890" cy="1434415"/>
          </a:xfrm>
        </p:spPr>
        <p:txBody>
          <a:bodyPr vert="horz" lIns="91440" tIns="45720" rIns="91440" bIns="45720" rtlCol="0" anchor="b">
            <a:normAutofit/>
          </a:bodyPr>
          <a:lstStyle/>
          <a:p>
            <a:pPr algn="l" defTabSz="914400">
              <a:lnSpc>
                <a:spcPct val="90000"/>
              </a:lnSpc>
            </a:pPr>
            <a:r>
              <a:rPr lang="en-US" sz="4700"/>
              <a:t>Myogenous TMD</a:t>
            </a:r>
            <a:br>
              <a:rPr lang="en-US" sz="4700"/>
            </a:br>
            <a:endParaRPr lang="en-US" sz="4700"/>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A46E72E-66F6-BA67-BCC1-55089B8179C8}"/>
              </a:ext>
            </a:extLst>
          </p:cNvPr>
          <p:cNvSpPr txBox="1"/>
          <p:nvPr/>
        </p:nvSpPr>
        <p:spPr>
          <a:xfrm>
            <a:off x="429369" y="2071316"/>
            <a:ext cx="5035164" cy="4119172"/>
          </a:xfrm>
          <a:prstGeom prst="rect">
            <a:avLst/>
          </a:prstGeom>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pPr>
            <a:r>
              <a:rPr lang="en-US" sz="1900"/>
              <a:t>Evidence for extra segmental hyperresponsiveness and generalized hyper-excitability in chronic TMD</a:t>
            </a:r>
          </a:p>
          <a:p>
            <a:pPr indent="-228600" defTabSz="914400">
              <a:lnSpc>
                <a:spcPct val="90000"/>
              </a:lnSpc>
              <a:spcAft>
                <a:spcPts val="600"/>
              </a:spcAft>
              <a:buFont typeface="Arial" panose="020B0604020202020204" pitchFamily="34" charset="0"/>
              <a:buChar char="•"/>
            </a:pPr>
            <a:endParaRPr lang="en-US" sz="1900"/>
          </a:p>
          <a:p>
            <a:pPr indent="-228600" defTabSz="914400">
              <a:lnSpc>
                <a:spcPct val="90000"/>
              </a:lnSpc>
              <a:spcAft>
                <a:spcPts val="600"/>
              </a:spcAft>
              <a:buFont typeface="Arial" panose="020B0604020202020204" pitchFamily="34" charset="0"/>
              <a:buChar char="•"/>
            </a:pPr>
            <a:r>
              <a:rPr lang="en-US" sz="1900"/>
              <a:t>Polymorphisms in COMT were significantly associated with TMD      </a:t>
            </a:r>
          </a:p>
          <a:p>
            <a:pPr lvl="1" indent="-228600" defTabSz="914400">
              <a:lnSpc>
                <a:spcPct val="90000"/>
              </a:lnSpc>
              <a:spcAft>
                <a:spcPts val="600"/>
              </a:spcAft>
              <a:buFont typeface="Arial" panose="020B0604020202020204" pitchFamily="34" charset="0"/>
              <a:buChar char="•"/>
            </a:pPr>
            <a:endParaRPr lang="en-US" sz="1900"/>
          </a:p>
          <a:p>
            <a:pPr lvl="1" indent="-228600" defTabSz="914400">
              <a:lnSpc>
                <a:spcPct val="90000"/>
              </a:lnSpc>
              <a:spcAft>
                <a:spcPts val="600"/>
              </a:spcAft>
              <a:buFont typeface="Arial" panose="020B0604020202020204" pitchFamily="34" charset="0"/>
              <a:buChar char="•"/>
            </a:pPr>
            <a:r>
              <a:rPr lang="en-US" sz="1900"/>
              <a:t> And methylation of the genes </a:t>
            </a:r>
            <a:r>
              <a:rPr lang="en-US" sz="1900" i="1"/>
              <a:t>FMOD</a:t>
            </a:r>
            <a:r>
              <a:rPr lang="en-US" sz="1900"/>
              <a:t>, </a:t>
            </a:r>
            <a:r>
              <a:rPr lang="en-US" sz="1900" i="1"/>
              <a:t>PM20D1</a:t>
            </a:r>
            <a:r>
              <a:rPr lang="en-US" sz="1900"/>
              <a:t>, </a:t>
            </a:r>
            <a:r>
              <a:rPr lang="en-US" sz="1900" i="1"/>
              <a:t>ZNF718</a:t>
            </a:r>
            <a:r>
              <a:rPr lang="en-US" sz="1900"/>
              <a:t> </a:t>
            </a:r>
            <a:r>
              <a:rPr lang="en-US" sz="1900" i="1"/>
              <a:t>ZFP57</a:t>
            </a:r>
            <a:r>
              <a:rPr lang="en-US" sz="1900"/>
              <a:t>, and </a:t>
            </a:r>
            <a:r>
              <a:rPr lang="en-US" sz="1900" i="1"/>
              <a:t>RNF39</a:t>
            </a:r>
            <a:endParaRPr lang="en-US" sz="1900"/>
          </a:p>
          <a:p>
            <a:pPr indent="-228600" defTabSz="914400">
              <a:lnSpc>
                <a:spcPct val="90000"/>
              </a:lnSpc>
              <a:spcAft>
                <a:spcPts val="600"/>
              </a:spcAft>
              <a:buFont typeface="Arial" panose="020B0604020202020204" pitchFamily="34" charset="0"/>
              <a:buChar char="•"/>
            </a:pPr>
            <a:endParaRPr lang="en-US" sz="1900"/>
          </a:p>
        </p:txBody>
      </p:sp>
      <p:pic>
        <p:nvPicPr>
          <p:cNvPr id="4" name="Picture 3">
            <a:extLst>
              <a:ext uri="{FF2B5EF4-FFF2-40B4-BE49-F238E27FC236}">
                <a16:creationId xmlns:a16="http://schemas.microsoft.com/office/drawing/2014/main" id="{549CE191-B954-F5A3-FC2D-F4CECEDDCE4F}"/>
              </a:ext>
            </a:extLst>
          </p:cNvPr>
          <p:cNvPicPr>
            <a:picLocks noChangeAspect="1"/>
          </p:cNvPicPr>
          <p:nvPr/>
        </p:nvPicPr>
        <p:blipFill>
          <a:blip r:embed="rId2"/>
          <a:srcRect l="9125" r="18719" b="-3"/>
          <a:stretch>
            <a:fillRect/>
          </a:stretch>
        </p:blipFill>
        <p:spPr>
          <a:xfrm>
            <a:off x="5756743" y="2093976"/>
            <a:ext cx="2955798" cy="4096512"/>
          </a:xfrm>
          <a:prstGeom prst="rect">
            <a:avLst/>
          </a:prstGeom>
        </p:spPr>
      </p:pic>
    </p:spTree>
    <p:extLst>
      <p:ext uri="{BB962C8B-B14F-4D97-AF65-F5344CB8AC3E}">
        <p14:creationId xmlns:p14="http://schemas.microsoft.com/office/powerpoint/2010/main" val="2172859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919" y="184294"/>
            <a:ext cx="8229600" cy="1143000"/>
          </a:xfrm>
        </p:spPr>
        <p:txBody>
          <a:bodyPr/>
          <a:lstStyle/>
          <a:p>
            <a:r>
              <a:rPr lang="en-US" dirty="0"/>
              <a:t>Myofascial referral</a:t>
            </a:r>
          </a:p>
        </p:txBody>
      </p:sp>
      <p:pic>
        <p:nvPicPr>
          <p:cNvPr id="5" name="Picture 4" descr="travell and sim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5072" y="629278"/>
            <a:ext cx="2100757" cy="2713951"/>
          </a:xfrm>
          <a:prstGeom prst="rect">
            <a:avLst/>
          </a:prstGeom>
        </p:spPr>
      </p:pic>
      <p:pic>
        <p:nvPicPr>
          <p:cNvPr id="6" name="Picture 5" descr="travell and simon masse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229" y="3460023"/>
            <a:ext cx="2783619" cy="3357391"/>
          </a:xfrm>
          <a:prstGeom prst="rect">
            <a:avLst/>
          </a:prstGeom>
        </p:spPr>
      </p:pic>
      <p:pic>
        <p:nvPicPr>
          <p:cNvPr id="7" name="Picture 6" descr="travell and simon temporali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2928" y="1219692"/>
            <a:ext cx="2923172" cy="3546596"/>
          </a:xfrm>
          <a:prstGeom prst="rect">
            <a:avLst/>
          </a:prstGeom>
        </p:spPr>
      </p:pic>
      <p:pic>
        <p:nvPicPr>
          <p:cNvPr id="11" name="Picture 10" descr="travell and simon digastric.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6653" y="4620298"/>
            <a:ext cx="3224104" cy="1994446"/>
          </a:xfrm>
          <a:prstGeom prst="rect">
            <a:avLst/>
          </a:prstGeom>
        </p:spPr>
      </p:pic>
    </p:spTree>
    <p:extLst>
      <p:ext uri="{BB962C8B-B14F-4D97-AF65-F5344CB8AC3E}">
        <p14:creationId xmlns:p14="http://schemas.microsoft.com/office/powerpoint/2010/main" val="1094037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346"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E9F4DFC-20C4-C849-C77F-65468F73C14B}"/>
              </a:ext>
            </a:extLst>
          </p:cNvPr>
          <p:cNvSpPr txBox="1"/>
          <p:nvPr/>
        </p:nvSpPr>
        <p:spPr>
          <a:xfrm>
            <a:off x="5054346" y="2664886"/>
            <a:ext cx="3614166" cy="3550789"/>
          </a:xfrm>
          <a:prstGeom prst="rect">
            <a:avLst/>
          </a:prstGeom>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pPr>
            <a:r>
              <a:rPr lang="en-US" sz="1900" b="1">
                <a:effectLst/>
              </a:rPr>
              <a:t>Management of painful Temporomandibular disorder in adults</a:t>
            </a:r>
          </a:p>
          <a:p>
            <a:pPr indent="-228600" defTabSz="914400">
              <a:lnSpc>
                <a:spcPct val="90000"/>
              </a:lnSpc>
              <a:spcAft>
                <a:spcPts val="600"/>
              </a:spcAft>
              <a:buFont typeface="Arial" panose="020B0604020202020204" pitchFamily="34" charset="0"/>
              <a:buChar char="•"/>
            </a:pPr>
            <a:r>
              <a:rPr lang="en-US" sz="1900">
                <a:effectLst/>
              </a:rPr>
              <a:t>NHS England Getting It Right First Time (GIRFT) and Royal College of Surgeons’ Faculty of Dental Surgery.</a:t>
            </a:r>
          </a:p>
        </p:txBody>
      </p:sp>
      <p:grpSp>
        <p:nvGrpSpPr>
          <p:cNvPr id="14" name="Group 13">
            <a:extLst>
              <a:ext uri="{FF2B5EF4-FFF2-40B4-BE49-F238E27FC236}">
                <a16:creationId xmlns:a16="http://schemas.microsoft.com/office/drawing/2014/main" id="{E3868DE6-887E-61F9-46D3-A894F23D82BC}"/>
              </a:ext>
            </a:extLst>
          </p:cNvPr>
          <p:cNvGrpSpPr/>
          <p:nvPr/>
        </p:nvGrpSpPr>
        <p:grpSpPr>
          <a:xfrm>
            <a:off x="473202" y="1934707"/>
            <a:ext cx="4094226" cy="2988583"/>
            <a:chOff x="2209800" y="2432050"/>
            <a:chExt cx="4724400" cy="3043720"/>
          </a:xfrm>
        </p:grpSpPr>
        <p:pic>
          <p:nvPicPr>
            <p:cNvPr id="9" name="Picture 8">
              <a:extLst>
                <a:ext uri="{FF2B5EF4-FFF2-40B4-BE49-F238E27FC236}">
                  <a16:creationId xmlns:a16="http://schemas.microsoft.com/office/drawing/2014/main" id="{06407FD6-0558-A497-AFB7-621C14478A42}"/>
                </a:ext>
              </a:extLst>
            </p:cNvPr>
            <p:cNvPicPr>
              <a:picLocks noChangeAspect="1"/>
            </p:cNvPicPr>
            <p:nvPr/>
          </p:nvPicPr>
          <p:blipFill>
            <a:blip r:embed="rId2"/>
            <a:stretch>
              <a:fillRect/>
            </a:stretch>
          </p:blipFill>
          <p:spPr>
            <a:xfrm>
              <a:off x="2209800" y="2432050"/>
              <a:ext cx="4724400" cy="1993900"/>
            </a:xfrm>
            <a:prstGeom prst="rect">
              <a:avLst/>
            </a:prstGeom>
          </p:spPr>
        </p:pic>
        <p:pic>
          <p:nvPicPr>
            <p:cNvPr id="10" name="Picture 9">
              <a:extLst>
                <a:ext uri="{FF2B5EF4-FFF2-40B4-BE49-F238E27FC236}">
                  <a16:creationId xmlns:a16="http://schemas.microsoft.com/office/drawing/2014/main" id="{70DB7FA3-9004-E2C9-6A8B-0244E3F63D1A}"/>
                </a:ext>
              </a:extLst>
            </p:cNvPr>
            <p:cNvPicPr>
              <a:picLocks noChangeAspect="1"/>
            </p:cNvPicPr>
            <p:nvPr/>
          </p:nvPicPr>
          <p:blipFill>
            <a:blip r:embed="rId3"/>
            <a:stretch>
              <a:fillRect/>
            </a:stretch>
          </p:blipFill>
          <p:spPr>
            <a:xfrm>
              <a:off x="2665534" y="4425950"/>
              <a:ext cx="4000500" cy="495300"/>
            </a:xfrm>
            <a:prstGeom prst="rect">
              <a:avLst/>
            </a:prstGeom>
          </p:spPr>
        </p:pic>
        <p:pic>
          <p:nvPicPr>
            <p:cNvPr id="11" name="Picture 10">
              <a:extLst>
                <a:ext uri="{FF2B5EF4-FFF2-40B4-BE49-F238E27FC236}">
                  <a16:creationId xmlns:a16="http://schemas.microsoft.com/office/drawing/2014/main" id="{E2FA1394-AEF1-8880-E2D2-719E5E7660A3}"/>
                </a:ext>
              </a:extLst>
            </p:cNvPr>
            <p:cNvPicPr>
              <a:picLocks noChangeAspect="1"/>
            </p:cNvPicPr>
            <p:nvPr/>
          </p:nvPicPr>
          <p:blipFill>
            <a:blip r:embed="rId4"/>
            <a:stretch>
              <a:fillRect/>
            </a:stretch>
          </p:blipFill>
          <p:spPr>
            <a:xfrm>
              <a:off x="2919045" y="4921250"/>
              <a:ext cx="3493477" cy="554520"/>
            </a:xfrm>
            <a:prstGeom prst="rect">
              <a:avLst/>
            </a:prstGeom>
          </p:spPr>
        </p:pic>
      </p:grpSp>
    </p:spTree>
    <p:extLst>
      <p:ext uri="{BB962C8B-B14F-4D97-AF65-F5344CB8AC3E}">
        <p14:creationId xmlns:p14="http://schemas.microsoft.com/office/powerpoint/2010/main" val="1454477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91535F-F183-E94E-4AC1-3101636EFE4F}"/>
              </a:ext>
            </a:extLst>
          </p:cNvPr>
          <p:cNvPicPr>
            <a:picLocks noChangeAspect="1"/>
          </p:cNvPicPr>
          <p:nvPr/>
        </p:nvPicPr>
        <p:blipFill>
          <a:blip r:embed="rId2"/>
          <a:stretch>
            <a:fillRect/>
          </a:stretch>
        </p:blipFill>
        <p:spPr>
          <a:xfrm>
            <a:off x="2534156" y="0"/>
            <a:ext cx="5904481" cy="6858000"/>
          </a:xfrm>
          <a:prstGeom prst="rect">
            <a:avLst/>
          </a:prstGeom>
        </p:spPr>
      </p:pic>
      <p:sp>
        <p:nvSpPr>
          <p:cNvPr id="3" name="TextBox 2">
            <a:extLst>
              <a:ext uri="{FF2B5EF4-FFF2-40B4-BE49-F238E27FC236}">
                <a16:creationId xmlns:a16="http://schemas.microsoft.com/office/drawing/2014/main" id="{C0614A9C-5DB1-E40C-2A54-1D661DA228A0}"/>
              </a:ext>
            </a:extLst>
          </p:cNvPr>
          <p:cNvSpPr txBox="1"/>
          <p:nvPr/>
        </p:nvSpPr>
        <p:spPr>
          <a:xfrm>
            <a:off x="118558" y="631162"/>
            <a:ext cx="3731342" cy="3416320"/>
          </a:xfrm>
          <a:prstGeom prst="rect">
            <a:avLst/>
          </a:prstGeom>
          <a:noFill/>
        </p:spPr>
        <p:txBody>
          <a:bodyPr wrap="none" rtlCol="0">
            <a:spAutoFit/>
          </a:bodyPr>
          <a:lstStyle/>
          <a:p>
            <a:r>
              <a:rPr lang="en-US" sz="2400" dirty="0"/>
              <a:t>Education</a:t>
            </a:r>
          </a:p>
          <a:p>
            <a:r>
              <a:rPr lang="en-US" sz="2400" dirty="0"/>
              <a:t>Self supported management</a:t>
            </a:r>
          </a:p>
          <a:p>
            <a:r>
              <a:rPr lang="en-US" sz="2400" dirty="0"/>
              <a:t>Physio</a:t>
            </a:r>
          </a:p>
          <a:p>
            <a:r>
              <a:rPr lang="en-US" sz="2400" dirty="0"/>
              <a:t>Splint therapy</a:t>
            </a:r>
          </a:p>
          <a:p>
            <a:r>
              <a:rPr lang="en-US" sz="2400" dirty="0"/>
              <a:t>Topical NSAIDs</a:t>
            </a:r>
          </a:p>
          <a:p>
            <a:endParaRPr lang="en-US" sz="2400" dirty="0"/>
          </a:p>
          <a:p>
            <a:r>
              <a:rPr lang="en-US" sz="2400" dirty="0"/>
              <a:t>Possible </a:t>
            </a:r>
          </a:p>
          <a:p>
            <a:r>
              <a:rPr lang="en-US" sz="2400" dirty="0"/>
              <a:t>Diazepam M-TMD</a:t>
            </a:r>
          </a:p>
          <a:p>
            <a:r>
              <a:rPr lang="en-US" sz="2400" dirty="0"/>
              <a:t>Prednisolone A-TMD</a:t>
            </a:r>
          </a:p>
        </p:txBody>
      </p:sp>
      <p:sp>
        <p:nvSpPr>
          <p:cNvPr id="4" name="TextBox 3">
            <a:extLst>
              <a:ext uri="{FF2B5EF4-FFF2-40B4-BE49-F238E27FC236}">
                <a16:creationId xmlns:a16="http://schemas.microsoft.com/office/drawing/2014/main" id="{D25DEA8E-7D90-B6EE-91B8-560F8DB04FD4}"/>
              </a:ext>
            </a:extLst>
          </p:cNvPr>
          <p:cNvSpPr txBox="1"/>
          <p:nvPr/>
        </p:nvSpPr>
        <p:spPr>
          <a:xfrm>
            <a:off x="118558" y="4761668"/>
            <a:ext cx="3397661" cy="1938992"/>
          </a:xfrm>
          <a:prstGeom prst="rect">
            <a:avLst/>
          </a:prstGeom>
          <a:noFill/>
        </p:spPr>
        <p:txBody>
          <a:bodyPr wrap="none" rtlCol="0">
            <a:spAutoFit/>
          </a:bodyPr>
          <a:lstStyle/>
          <a:p>
            <a:r>
              <a:rPr lang="en-US" sz="2400" dirty="0"/>
              <a:t>If no better</a:t>
            </a:r>
          </a:p>
          <a:p>
            <a:r>
              <a:rPr lang="en-US" sz="2400" dirty="0"/>
              <a:t>Amitriptyline/Gabapentin</a:t>
            </a:r>
          </a:p>
          <a:p>
            <a:r>
              <a:rPr lang="en-US" sz="2400" dirty="0"/>
              <a:t>M-TMD</a:t>
            </a:r>
          </a:p>
          <a:p>
            <a:endParaRPr lang="en-US" sz="2400" dirty="0"/>
          </a:p>
          <a:p>
            <a:r>
              <a:rPr lang="en-US" sz="2400" dirty="0"/>
              <a:t>Possible surgery A-TMD</a:t>
            </a:r>
          </a:p>
        </p:txBody>
      </p:sp>
    </p:spTree>
    <p:extLst>
      <p:ext uri="{BB962C8B-B14F-4D97-AF65-F5344CB8AC3E}">
        <p14:creationId xmlns:p14="http://schemas.microsoft.com/office/powerpoint/2010/main" val="1328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8650" y="720953"/>
            <a:ext cx="7886700" cy="5416094"/>
          </a:xfrm>
          <a:custGeom>
            <a:avLst/>
            <a:gdLst>
              <a:gd name="connsiteX0" fmla="*/ 0 w 7886700"/>
              <a:gd name="connsiteY0" fmla="*/ 0 h 5416094"/>
              <a:gd name="connsiteX1" fmla="*/ 578358 w 7886700"/>
              <a:gd name="connsiteY1" fmla="*/ 0 h 5416094"/>
              <a:gd name="connsiteX2" fmla="*/ 998982 w 7886700"/>
              <a:gd name="connsiteY2" fmla="*/ 0 h 5416094"/>
              <a:gd name="connsiteX3" fmla="*/ 1813941 w 7886700"/>
              <a:gd name="connsiteY3" fmla="*/ 0 h 5416094"/>
              <a:gd name="connsiteX4" fmla="*/ 2392299 w 7886700"/>
              <a:gd name="connsiteY4" fmla="*/ 0 h 5416094"/>
              <a:gd name="connsiteX5" fmla="*/ 2970657 w 7886700"/>
              <a:gd name="connsiteY5" fmla="*/ 0 h 5416094"/>
              <a:gd name="connsiteX6" fmla="*/ 3785616 w 7886700"/>
              <a:gd name="connsiteY6" fmla="*/ 0 h 5416094"/>
              <a:gd name="connsiteX7" fmla="*/ 4285107 w 7886700"/>
              <a:gd name="connsiteY7" fmla="*/ 0 h 5416094"/>
              <a:gd name="connsiteX8" fmla="*/ 5100066 w 7886700"/>
              <a:gd name="connsiteY8" fmla="*/ 0 h 5416094"/>
              <a:gd name="connsiteX9" fmla="*/ 5915025 w 7886700"/>
              <a:gd name="connsiteY9" fmla="*/ 0 h 5416094"/>
              <a:gd name="connsiteX10" fmla="*/ 6572250 w 7886700"/>
              <a:gd name="connsiteY10" fmla="*/ 0 h 5416094"/>
              <a:gd name="connsiteX11" fmla="*/ 7886700 w 7886700"/>
              <a:gd name="connsiteY11" fmla="*/ 0 h 5416094"/>
              <a:gd name="connsiteX12" fmla="*/ 7886700 w 7886700"/>
              <a:gd name="connsiteY12" fmla="*/ 622851 h 5416094"/>
              <a:gd name="connsiteX13" fmla="*/ 7886700 w 7886700"/>
              <a:gd name="connsiteY13" fmla="*/ 1137380 h 5416094"/>
              <a:gd name="connsiteX14" fmla="*/ 7886700 w 7886700"/>
              <a:gd name="connsiteY14" fmla="*/ 1814391 h 5416094"/>
              <a:gd name="connsiteX15" fmla="*/ 7886700 w 7886700"/>
              <a:gd name="connsiteY15" fmla="*/ 2491403 h 5416094"/>
              <a:gd name="connsiteX16" fmla="*/ 7886700 w 7886700"/>
              <a:gd name="connsiteY16" fmla="*/ 3168415 h 5416094"/>
              <a:gd name="connsiteX17" fmla="*/ 7886700 w 7886700"/>
              <a:gd name="connsiteY17" fmla="*/ 3899588 h 5416094"/>
              <a:gd name="connsiteX18" fmla="*/ 7886700 w 7886700"/>
              <a:gd name="connsiteY18" fmla="*/ 4630760 h 5416094"/>
              <a:gd name="connsiteX19" fmla="*/ 7886700 w 7886700"/>
              <a:gd name="connsiteY19" fmla="*/ 5416094 h 5416094"/>
              <a:gd name="connsiteX20" fmla="*/ 7466076 w 7886700"/>
              <a:gd name="connsiteY20" fmla="*/ 5416094 h 5416094"/>
              <a:gd name="connsiteX21" fmla="*/ 6651117 w 7886700"/>
              <a:gd name="connsiteY21" fmla="*/ 5416094 h 5416094"/>
              <a:gd name="connsiteX22" fmla="*/ 5993892 w 7886700"/>
              <a:gd name="connsiteY22" fmla="*/ 5416094 h 5416094"/>
              <a:gd name="connsiteX23" fmla="*/ 5494401 w 7886700"/>
              <a:gd name="connsiteY23" fmla="*/ 5416094 h 5416094"/>
              <a:gd name="connsiteX24" fmla="*/ 4837176 w 7886700"/>
              <a:gd name="connsiteY24" fmla="*/ 5416094 h 5416094"/>
              <a:gd name="connsiteX25" fmla="*/ 4416552 w 7886700"/>
              <a:gd name="connsiteY25" fmla="*/ 5416094 h 5416094"/>
              <a:gd name="connsiteX26" fmla="*/ 3995928 w 7886700"/>
              <a:gd name="connsiteY26" fmla="*/ 5416094 h 5416094"/>
              <a:gd name="connsiteX27" fmla="*/ 3338703 w 7886700"/>
              <a:gd name="connsiteY27" fmla="*/ 5416094 h 5416094"/>
              <a:gd name="connsiteX28" fmla="*/ 2839212 w 7886700"/>
              <a:gd name="connsiteY28" fmla="*/ 5416094 h 5416094"/>
              <a:gd name="connsiteX29" fmla="*/ 2103120 w 7886700"/>
              <a:gd name="connsiteY29" fmla="*/ 5416094 h 5416094"/>
              <a:gd name="connsiteX30" fmla="*/ 1603629 w 7886700"/>
              <a:gd name="connsiteY30" fmla="*/ 5416094 h 5416094"/>
              <a:gd name="connsiteX31" fmla="*/ 867537 w 7886700"/>
              <a:gd name="connsiteY31" fmla="*/ 5416094 h 5416094"/>
              <a:gd name="connsiteX32" fmla="*/ 0 w 7886700"/>
              <a:gd name="connsiteY32" fmla="*/ 5416094 h 5416094"/>
              <a:gd name="connsiteX33" fmla="*/ 0 w 7886700"/>
              <a:gd name="connsiteY33" fmla="*/ 4684921 h 5416094"/>
              <a:gd name="connsiteX34" fmla="*/ 0 w 7886700"/>
              <a:gd name="connsiteY34" fmla="*/ 3953749 h 5416094"/>
              <a:gd name="connsiteX35" fmla="*/ 0 w 7886700"/>
              <a:gd name="connsiteY35" fmla="*/ 3168415 h 5416094"/>
              <a:gd name="connsiteX36" fmla="*/ 0 w 7886700"/>
              <a:gd name="connsiteY36" fmla="*/ 2545564 h 5416094"/>
              <a:gd name="connsiteX37" fmla="*/ 0 w 7886700"/>
              <a:gd name="connsiteY37" fmla="*/ 1760231 h 5416094"/>
              <a:gd name="connsiteX38" fmla="*/ 0 w 7886700"/>
              <a:gd name="connsiteY38" fmla="*/ 1191541 h 5416094"/>
              <a:gd name="connsiteX39" fmla="*/ 0 w 7886700"/>
              <a:gd name="connsiteY39" fmla="*/ 677012 h 5416094"/>
              <a:gd name="connsiteX40" fmla="*/ 0 w 7886700"/>
              <a:gd name="connsiteY4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6700" h="5416094" extrusionOk="0">
                <a:moveTo>
                  <a:pt x="0" y="0"/>
                </a:moveTo>
                <a:cubicBezTo>
                  <a:pt x="165412" y="-21137"/>
                  <a:pt x="322344" y="-21985"/>
                  <a:pt x="578358" y="0"/>
                </a:cubicBezTo>
                <a:cubicBezTo>
                  <a:pt x="834372" y="21985"/>
                  <a:pt x="888520" y="-5136"/>
                  <a:pt x="998982" y="0"/>
                </a:cubicBezTo>
                <a:cubicBezTo>
                  <a:pt x="1109444" y="5136"/>
                  <a:pt x="1622600" y="-36529"/>
                  <a:pt x="1813941" y="0"/>
                </a:cubicBezTo>
                <a:cubicBezTo>
                  <a:pt x="2005282" y="36529"/>
                  <a:pt x="2177619" y="19108"/>
                  <a:pt x="2392299" y="0"/>
                </a:cubicBezTo>
                <a:cubicBezTo>
                  <a:pt x="2606979" y="-19108"/>
                  <a:pt x="2788556" y="-21788"/>
                  <a:pt x="2970657" y="0"/>
                </a:cubicBezTo>
                <a:cubicBezTo>
                  <a:pt x="3152758" y="21788"/>
                  <a:pt x="3596738" y="18723"/>
                  <a:pt x="3785616" y="0"/>
                </a:cubicBezTo>
                <a:cubicBezTo>
                  <a:pt x="3974494" y="-18723"/>
                  <a:pt x="4136501" y="9985"/>
                  <a:pt x="4285107" y="0"/>
                </a:cubicBezTo>
                <a:cubicBezTo>
                  <a:pt x="4433713" y="-9985"/>
                  <a:pt x="4710656" y="-6143"/>
                  <a:pt x="5100066" y="0"/>
                </a:cubicBezTo>
                <a:cubicBezTo>
                  <a:pt x="5489476" y="6143"/>
                  <a:pt x="5703885" y="5883"/>
                  <a:pt x="5915025" y="0"/>
                </a:cubicBezTo>
                <a:cubicBezTo>
                  <a:pt x="6126165" y="-5883"/>
                  <a:pt x="6308797" y="30350"/>
                  <a:pt x="6572250" y="0"/>
                </a:cubicBezTo>
                <a:cubicBezTo>
                  <a:pt x="6835703" y="-30350"/>
                  <a:pt x="7286910" y="4832"/>
                  <a:pt x="7886700" y="0"/>
                </a:cubicBezTo>
                <a:cubicBezTo>
                  <a:pt x="7917044" y="253972"/>
                  <a:pt x="7878280" y="382927"/>
                  <a:pt x="7886700" y="622851"/>
                </a:cubicBezTo>
                <a:cubicBezTo>
                  <a:pt x="7895120" y="862775"/>
                  <a:pt x="7898095" y="881954"/>
                  <a:pt x="7886700" y="1137380"/>
                </a:cubicBezTo>
                <a:cubicBezTo>
                  <a:pt x="7875305" y="1392806"/>
                  <a:pt x="7859449" y="1500954"/>
                  <a:pt x="7886700" y="1814391"/>
                </a:cubicBezTo>
                <a:cubicBezTo>
                  <a:pt x="7913951" y="2127828"/>
                  <a:pt x="7899710" y="2276490"/>
                  <a:pt x="7886700" y="2491403"/>
                </a:cubicBezTo>
                <a:cubicBezTo>
                  <a:pt x="7873690" y="2706316"/>
                  <a:pt x="7899048" y="2943627"/>
                  <a:pt x="7886700" y="3168415"/>
                </a:cubicBezTo>
                <a:cubicBezTo>
                  <a:pt x="7874352" y="3393203"/>
                  <a:pt x="7895759" y="3539359"/>
                  <a:pt x="7886700" y="3899588"/>
                </a:cubicBezTo>
                <a:cubicBezTo>
                  <a:pt x="7877641" y="4259817"/>
                  <a:pt x="7907485" y="4437980"/>
                  <a:pt x="7886700" y="4630760"/>
                </a:cubicBezTo>
                <a:cubicBezTo>
                  <a:pt x="7865915" y="4823540"/>
                  <a:pt x="7871525" y="5198637"/>
                  <a:pt x="7886700" y="5416094"/>
                </a:cubicBezTo>
                <a:cubicBezTo>
                  <a:pt x="7691680" y="5431844"/>
                  <a:pt x="7601555" y="5415681"/>
                  <a:pt x="7466076" y="5416094"/>
                </a:cubicBezTo>
                <a:cubicBezTo>
                  <a:pt x="7330597" y="5416507"/>
                  <a:pt x="6831360" y="5424066"/>
                  <a:pt x="6651117" y="5416094"/>
                </a:cubicBezTo>
                <a:cubicBezTo>
                  <a:pt x="6470874" y="5408122"/>
                  <a:pt x="6162822" y="5448218"/>
                  <a:pt x="5993892" y="5416094"/>
                </a:cubicBezTo>
                <a:cubicBezTo>
                  <a:pt x="5824963" y="5383970"/>
                  <a:pt x="5688089" y="5423575"/>
                  <a:pt x="5494401" y="5416094"/>
                </a:cubicBezTo>
                <a:cubicBezTo>
                  <a:pt x="5300713" y="5408613"/>
                  <a:pt x="5038344" y="5439836"/>
                  <a:pt x="4837176" y="5416094"/>
                </a:cubicBezTo>
                <a:cubicBezTo>
                  <a:pt x="4636008" y="5392352"/>
                  <a:pt x="4547230" y="5414191"/>
                  <a:pt x="4416552" y="5416094"/>
                </a:cubicBezTo>
                <a:cubicBezTo>
                  <a:pt x="4285874" y="5417997"/>
                  <a:pt x="4197467" y="5397786"/>
                  <a:pt x="3995928" y="5416094"/>
                </a:cubicBezTo>
                <a:cubicBezTo>
                  <a:pt x="3794389" y="5434402"/>
                  <a:pt x="3512175" y="5385012"/>
                  <a:pt x="3338703" y="5416094"/>
                </a:cubicBezTo>
                <a:cubicBezTo>
                  <a:pt x="3165232" y="5447176"/>
                  <a:pt x="2961841" y="5402137"/>
                  <a:pt x="2839212" y="5416094"/>
                </a:cubicBezTo>
                <a:cubicBezTo>
                  <a:pt x="2716583" y="5430051"/>
                  <a:pt x="2260631" y="5391454"/>
                  <a:pt x="2103120" y="5416094"/>
                </a:cubicBezTo>
                <a:cubicBezTo>
                  <a:pt x="1945609" y="5440734"/>
                  <a:pt x="1802870" y="5413244"/>
                  <a:pt x="1603629" y="5416094"/>
                </a:cubicBezTo>
                <a:cubicBezTo>
                  <a:pt x="1404388" y="5418944"/>
                  <a:pt x="1036615" y="5428037"/>
                  <a:pt x="867537" y="5416094"/>
                </a:cubicBezTo>
                <a:cubicBezTo>
                  <a:pt x="698459" y="5404151"/>
                  <a:pt x="196765" y="5387017"/>
                  <a:pt x="0" y="5416094"/>
                </a:cubicBezTo>
                <a:cubicBezTo>
                  <a:pt x="-7913" y="5158982"/>
                  <a:pt x="-32352" y="4972281"/>
                  <a:pt x="0" y="4684921"/>
                </a:cubicBezTo>
                <a:cubicBezTo>
                  <a:pt x="32352" y="4397561"/>
                  <a:pt x="-36146" y="4109983"/>
                  <a:pt x="0" y="3953749"/>
                </a:cubicBezTo>
                <a:cubicBezTo>
                  <a:pt x="36146" y="3797515"/>
                  <a:pt x="38942" y="3433311"/>
                  <a:pt x="0" y="3168415"/>
                </a:cubicBezTo>
                <a:cubicBezTo>
                  <a:pt x="-38942" y="2903519"/>
                  <a:pt x="-264" y="2810505"/>
                  <a:pt x="0" y="2545564"/>
                </a:cubicBezTo>
                <a:cubicBezTo>
                  <a:pt x="264" y="2280623"/>
                  <a:pt x="20689" y="1994225"/>
                  <a:pt x="0" y="1760231"/>
                </a:cubicBezTo>
                <a:cubicBezTo>
                  <a:pt x="-20689" y="1526237"/>
                  <a:pt x="16073" y="1386976"/>
                  <a:pt x="0" y="1191541"/>
                </a:cubicBezTo>
                <a:cubicBezTo>
                  <a:pt x="-16073" y="996106"/>
                  <a:pt x="-16965" y="844858"/>
                  <a:pt x="0" y="677012"/>
                </a:cubicBezTo>
                <a:cubicBezTo>
                  <a:pt x="16965" y="509166"/>
                  <a:pt x="85" y="277162"/>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CA4FDEA-D802-6743-6104-23238FB33E95}"/>
              </a:ext>
            </a:extLst>
          </p:cNvPr>
          <p:cNvPicPr>
            <a:picLocks noChangeAspect="1"/>
          </p:cNvPicPr>
          <p:nvPr/>
        </p:nvPicPr>
        <p:blipFill>
          <a:blip r:embed="rId2"/>
          <a:stretch>
            <a:fillRect/>
          </a:stretch>
        </p:blipFill>
        <p:spPr>
          <a:xfrm>
            <a:off x="742950" y="1508073"/>
            <a:ext cx="7600950" cy="3781472"/>
          </a:xfrm>
          <a:prstGeom prst="rect">
            <a:avLst/>
          </a:prstGeom>
        </p:spPr>
      </p:pic>
    </p:spTree>
    <p:extLst>
      <p:ext uri="{BB962C8B-B14F-4D97-AF65-F5344CB8AC3E}">
        <p14:creationId xmlns:p14="http://schemas.microsoft.com/office/powerpoint/2010/main" val="2379962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765B01E-A1B8-3CAF-CA90-9492784343CA}"/>
              </a:ext>
            </a:extLst>
          </p:cNvPr>
          <p:cNvPicPr>
            <a:picLocks noGrp="1" noChangeAspect="1"/>
          </p:cNvPicPr>
          <p:nvPr>
            <p:ph idx="1"/>
          </p:nvPr>
        </p:nvPicPr>
        <p:blipFill>
          <a:blip r:embed="rId2"/>
          <a:stretch>
            <a:fillRect/>
          </a:stretch>
        </p:blipFill>
        <p:spPr>
          <a:xfrm>
            <a:off x="2787651" y="1825900"/>
            <a:ext cx="3873500" cy="901700"/>
          </a:xfrm>
          <a:prstGeom prst="rect">
            <a:avLst/>
          </a:prstGeom>
        </p:spPr>
      </p:pic>
      <p:pic>
        <p:nvPicPr>
          <p:cNvPr id="4" name="Picture 3">
            <a:extLst>
              <a:ext uri="{FF2B5EF4-FFF2-40B4-BE49-F238E27FC236}">
                <a16:creationId xmlns:a16="http://schemas.microsoft.com/office/drawing/2014/main" id="{03D4DB9D-7344-99E4-0234-E27C84E8F925}"/>
              </a:ext>
            </a:extLst>
          </p:cNvPr>
          <p:cNvPicPr>
            <a:picLocks noChangeAspect="1"/>
          </p:cNvPicPr>
          <p:nvPr/>
        </p:nvPicPr>
        <p:blipFill>
          <a:blip r:embed="rId3"/>
          <a:stretch>
            <a:fillRect/>
          </a:stretch>
        </p:blipFill>
        <p:spPr>
          <a:xfrm>
            <a:off x="900723" y="5343287"/>
            <a:ext cx="2184400" cy="863600"/>
          </a:xfrm>
          <a:prstGeom prst="rect">
            <a:avLst/>
          </a:prstGeom>
        </p:spPr>
      </p:pic>
      <p:pic>
        <p:nvPicPr>
          <p:cNvPr id="6" name="Picture 5">
            <a:extLst>
              <a:ext uri="{FF2B5EF4-FFF2-40B4-BE49-F238E27FC236}">
                <a16:creationId xmlns:a16="http://schemas.microsoft.com/office/drawing/2014/main" id="{188122C0-4B1C-D69C-C7B9-C7C948B1FD10}"/>
              </a:ext>
            </a:extLst>
          </p:cNvPr>
          <p:cNvPicPr>
            <a:picLocks noChangeAspect="1"/>
          </p:cNvPicPr>
          <p:nvPr/>
        </p:nvPicPr>
        <p:blipFill>
          <a:blip r:embed="rId4"/>
          <a:stretch>
            <a:fillRect/>
          </a:stretch>
        </p:blipFill>
        <p:spPr>
          <a:xfrm>
            <a:off x="6492874" y="4277524"/>
            <a:ext cx="1447800" cy="1511300"/>
          </a:xfrm>
          <a:prstGeom prst="rect">
            <a:avLst/>
          </a:prstGeom>
        </p:spPr>
      </p:pic>
      <p:pic>
        <p:nvPicPr>
          <p:cNvPr id="7" name="Picture 6">
            <a:extLst>
              <a:ext uri="{FF2B5EF4-FFF2-40B4-BE49-F238E27FC236}">
                <a16:creationId xmlns:a16="http://schemas.microsoft.com/office/drawing/2014/main" id="{CE6D1AEA-86D5-3143-4DD2-D99A0647BE94}"/>
              </a:ext>
            </a:extLst>
          </p:cNvPr>
          <p:cNvPicPr>
            <a:picLocks noChangeAspect="1"/>
          </p:cNvPicPr>
          <p:nvPr/>
        </p:nvPicPr>
        <p:blipFill>
          <a:blip r:embed="rId5"/>
          <a:stretch>
            <a:fillRect/>
          </a:stretch>
        </p:blipFill>
        <p:spPr>
          <a:xfrm>
            <a:off x="6043001" y="5909474"/>
            <a:ext cx="1897673" cy="514388"/>
          </a:xfrm>
          <a:prstGeom prst="rect">
            <a:avLst/>
          </a:prstGeom>
        </p:spPr>
      </p:pic>
      <p:sp>
        <p:nvSpPr>
          <p:cNvPr id="9" name="TextBox 8">
            <a:extLst>
              <a:ext uri="{FF2B5EF4-FFF2-40B4-BE49-F238E27FC236}">
                <a16:creationId xmlns:a16="http://schemas.microsoft.com/office/drawing/2014/main" id="{10508EDA-1A80-2C62-869B-7E0E4A109215}"/>
              </a:ext>
            </a:extLst>
          </p:cNvPr>
          <p:cNvSpPr txBox="1"/>
          <p:nvPr/>
        </p:nvSpPr>
        <p:spPr>
          <a:xfrm>
            <a:off x="1219201" y="2696590"/>
            <a:ext cx="7010400" cy="1938992"/>
          </a:xfrm>
          <a:prstGeom prst="rect">
            <a:avLst/>
          </a:prstGeom>
          <a:noFill/>
        </p:spPr>
        <p:txBody>
          <a:bodyPr wrap="square">
            <a:spAutoFit/>
          </a:bodyPr>
          <a:lstStyle/>
          <a:p>
            <a:pPr algn="ctr"/>
            <a:r>
              <a:rPr lang="en-GB" sz="2400" b="0" i="0" dirty="0">
                <a:solidFill>
                  <a:srgbClr val="000000"/>
                </a:solidFill>
                <a:effectLst/>
                <a:latin typeface="NonBreakingSpaceOverride"/>
              </a:rPr>
              <a:t>Managing chronic Myalgia Temporomandibular Disorder: a pragmatic randomised controlled trial of Botulinum toxin type A, lidocaine, and amitriptyline/gabapentin, with internal pilot and cost-effectiveness analysis</a:t>
            </a:r>
            <a:endParaRPr lang="en-US" sz="2400" dirty="0"/>
          </a:p>
        </p:txBody>
      </p:sp>
      <p:pic>
        <p:nvPicPr>
          <p:cNvPr id="10" name="Picture 9">
            <a:extLst>
              <a:ext uri="{FF2B5EF4-FFF2-40B4-BE49-F238E27FC236}">
                <a16:creationId xmlns:a16="http://schemas.microsoft.com/office/drawing/2014/main" id="{76158C72-5AB6-73E6-6774-EC207C5240FD}"/>
              </a:ext>
            </a:extLst>
          </p:cNvPr>
          <p:cNvPicPr>
            <a:picLocks noChangeAspect="1"/>
          </p:cNvPicPr>
          <p:nvPr/>
        </p:nvPicPr>
        <p:blipFill>
          <a:blip r:embed="rId6"/>
          <a:stretch>
            <a:fillRect/>
          </a:stretch>
        </p:blipFill>
        <p:spPr>
          <a:xfrm>
            <a:off x="349734" y="622427"/>
            <a:ext cx="5208797" cy="675311"/>
          </a:xfrm>
          <a:prstGeom prst="rect">
            <a:avLst/>
          </a:prstGeom>
        </p:spPr>
      </p:pic>
    </p:spTree>
    <p:extLst>
      <p:ext uri="{BB962C8B-B14F-4D97-AF65-F5344CB8AC3E}">
        <p14:creationId xmlns:p14="http://schemas.microsoft.com/office/powerpoint/2010/main" val="3613664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05FB06-B0CE-6145-BB37-C4A4F4AAA24F}"/>
              </a:ext>
            </a:extLst>
          </p:cNvPr>
          <p:cNvSpPr>
            <a:spLocks noGrp="1"/>
          </p:cNvSpPr>
          <p:nvPr>
            <p:ph type="title"/>
          </p:nvPr>
        </p:nvSpPr>
        <p:spPr>
          <a:xfrm>
            <a:off x="429369" y="238539"/>
            <a:ext cx="8263890" cy="1434415"/>
          </a:xfrm>
        </p:spPr>
        <p:txBody>
          <a:bodyPr vert="horz" lIns="91440" tIns="45720" rIns="91440" bIns="45720" rtlCol="0" anchor="b">
            <a:normAutofit/>
          </a:bodyPr>
          <a:lstStyle/>
          <a:p>
            <a:pPr algn="l" defTabSz="914400">
              <a:lnSpc>
                <a:spcPct val="90000"/>
              </a:lnSpc>
            </a:pPr>
            <a:r>
              <a:rPr lang="en-US" sz="4700"/>
              <a:t>TMD</a:t>
            </a:r>
            <a:br>
              <a:rPr lang="en-US" sz="4700"/>
            </a:br>
            <a:r>
              <a:rPr lang="en-US" sz="4700"/>
              <a:t>Comorbid or secondary?</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8161818-AB4C-684C-884F-8F980DBCA862}"/>
              </a:ext>
            </a:extLst>
          </p:cNvPr>
          <p:cNvSpPr/>
          <p:nvPr/>
        </p:nvSpPr>
        <p:spPr>
          <a:xfrm>
            <a:off x="360790" y="3116870"/>
            <a:ext cx="5035164" cy="4119172"/>
          </a:xfrm>
          <a:prstGeom prst="rect">
            <a:avLst/>
          </a:prstGeom>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pPr>
            <a:r>
              <a:rPr lang="en-US" sz="1900" dirty="0"/>
              <a:t>Migraine is comorbid in 55.3% of TMD patients and TTH in 30% </a:t>
            </a:r>
            <a:r>
              <a:rPr lang="en-US" sz="1900" dirty="0" err="1"/>
              <a:t>Franaco</a:t>
            </a:r>
            <a:r>
              <a:rPr lang="en-US" sz="1900" dirty="0"/>
              <a:t> et al. (2010) J </a:t>
            </a:r>
            <a:r>
              <a:rPr lang="en-US" sz="1900" dirty="0" err="1"/>
              <a:t>Orofac</a:t>
            </a:r>
            <a:r>
              <a:rPr lang="en-US" sz="1900" dirty="0"/>
              <a:t> Pain. 24(3):287-92 </a:t>
            </a:r>
          </a:p>
        </p:txBody>
      </p:sp>
      <p:pic>
        <p:nvPicPr>
          <p:cNvPr id="4" name="Picture 3">
            <a:extLst>
              <a:ext uri="{FF2B5EF4-FFF2-40B4-BE49-F238E27FC236}">
                <a16:creationId xmlns:a16="http://schemas.microsoft.com/office/drawing/2014/main" id="{63C940C7-F0EA-FA45-BF2A-6DACE85634B4}"/>
              </a:ext>
            </a:extLst>
          </p:cNvPr>
          <p:cNvPicPr>
            <a:picLocks noChangeAspect="1"/>
          </p:cNvPicPr>
          <p:nvPr/>
        </p:nvPicPr>
        <p:blipFill>
          <a:blip r:embed="rId2"/>
          <a:srcRect l="9125" r="18719" b="-3"/>
          <a:stretch>
            <a:fillRect/>
          </a:stretch>
        </p:blipFill>
        <p:spPr>
          <a:xfrm>
            <a:off x="5756743" y="2093976"/>
            <a:ext cx="2955798" cy="4096512"/>
          </a:xfrm>
          <a:prstGeom prst="rect">
            <a:avLst/>
          </a:prstGeom>
        </p:spPr>
      </p:pic>
    </p:spTree>
    <p:extLst>
      <p:ext uri="{BB962C8B-B14F-4D97-AF65-F5344CB8AC3E}">
        <p14:creationId xmlns:p14="http://schemas.microsoft.com/office/powerpoint/2010/main" val="87128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90A9B9-2FB5-B245-A6DA-5E1D00D445B2}"/>
              </a:ext>
            </a:extLst>
          </p:cNvPr>
          <p:cNvPicPr>
            <a:picLocks noChangeAspect="1"/>
          </p:cNvPicPr>
          <p:nvPr/>
        </p:nvPicPr>
        <p:blipFill>
          <a:blip r:embed="rId3"/>
          <a:stretch>
            <a:fillRect/>
          </a:stretch>
        </p:blipFill>
        <p:spPr>
          <a:xfrm>
            <a:off x="333368" y="1756677"/>
            <a:ext cx="8704383" cy="4232805"/>
          </a:xfrm>
          <a:prstGeom prst="rect">
            <a:avLst/>
          </a:prstGeom>
        </p:spPr>
      </p:pic>
      <p:pic>
        <p:nvPicPr>
          <p:cNvPr id="3" name="Picture 2">
            <a:extLst>
              <a:ext uri="{FF2B5EF4-FFF2-40B4-BE49-F238E27FC236}">
                <a16:creationId xmlns:a16="http://schemas.microsoft.com/office/drawing/2014/main" id="{4FC52943-8A5F-0F49-B3E1-6AE4E537DE5F}"/>
              </a:ext>
            </a:extLst>
          </p:cNvPr>
          <p:cNvPicPr>
            <a:picLocks noChangeAspect="1"/>
          </p:cNvPicPr>
          <p:nvPr/>
        </p:nvPicPr>
        <p:blipFill>
          <a:blip r:embed="rId4"/>
          <a:stretch>
            <a:fillRect/>
          </a:stretch>
        </p:blipFill>
        <p:spPr>
          <a:xfrm>
            <a:off x="3444056" y="174622"/>
            <a:ext cx="5593695" cy="1582055"/>
          </a:xfrm>
          <a:prstGeom prst="rect">
            <a:avLst/>
          </a:prstGeom>
        </p:spPr>
      </p:pic>
      <p:sp>
        <p:nvSpPr>
          <p:cNvPr id="4" name="TextBox 3">
            <a:extLst>
              <a:ext uri="{FF2B5EF4-FFF2-40B4-BE49-F238E27FC236}">
                <a16:creationId xmlns:a16="http://schemas.microsoft.com/office/drawing/2014/main" id="{C6B75198-C74E-FF44-A606-0A4326602BE0}"/>
              </a:ext>
            </a:extLst>
          </p:cNvPr>
          <p:cNvSpPr txBox="1"/>
          <p:nvPr/>
        </p:nvSpPr>
        <p:spPr>
          <a:xfrm>
            <a:off x="280417" y="6120562"/>
            <a:ext cx="8757334" cy="923330"/>
          </a:xfrm>
          <a:prstGeom prst="rect">
            <a:avLst/>
          </a:prstGeom>
          <a:noFill/>
        </p:spPr>
        <p:txBody>
          <a:bodyPr wrap="none" rtlCol="0">
            <a:spAutoFit/>
          </a:bodyPr>
          <a:lstStyle/>
          <a:p>
            <a:r>
              <a:rPr lang="en-GB" dirty="0">
                <a:solidFill>
                  <a:srgbClr val="FF0000"/>
                </a:solidFill>
              </a:rPr>
              <a:t>This section in ICOP is for patients who have pain exclusively in the facial region resembling </a:t>
            </a:r>
          </a:p>
          <a:p>
            <a:r>
              <a:rPr lang="en-GB" dirty="0">
                <a:solidFill>
                  <a:srgbClr val="FF0000"/>
                </a:solidFill>
              </a:rPr>
              <a:t>primary headaches but with no head pain. All others should be coded according to ICHD-3. </a:t>
            </a:r>
          </a:p>
          <a:p>
            <a:endParaRPr lang="en-US" dirty="0">
              <a:solidFill>
                <a:srgbClr val="FF0000"/>
              </a:solidFill>
            </a:endParaRPr>
          </a:p>
        </p:txBody>
      </p:sp>
    </p:spTree>
    <p:extLst>
      <p:ext uri="{BB962C8B-B14F-4D97-AF65-F5344CB8AC3E}">
        <p14:creationId xmlns:p14="http://schemas.microsoft.com/office/powerpoint/2010/main" val="213745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Orofacial pain resembling 1</a:t>
            </a:r>
            <a:r>
              <a:rPr lang="en-US" baseline="30000" dirty="0"/>
              <a:t>y</a:t>
            </a:r>
            <a:r>
              <a:rPr lang="en-US" dirty="0"/>
              <a:t> headaches</a:t>
            </a:r>
          </a:p>
        </p:txBody>
      </p:sp>
      <p:sp>
        <p:nvSpPr>
          <p:cNvPr id="3" name="Content Placeholder 2"/>
          <p:cNvSpPr>
            <a:spLocks noGrp="1"/>
          </p:cNvSpPr>
          <p:nvPr>
            <p:ph idx="1"/>
          </p:nvPr>
        </p:nvSpPr>
        <p:spPr/>
        <p:txBody>
          <a:bodyPr>
            <a:normAutofit fontScale="92500" lnSpcReduction="10000"/>
          </a:bodyPr>
          <a:lstStyle/>
          <a:p>
            <a:pPr marL="0" indent="0" algn="ctr">
              <a:buNone/>
            </a:pPr>
            <a:r>
              <a:rPr lang="en-US" dirty="0"/>
              <a:t>Multiple related conditions</a:t>
            </a:r>
          </a:p>
          <a:p>
            <a:pPr marL="0" indent="0" algn="ctr">
              <a:buNone/>
            </a:pPr>
            <a:endParaRPr lang="en-US" dirty="0"/>
          </a:p>
          <a:p>
            <a:pPr marL="0" indent="0">
              <a:buNone/>
            </a:pPr>
            <a:r>
              <a:rPr lang="en-US" dirty="0"/>
              <a:t>1. Migraine (+/- aura)</a:t>
            </a:r>
          </a:p>
          <a:p>
            <a:pPr marL="0" indent="0">
              <a:buNone/>
            </a:pPr>
            <a:endParaRPr lang="en-US" dirty="0"/>
          </a:p>
          <a:p>
            <a:pPr marL="0" indent="0">
              <a:buNone/>
            </a:pPr>
            <a:r>
              <a:rPr lang="en-US" dirty="0"/>
              <a:t>2. Trigeminal Autonomic </a:t>
            </a:r>
            <a:r>
              <a:rPr lang="en-US" dirty="0" err="1"/>
              <a:t>Cephalalgias</a:t>
            </a:r>
            <a:endParaRPr lang="en-US" dirty="0"/>
          </a:p>
          <a:p>
            <a:pPr lvl="1"/>
            <a:r>
              <a:rPr lang="en-US" dirty="0"/>
              <a:t>Cluster headache</a:t>
            </a:r>
          </a:p>
          <a:p>
            <a:pPr lvl="1"/>
            <a:r>
              <a:rPr lang="en-US" dirty="0"/>
              <a:t>Paroxysmal </a:t>
            </a:r>
            <a:r>
              <a:rPr lang="en-US" dirty="0" err="1"/>
              <a:t>hemicrania</a:t>
            </a:r>
            <a:endParaRPr lang="en-US" dirty="0"/>
          </a:p>
          <a:p>
            <a:pPr lvl="1"/>
            <a:r>
              <a:rPr lang="en-US" dirty="0" err="1"/>
              <a:t>Hemicrania</a:t>
            </a:r>
            <a:r>
              <a:rPr lang="en-US" dirty="0"/>
              <a:t> continua</a:t>
            </a:r>
          </a:p>
          <a:p>
            <a:pPr lvl="1"/>
            <a:r>
              <a:rPr lang="en-US" dirty="0"/>
              <a:t>SUNCT/SUNA</a:t>
            </a:r>
          </a:p>
        </p:txBody>
      </p:sp>
      <p:pic>
        <p:nvPicPr>
          <p:cNvPr id="5" name="Picture 4"/>
          <p:cNvPicPr>
            <a:picLocks noChangeAspect="1"/>
          </p:cNvPicPr>
          <p:nvPr/>
        </p:nvPicPr>
        <p:blipFill>
          <a:blip r:embed="rId2"/>
          <a:stretch>
            <a:fillRect/>
          </a:stretch>
        </p:blipFill>
        <p:spPr>
          <a:xfrm>
            <a:off x="4919807" y="4157663"/>
            <a:ext cx="3957493" cy="2560002"/>
          </a:xfrm>
          <a:prstGeom prst="rect">
            <a:avLst/>
          </a:prstGeom>
        </p:spPr>
      </p:pic>
    </p:spTree>
    <p:extLst>
      <p:ext uri="{BB962C8B-B14F-4D97-AF65-F5344CB8AC3E}">
        <p14:creationId xmlns:p14="http://schemas.microsoft.com/office/powerpoint/2010/main" val="275131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8650" y="720953"/>
            <a:ext cx="7886700" cy="5416094"/>
          </a:xfrm>
          <a:custGeom>
            <a:avLst/>
            <a:gdLst>
              <a:gd name="connsiteX0" fmla="*/ 0 w 7886700"/>
              <a:gd name="connsiteY0" fmla="*/ 0 h 5416094"/>
              <a:gd name="connsiteX1" fmla="*/ 578358 w 7886700"/>
              <a:gd name="connsiteY1" fmla="*/ 0 h 5416094"/>
              <a:gd name="connsiteX2" fmla="*/ 998982 w 7886700"/>
              <a:gd name="connsiteY2" fmla="*/ 0 h 5416094"/>
              <a:gd name="connsiteX3" fmla="*/ 1813941 w 7886700"/>
              <a:gd name="connsiteY3" fmla="*/ 0 h 5416094"/>
              <a:gd name="connsiteX4" fmla="*/ 2392299 w 7886700"/>
              <a:gd name="connsiteY4" fmla="*/ 0 h 5416094"/>
              <a:gd name="connsiteX5" fmla="*/ 2970657 w 7886700"/>
              <a:gd name="connsiteY5" fmla="*/ 0 h 5416094"/>
              <a:gd name="connsiteX6" fmla="*/ 3785616 w 7886700"/>
              <a:gd name="connsiteY6" fmla="*/ 0 h 5416094"/>
              <a:gd name="connsiteX7" fmla="*/ 4285107 w 7886700"/>
              <a:gd name="connsiteY7" fmla="*/ 0 h 5416094"/>
              <a:gd name="connsiteX8" fmla="*/ 5100066 w 7886700"/>
              <a:gd name="connsiteY8" fmla="*/ 0 h 5416094"/>
              <a:gd name="connsiteX9" fmla="*/ 5915025 w 7886700"/>
              <a:gd name="connsiteY9" fmla="*/ 0 h 5416094"/>
              <a:gd name="connsiteX10" fmla="*/ 6572250 w 7886700"/>
              <a:gd name="connsiteY10" fmla="*/ 0 h 5416094"/>
              <a:gd name="connsiteX11" fmla="*/ 7886700 w 7886700"/>
              <a:gd name="connsiteY11" fmla="*/ 0 h 5416094"/>
              <a:gd name="connsiteX12" fmla="*/ 7886700 w 7886700"/>
              <a:gd name="connsiteY12" fmla="*/ 622851 h 5416094"/>
              <a:gd name="connsiteX13" fmla="*/ 7886700 w 7886700"/>
              <a:gd name="connsiteY13" fmla="*/ 1137380 h 5416094"/>
              <a:gd name="connsiteX14" fmla="*/ 7886700 w 7886700"/>
              <a:gd name="connsiteY14" fmla="*/ 1814391 h 5416094"/>
              <a:gd name="connsiteX15" fmla="*/ 7886700 w 7886700"/>
              <a:gd name="connsiteY15" fmla="*/ 2491403 h 5416094"/>
              <a:gd name="connsiteX16" fmla="*/ 7886700 w 7886700"/>
              <a:gd name="connsiteY16" fmla="*/ 3168415 h 5416094"/>
              <a:gd name="connsiteX17" fmla="*/ 7886700 w 7886700"/>
              <a:gd name="connsiteY17" fmla="*/ 3899588 h 5416094"/>
              <a:gd name="connsiteX18" fmla="*/ 7886700 w 7886700"/>
              <a:gd name="connsiteY18" fmla="*/ 4630760 h 5416094"/>
              <a:gd name="connsiteX19" fmla="*/ 7886700 w 7886700"/>
              <a:gd name="connsiteY19" fmla="*/ 5416094 h 5416094"/>
              <a:gd name="connsiteX20" fmla="*/ 7466076 w 7886700"/>
              <a:gd name="connsiteY20" fmla="*/ 5416094 h 5416094"/>
              <a:gd name="connsiteX21" fmla="*/ 6651117 w 7886700"/>
              <a:gd name="connsiteY21" fmla="*/ 5416094 h 5416094"/>
              <a:gd name="connsiteX22" fmla="*/ 5993892 w 7886700"/>
              <a:gd name="connsiteY22" fmla="*/ 5416094 h 5416094"/>
              <a:gd name="connsiteX23" fmla="*/ 5494401 w 7886700"/>
              <a:gd name="connsiteY23" fmla="*/ 5416094 h 5416094"/>
              <a:gd name="connsiteX24" fmla="*/ 4837176 w 7886700"/>
              <a:gd name="connsiteY24" fmla="*/ 5416094 h 5416094"/>
              <a:gd name="connsiteX25" fmla="*/ 4416552 w 7886700"/>
              <a:gd name="connsiteY25" fmla="*/ 5416094 h 5416094"/>
              <a:gd name="connsiteX26" fmla="*/ 3995928 w 7886700"/>
              <a:gd name="connsiteY26" fmla="*/ 5416094 h 5416094"/>
              <a:gd name="connsiteX27" fmla="*/ 3338703 w 7886700"/>
              <a:gd name="connsiteY27" fmla="*/ 5416094 h 5416094"/>
              <a:gd name="connsiteX28" fmla="*/ 2839212 w 7886700"/>
              <a:gd name="connsiteY28" fmla="*/ 5416094 h 5416094"/>
              <a:gd name="connsiteX29" fmla="*/ 2103120 w 7886700"/>
              <a:gd name="connsiteY29" fmla="*/ 5416094 h 5416094"/>
              <a:gd name="connsiteX30" fmla="*/ 1603629 w 7886700"/>
              <a:gd name="connsiteY30" fmla="*/ 5416094 h 5416094"/>
              <a:gd name="connsiteX31" fmla="*/ 867537 w 7886700"/>
              <a:gd name="connsiteY31" fmla="*/ 5416094 h 5416094"/>
              <a:gd name="connsiteX32" fmla="*/ 0 w 7886700"/>
              <a:gd name="connsiteY32" fmla="*/ 5416094 h 5416094"/>
              <a:gd name="connsiteX33" fmla="*/ 0 w 7886700"/>
              <a:gd name="connsiteY33" fmla="*/ 4684921 h 5416094"/>
              <a:gd name="connsiteX34" fmla="*/ 0 w 7886700"/>
              <a:gd name="connsiteY34" fmla="*/ 3953749 h 5416094"/>
              <a:gd name="connsiteX35" fmla="*/ 0 w 7886700"/>
              <a:gd name="connsiteY35" fmla="*/ 3168415 h 5416094"/>
              <a:gd name="connsiteX36" fmla="*/ 0 w 7886700"/>
              <a:gd name="connsiteY36" fmla="*/ 2545564 h 5416094"/>
              <a:gd name="connsiteX37" fmla="*/ 0 w 7886700"/>
              <a:gd name="connsiteY37" fmla="*/ 1760231 h 5416094"/>
              <a:gd name="connsiteX38" fmla="*/ 0 w 7886700"/>
              <a:gd name="connsiteY38" fmla="*/ 1191541 h 5416094"/>
              <a:gd name="connsiteX39" fmla="*/ 0 w 7886700"/>
              <a:gd name="connsiteY39" fmla="*/ 677012 h 5416094"/>
              <a:gd name="connsiteX40" fmla="*/ 0 w 7886700"/>
              <a:gd name="connsiteY4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6700" h="5416094" extrusionOk="0">
                <a:moveTo>
                  <a:pt x="0" y="0"/>
                </a:moveTo>
                <a:cubicBezTo>
                  <a:pt x="165412" y="-21137"/>
                  <a:pt x="322344" y="-21985"/>
                  <a:pt x="578358" y="0"/>
                </a:cubicBezTo>
                <a:cubicBezTo>
                  <a:pt x="834372" y="21985"/>
                  <a:pt x="888520" y="-5136"/>
                  <a:pt x="998982" y="0"/>
                </a:cubicBezTo>
                <a:cubicBezTo>
                  <a:pt x="1109444" y="5136"/>
                  <a:pt x="1622600" y="-36529"/>
                  <a:pt x="1813941" y="0"/>
                </a:cubicBezTo>
                <a:cubicBezTo>
                  <a:pt x="2005282" y="36529"/>
                  <a:pt x="2177619" y="19108"/>
                  <a:pt x="2392299" y="0"/>
                </a:cubicBezTo>
                <a:cubicBezTo>
                  <a:pt x="2606979" y="-19108"/>
                  <a:pt x="2788556" y="-21788"/>
                  <a:pt x="2970657" y="0"/>
                </a:cubicBezTo>
                <a:cubicBezTo>
                  <a:pt x="3152758" y="21788"/>
                  <a:pt x="3596738" y="18723"/>
                  <a:pt x="3785616" y="0"/>
                </a:cubicBezTo>
                <a:cubicBezTo>
                  <a:pt x="3974494" y="-18723"/>
                  <a:pt x="4136501" y="9985"/>
                  <a:pt x="4285107" y="0"/>
                </a:cubicBezTo>
                <a:cubicBezTo>
                  <a:pt x="4433713" y="-9985"/>
                  <a:pt x="4710656" y="-6143"/>
                  <a:pt x="5100066" y="0"/>
                </a:cubicBezTo>
                <a:cubicBezTo>
                  <a:pt x="5489476" y="6143"/>
                  <a:pt x="5703885" y="5883"/>
                  <a:pt x="5915025" y="0"/>
                </a:cubicBezTo>
                <a:cubicBezTo>
                  <a:pt x="6126165" y="-5883"/>
                  <a:pt x="6308797" y="30350"/>
                  <a:pt x="6572250" y="0"/>
                </a:cubicBezTo>
                <a:cubicBezTo>
                  <a:pt x="6835703" y="-30350"/>
                  <a:pt x="7286910" y="4832"/>
                  <a:pt x="7886700" y="0"/>
                </a:cubicBezTo>
                <a:cubicBezTo>
                  <a:pt x="7917044" y="253972"/>
                  <a:pt x="7878280" y="382927"/>
                  <a:pt x="7886700" y="622851"/>
                </a:cubicBezTo>
                <a:cubicBezTo>
                  <a:pt x="7895120" y="862775"/>
                  <a:pt x="7898095" y="881954"/>
                  <a:pt x="7886700" y="1137380"/>
                </a:cubicBezTo>
                <a:cubicBezTo>
                  <a:pt x="7875305" y="1392806"/>
                  <a:pt x="7859449" y="1500954"/>
                  <a:pt x="7886700" y="1814391"/>
                </a:cubicBezTo>
                <a:cubicBezTo>
                  <a:pt x="7913951" y="2127828"/>
                  <a:pt x="7899710" y="2276490"/>
                  <a:pt x="7886700" y="2491403"/>
                </a:cubicBezTo>
                <a:cubicBezTo>
                  <a:pt x="7873690" y="2706316"/>
                  <a:pt x="7899048" y="2943627"/>
                  <a:pt x="7886700" y="3168415"/>
                </a:cubicBezTo>
                <a:cubicBezTo>
                  <a:pt x="7874352" y="3393203"/>
                  <a:pt x="7895759" y="3539359"/>
                  <a:pt x="7886700" y="3899588"/>
                </a:cubicBezTo>
                <a:cubicBezTo>
                  <a:pt x="7877641" y="4259817"/>
                  <a:pt x="7907485" y="4437980"/>
                  <a:pt x="7886700" y="4630760"/>
                </a:cubicBezTo>
                <a:cubicBezTo>
                  <a:pt x="7865915" y="4823540"/>
                  <a:pt x="7871525" y="5198637"/>
                  <a:pt x="7886700" y="5416094"/>
                </a:cubicBezTo>
                <a:cubicBezTo>
                  <a:pt x="7691680" y="5431844"/>
                  <a:pt x="7601555" y="5415681"/>
                  <a:pt x="7466076" y="5416094"/>
                </a:cubicBezTo>
                <a:cubicBezTo>
                  <a:pt x="7330597" y="5416507"/>
                  <a:pt x="6831360" y="5424066"/>
                  <a:pt x="6651117" y="5416094"/>
                </a:cubicBezTo>
                <a:cubicBezTo>
                  <a:pt x="6470874" y="5408122"/>
                  <a:pt x="6162822" y="5448218"/>
                  <a:pt x="5993892" y="5416094"/>
                </a:cubicBezTo>
                <a:cubicBezTo>
                  <a:pt x="5824963" y="5383970"/>
                  <a:pt x="5688089" y="5423575"/>
                  <a:pt x="5494401" y="5416094"/>
                </a:cubicBezTo>
                <a:cubicBezTo>
                  <a:pt x="5300713" y="5408613"/>
                  <a:pt x="5038344" y="5439836"/>
                  <a:pt x="4837176" y="5416094"/>
                </a:cubicBezTo>
                <a:cubicBezTo>
                  <a:pt x="4636008" y="5392352"/>
                  <a:pt x="4547230" y="5414191"/>
                  <a:pt x="4416552" y="5416094"/>
                </a:cubicBezTo>
                <a:cubicBezTo>
                  <a:pt x="4285874" y="5417997"/>
                  <a:pt x="4197467" y="5397786"/>
                  <a:pt x="3995928" y="5416094"/>
                </a:cubicBezTo>
                <a:cubicBezTo>
                  <a:pt x="3794389" y="5434402"/>
                  <a:pt x="3512175" y="5385012"/>
                  <a:pt x="3338703" y="5416094"/>
                </a:cubicBezTo>
                <a:cubicBezTo>
                  <a:pt x="3165232" y="5447176"/>
                  <a:pt x="2961841" y="5402137"/>
                  <a:pt x="2839212" y="5416094"/>
                </a:cubicBezTo>
                <a:cubicBezTo>
                  <a:pt x="2716583" y="5430051"/>
                  <a:pt x="2260631" y="5391454"/>
                  <a:pt x="2103120" y="5416094"/>
                </a:cubicBezTo>
                <a:cubicBezTo>
                  <a:pt x="1945609" y="5440734"/>
                  <a:pt x="1802870" y="5413244"/>
                  <a:pt x="1603629" y="5416094"/>
                </a:cubicBezTo>
                <a:cubicBezTo>
                  <a:pt x="1404388" y="5418944"/>
                  <a:pt x="1036615" y="5428037"/>
                  <a:pt x="867537" y="5416094"/>
                </a:cubicBezTo>
                <a:cubicBezTo>
                  <a:pt x="698459" y="5404151"/>
                  <a:pt x="196765" y="5387017"/>
                  <a:pt x="0" y="5416094"/>
                </a:cubicBezTo>
                <a:cubicBezTo>
                  <a:pt x="-7913" y="5158982"/>
                  <a:pt x="-32352" y="4972281"/>
                  <a:pt x="0" y="4684921"/>
                </a:cubicBezTo>
                <a:cubicBezTo>
                  <a:pt x="32352" y="4397561"/>
                  <a:pt x="-36146" y="4109983"/>
                  <a:pt x="0" y="3953749"/>
                </a:cubicBezTo>
                <a:cubicBezTo>
                  <a:pt x="36146" y="3797515"/>
                  <a:pt x="38942" y="3433311"/>
                  <a:pt x="0" y="3168415"/>
                </a:cubicBezTo>
                <a:cubicBezTo>
                  <a:pt x="-38942" y="2903519"/>
                  <a:pt x="-264" y="2810505"/>
                  <a:pt x="0" y="2545564"/>
                </a:cubicBezTo>
                <a:cubicBezTo>
                  <a:pt x="264" y="2280623"/>
                  <a:pt x="20689" y="1994225"/>
                  <a:pt x="0" y="1760231"/>
                </a:cubicBezTo>
                <a:cubicBezTo>
                  <a:pt x="-20689" y="1526237"/>
                  <a:pt x="16073" y="1386976"/>
                  <a:pt x="0" y="1191541"/>
                </a:cubicBezTo>
                <a:cubicBezTo>
                  <a:pt x="-16073" y="996106"/>
                  <a:pt x="-16965" y="844858"/>
                  <a:pt x="0" y="677012"/>
                </a:cubicBezTo>
                <a:cubicBezTo>
                  <a:pt x="16965" y="509166"/>
                  <a:pt x="85" y="277162"/>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1080833" y="914400"/>
            <a:ext cx="6925183" cy="4968819"/>
          </a:xfrm>
          <a:prstGeom prst="rect">
            <a:avLst/>
          </a:prstGeom>
        </p:spPr>
      </p:pic>
    </p:spTree>
    <p:extLst>
      <p:ext uri="{BB962C8B-B14F-4D97-AF65-F5344CB8AC3E}">
        <p14:creationId xmlns:p14="http://schemas.microsoft.com/office/powerpoint/2010/main" val="2450054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32C2A-73BF-9284-4A90-CCB3A75CA113}"/>
              </a:ext>
            </a:extLst>
          </p:cNvPr>
          <p:cNvSpPr>
            <a:spLocks noGrp="1"/>
          </p:cNvSpPr>
          <p:nvPr>
            <p:ph type="title"/>
          </p:nvPr>
        </p:nvSpPr>
        <p:spPr/>
        <p:txBody>
          <a:bodyPr/>
          <a:lstStyle/>
          <a:p>
            <a:r>
              <a:rPr lang="en-US" dirty="0"/>
              <a:t>Conflicts of interest</a:t>
            </a:r>
          </a:p>
        </p:txBody>
      </p:sp>
      <p:sp>
        <p:nvSpPr>
          <p:cNvPr id="3" name="Content Placeholder 2">
            <a:extLst>
              <a:ext uri="{FF2B5EF4-FFF2-40B4-BE49-F238E27FC236}">
                <a16:creationId xmlns:a16="http://schemas.microsoft.com/office/drawing/2014/main" id="{1C93195D-A558-403C-D980-6B4EFAFC77D6}"/>
              </a:ext>
            </a:extLst>
          </p:cNvPr>
          <p:cNvSpPr>
            <a:spLocks noGrp="1"/>
          </p:cNvSpPr>
          <p:nvPr>
            <p:ph idx="1"/>
          </p:nvPr>
        </p:nvSpPr>
        <p:spPr/>
        <p:txBody>
          <a:bodyPr/>
          <a:lstStyle/>
          <a:p>
            <a:r>
              <a:rPr lang="en-US" dirty="0"/>
              <a:t>Medical advisory board </a:t>
            </a:r>
          </a:p>
          <a:p>
            <a:endParaRPr lang="en-US" dirty="0"/>
          </a:p>
          <a:p>
            <a:r>
              <a:rPr lang="en-US" dirty="0"/>
              <a:t>Received funding from </a:t>
            </a:r>
          </a:p>
          <a:p>
            <a:endParaRPr lang="en-US" dirty="0"/>
          </a:p>
          <a:p>
            <a:endParaRPr lang="en-US" dirty="0"/>
          </a:p>
          <a:p>
            <a:endParaRPr lang="en-US" dirty="0"/>
          </a:p>
          <a:p>
            <a:r>
              <a:rPr lang="en-US" dirty="0"/>
              <a:t>Speaker’s fees </a:t>
            </a:r>
          </a:p>
        </p:txBody>
      </p:sp>
      <p:pic>
        <p:nvPicPr>
          <p:cNvPr id="4" name="Picture 3">
            <a:extLst>
              <a:ext uri="{FF2B5EF4-FFF2-40B4-BE49-F238E27FC236}">
                <a16:creationId xmlns:a16="http://schemas.microsoft.com/office/drawing/2014/main" id="{D5DB0B3A-88D8-1037-ACF7-29006095BB38}"/>
              </a:ext>
            </a:extLst>
          </p:cNvPr>
          <p:cNvPicPr>
            <a:picLocks noChangeAspect="1"/>
          </p:cNvPicPr>
          <p:nvPr/>
        </p:nvPicPr>
        <p:blipFill>
          <a:blip r:embed="rId2"/>
          <a:stretch>
            <a:fillRect/>
          </a:stretch>
        </p:blipFill>
        <p:spPr>
          <a:xfrm>
            <a:off x="5004746" y="1570003"/>
            <a:ext cx="1940169" cy="788910"/>
          </a:xfrm>
          <a:prstGeom prst="rect">
            <a:avLst/>
          </a:prstGeom>
        </p:spPr>
      </p:pic>
      <p:pic>
        <p:nvPicPr>
          <p:cNvPr id="5" name="Picture 4">
            <a:extLst>
              <a:ext uri="{FF2B5EF4-FFF2-40B4-BE49-F238E27FC236}">
                <a16:creationId xmlns:a16="http://schemas.microsoft.com/office/drawing/2014/main" id="{951D866A-B2CC-FA65-0410-1130AD9BA81D}"/>
              </a:ext>
            </a:extLst>
          </p:cNvPr>
          <p:cNvPicPr>
            <a:picLocks noChangeAspect="1"/>
          </p:cNvPicPr>
          <p:nvPr/>
        </p:nvPicPr>
        <p:blipFill>
          <a:blip r:embed="rId3"/>
          <a:stretch>
            <a:fillRect/>
          </a:stretch>
        </p:blipFill>
        <p:spPr>
          <a:xfrm>
            <a:off x="5331237" y="3458110"/>
            <a:ext cx="3519246" cy="846611"/>
          </a:xfrm>
          <a:prstGeom prst="rect">
            <a:avLst/>
          </a:prstGeom>
        </p:spPr>
      </p:pic>
      <p:pic>
        <p:nvPicPr>
          <p:cNvPr id="6" name="Picture 5">
            <a:extLst>
              <a:ext uri="{FF2B5EF4-FFF2-40B4-BE49-F238E27FC236}">
                <a16:creationId xmlns:a16="http://schemas.microsoft.com/office/drawing/2014/main" id="{3663D7FE-765A-CD55-55A8-D1056A291F2F}"/>
              </a:ext>
            </a:extLst>
          </p:cNvPr>
          <p:cNvPicPr>
            <a:picLocks noChangeAspect="1"/>
          </p:cNvPicPr>
          <p:nvPr/>
        </p:nvPicPr>
        <p:blipFill>
          <a:blip r:embed="rId4"/>
          <a:stretch>
            <a:fillRect/>
          </a:stretch>
        </p:blipFill>
        <p:spPr>
          <a:xfrm>
            <a:off x="3404363" y="3450675"/>
            <a:ext cx="1686965" cy="825012"/>
          </a:xfrm>
          <a:prstGeom prst="rect">
            <a:avLst/>
          </a:prstGeom>
        </p:spPr>
      </p:pic>
      <p:pic>
        <p:nvPicPr>
          <p:cNvPr id="8" name="Picture 7">
            <a:extLst>
              <a:ext uri="{FF2B5EF4-FFF2-40B4-BE49-F238E27FC236}">
                <a16:creationId xmlns:a16="http://schemas.microsoft.com/office/drawing/2014/main" id="{1E407607-CFFE-798E-C54B-E40E786015E5}"/>
              </a:ext>
            </a:extLst>
          </p:cNvPr>
          <p:cNvPicPr>
            <a:picLocks noChangeAspect="1"/>
          </p:cNvPicPr>
          <p:nvPr/>
        </p:nvPicPr>
        <p:blipFill>
          <a:blip r:embed="rId5"/>
          <a:stretch>
            <a:fillRect/>
          </a:stretch>
        </p:blipFill>
        <p:spPr>
          <a:xfrm>
            <a:off x="4934408" y="2813538"/>
            <a:ext cx="4082780" cy="529325"/>
          </a:xfrm>
          <a:prstGeom prst="rect">
            <a:avLst/>
          </a:prstGeom>
        </p:spPr>
      </p:pic>
      <p:pic>
        <p:nvPicPr>
          <p:cNvPr id="9" name="Picture 8">
            <a:extLst>
              <a:ext uri="{FF2B5EF4-FFF2-40B4-BE49-F238E27FC236}">
                <a16:creationId xmlns:a16="http://schemas.microsoft.com/office/drawing/2014/main" id="{9F204118-39AA-2A5C-4A71-D95B22FCB294}"/>
              </a:ext>
            </a:extLst>
          </p:cNvPr>
          <p:cNvPicPr>
            <a:picLocks noChangeAspect="1"/>
          </p:cNvPicPr>
          <p:nvPr/>
        </p:nvPicPr>
        <p:blipFill>
          <a:blip r:embed="rId6"/>
          <a:stretch>
            <a:fillRect/>
          </a:stretch>
        </p:blipFill>
        <p:spPr>
          <a:xfrm>
            <a:off x="3494950" y="5109509"/>
            <a:ext cx="1596378" cy="650562"/>
          </a:xfrm>
          <a:prstGeom prst="rect">
            <a:avLst/>
          </a:prstGeom>
        </p:spPr>
      </p:pic>
      <p:pic>
        <p:nvPicPr>
          <p:cNvPr id="15" name="Picture 14">
            <a:extLst>
              <a:ext uri="{FF2B5EF4-FFF2-40B4-BE49-F238E27FC236}">
                <a16:creationId xmlns:a16="http://schemas.microsoft.com/office/drawing/2014/main" id="{AB433181-7267-7E09-1631-7910FF6A17F7}"/>
              </a:ext>
            </a:extLst>
          </p:cNvPr>
          <p:cNvPicPr>
            <a:picLocks noChangeAspect="1"/>
          </p:cNvPicPr>
          <p:nvPr/>
        </p:nvPicPr>
        <p:blipFill>
          <a:blip r:embed="rId7"/>
          <a:stretch>
            <a:fillRect/>
          </a:stretch>
        </p:blipFill>
        <p:spPr>
          <a:xfrm>
            <a:off x="2054169" y="3429000"/>
            <a:ext cx="850229" cy="846611"/>
          </a:xfrm>
          <a:prstGeom prst="rect">
            <a:avLst/>
          </a:prstGeom>
        </p:spPr>
      </p:pic>
    </p:spTree>
    <p:extLst>
      <p:ext uri="{BB962C8B-B14F-4D97-AF65-F5344CB8AC3E}">
        <p14:creationId xmlns:p14="http://schemas.microsoft.com/office/powerpoint/2010/main" val="709086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782" name="Rectangle 75781">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77" name="Title 1"/>
          <p:cNvSpPr>
            <a:spLocks noGrp="1"/>
          </p:cNvSpPr>
          <p:nvPr>
            <p:ph type="title"/>
          </p:nvPr>
        </p:nvSpPr>
        <p:spPr>
          <a:xfrm>
            <a:off x="479160" y="670218"/>
            <a:ext cx="8182230" cy="1065836"/>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lIns="91440" tIns="45720" rIns="91440" bIns="45720" rtlCol="0" anchor="ctr">
            <a:normAutofit/>
          </a:bodyPr>
          <a:lstStyle/>
          <a:p>
            <a:pPr defTabSz="914400">
              <a:lnSpc>
                <a:spcPct val="90000"/>
              </a:lnSpc>
              <a:defRPr/>
            </a:pPr>
            <a:r>
              <a:rPr lang="en-US" sz="5700"/>
              <a:t>Cracked tooth syndrome</a:t>
            </a:r>
          </a:p>
        </p:txBody>
      </p:sp>
      <p:sp>
        <p:nvSpPr>
          <p:cNvPr id="75784"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2032" y="1800088"/>
            <a:ext cx="4057650" cy="18288"/>
          </a:xfrm>
          <a:custGeom>
            <a:avLst/>
            <a:gdLst>
              <a:gd name="connsiteX0" fmla="*/ 0 w 4057650"/>
              <a:gd name="connsiteY0" fmla="*/ 0 h 18288"/>
              <a:gd name="connsiteX1" fmla="*/ 757428 w 4057650"/>
              <a:gd name="connsiteY1" fmla="*/ 0 h 18288"/>
              <a:gd name="connsiteX2" fmla="*/ 1474279 w 4057650"/>
              <a:gd name="connsiteY2" fmla="*/ 0 h 18288"/>
              <a:gd name="connsiteX3" fmla="*/ 2191131 w 4057650"/>
              <a:gd name="connsiteY3" fmla="*/ 0 h 18288"/>
              <a:gd name="connsiteX4" fmla="*/ 2745676 w 4057650"/>
              <a:gd name="connsiteY4" fmla="*/ 0 h 18288"/>
              <a:gd name="connsiteX5" fmla="*/ 3340798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272284 w 4057650"/>
              <a:gd name="connsiteY10" fmla="*/ 18288 h 18288"/>
              <a:gd name="connsiteX11" fmla="*/ 1555432 w 4057650"/>
              <a:gd name="connsiteY11" fmla="*/ 18288 h 18288"/>
              <a:gd name="connsiteX12" fmla="*/ 960310 w 4057650"/>
              <a:gd name="connsiteY12" fmla="*/ 18288 h 18288"/>
              <a:gd name="connsiteX13" fmla="*/ 0 w 4057650"/>
              <a:gd name="connsiteY13" fmla="*/ 18288 h 18288"/>
              <a:gd name="connsiteX14" fmla="*/ 0 w 405765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8288"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150" y="8855"/>
                  <a:pt x="4057759" y="14521"/>
                  <a:pt x="4057650" y="18288"/>
                </a:cubicBezTo>
                <a:cubicBezTo>
                  <a:pt x="3743404" y="40125"/>
                  <a:pt x="3625516" y="-14923"/>
                  <a:pt x="3381375" y="18288"/>
                </a:cubicBezTo>
                <a:cubicBezTo>
                  <a:pt x="3137235" y="51499"/>
                  <a:pt x="2946571" y="1"/>
                  <a:pt x="2826830" y="18288"/>
                </a:cubicBezTo>
                <a:cubicBezTo>
                  <a:pt x="2707090" y="36575"/>
                  <a:pt x="2402756" y="1432"/>
                  <a:pt x="2272284" y="18288"/>
                </a:cubicBezTo>
                <a:cubicBezTo>
                  <a:pt x="2141812" y="35144"/>
                  <a:pt x="1895935" y="18199"/>
                  <a:pt x="1555432" y="18288"/>
                </a:cubicBezTo>
                <a:cubicBezTo>
                  <a:pt x="1214929" y="18377"/>
                  <a:pt x="1103072" y="14503"/>
                  <a:pt x="960310" y="18288"/>
                </a:cubicBezTo>
                <a:cubicBezTo>
                  <a:pt x="817548" y="22073"/>
                  <a:pt x="402272" y="-29359"/>
                  <a:pt x="0" y="18288"/>
                </a:cubicBezTo>
                <a:cubicBezTo>
                  <a:pt x="683" y="12014"/>
                  <a:pt x="724" y="5908"/>
                  <a:pt x="0" y="0"/>
                </a:cubicBezTo>
                <a:close/>
              </a:path>
              <a:path w="4057650" h="18288"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752" y="7180"/>
                  <a:pt x="4057819" y="13790"/>
                  <a:pt x="4057650" y="18288"/>
                </a:cubicBezTo>
                <a:cubicBezTo>
                  <a:pt x="3865148" y="-3313"/>
                  <a:pt x="3702543" y="49468"/>
                  <a:pt x="3381375" y="18288"/>
                </a:cubicBezTo>
                <a:cubicBezTo>
                  <a:pt x="3060208" y="-12892"/>
                  <a:pt x="2956571" y="-8678"/>
                  <a:pt x="2826830" y="18288"/>
                </a:cubicBezTo>
                <a:cubicBezTo>
                  <a:pt x="2697089" y="45254"/>
                  <a:pt x="2411031" y="43154"/>
                  <a:pt x="2150555" y="18288"/>
                </a:cubicBezTo>
                <a:cubicBezTo>
                  <a:pt x="1890080" y="-6578"/>
                  <a:pt x="1741827" y="-615"/>
                  <a:pt x="1474280" y="18288"/>
                </a:cubicBezTo>
                <a:cubicBezTo>
                  <a:pt x="1206734" y="37191"/>
                  <a:pt x="998203" y="33335"/>
                  <a:pt x="838581" y="18288"/>
                </a:cubicBezTo>
                <a:cubicBezTo>
                  <a:pt x="678959" y="3241"/>
                  <a:pt x="187101" y="-13212"/>
                  <a:pt x="0" y="18288"/>
                </a:cubicBezTo>
                <a:cubicBezTo>
                  <a:pt x="571" y="10093"/>
                  <a:pt x="-125" y="840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G_4178.PNG">
            <a:extLst>
              <a:ext uri="{FF2B5EF4-FFF2-40B4-BE49-F238E27FC236}">
                <a16:creationId xmlns:a16="http://schemas.microsoft.com/office/drawing/2014/main" id="{D6C39F3B-6950-5D1A-ECB3-514A1CDA0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714" y="2587741"/>
            <a:ext cx="2025022" cy="3600041"/>
          </a:xfrm>
          <a:prstGeom prst="rect">
            <a:avLst/>
          </a:prstGeom>
        </p:spPr>
      </p:pic>
      <p:pic>
        <p:nvPicPr>
          <p:cNvPr id="3" name="Picture 2" descr="IMG_4177.PNG">
            <a:extLst>
              <a:ext uri="{FF2B5EF4-FFF2-40B4-BE49-F238E27FC236}">
                <a16:creationId xmlns:a16="http://schemas.microsoft.com/office/drawing/2014/main" id="{41BD82CF-E94C-8F7A-3630-368B456D2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489" y="2619784"/>
            <a:ext cx="2025022" cy="3600041"/>
          </a:xfrm>
          <a:prstGeom prst="rect">
            <a:avLst/>
          </a:prstGeom>
        </p:spPr>
      </p:pic>
      <p:pic>
        <p:nvPicPr>
          <p:cNvPr id="2" name="Picture 1" descr="IMG_417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50" y="2927327"/>
            <a:ext cx="2818638" cy="292086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Mechanism of cracked tooth pain</a:t>
            </a:r>
          </a:p>
        </p:txBody>
      </p:sp>
      <p:grpSp>
        <p:nvGrpSpPr>
          <p:cNvPr id="5" name="Group 6"/>
          <p:cNvGrpSpPr/>
          <p:nvPr/>
        </p:nvGrpSpPr>
        <p:grpSpPr>
          <a:xfrm>
            <a:off x="1609626" y="1747404"/>
            <a:ext cx="1720405" cy="4759759"/>
            <a:chOff x="985564" y="1833783"/>
            <a:chExt cx="2922144" cy="6074771"/>
          </a:xfrm>
        </p:grpSpPr>
        <p:sp>
          <p:nvSpPr>
            <p:cNvPr id="4" name="Freeform 3"/>
            <p:cNvSpPr/>
            <p:nvPr/>
          </p:nvSpPr>
          <p:spPr>
            <a:xfrm>
              <a:off x="985564" y="1833783"/>
              <a:ext cx="2922144" cy="6074771"/>
            </a:xfrm>
            <a:custGeom>
              <a:avLst/>
              <a:gdLst>
                <a:gd name="connsiteX0" fmla="*/ 564517 w 2916671"/>
                <a:gd name="connsiteY0" fmla="*/ 4209454 h 6043741"/>
                <a:gd name="connsiteX1" fmla="*/ 446909 w 2916671"/>
                <a:gd name="connsiteY1" fmla="*/ 3362860 h 6043741"/>
                <a:gd name="connsiteX2" fmla="*/ 258737 w 2916671"/>
                <a:gd name="connsiteY2" fmla="*/ 2633848 h 6043741"/>
                <a:gd name="connsiteX3" fmla="*/ 94086 w 2916671"/>
                <a:gd name="connsiteY3" fmla="*/ 1669672 h 6043741"/>
                <a:gd name="connsiteX4" fmla="*/ 0 w 2916671"/>
                <a:gd name="connsiteY4" fmla="*/ 823078 h 6043741"/>
                <a:gd name="connsiteX5" fmla="*/ 188172 w 2916671"/>
                <a:gd name="connsiteY5" fmla="*/ 235165 h 6043741"/>
                <a:gd name="connsiteX6" fmla="*/ 705646 w 2916671"/>
                <a:gd name="connsiteY6" fmla="*/ 0 h 6043741"/>
                <a:gd name="connsiteX7" fmla="*/ 1340728 w 2916671"/>
                <a:gd name="connsiteY7" fmla="*/ 164616 h 6043741"/>
                <a:gd name="connsiteX8" fmla="*/ 1481857 w 2916671"/>
                <a:gd name="connsiteY8" fmla="*/ 493847 h 6043741"/>
                <a:gd name="connsiteX9" fmla="*/ 1481857 w 2916671"/>
                <a:gd name="connsiteY9" fmla="*/ 493847 h 6043741"/>
                <a:gd name="connsiteX10" fmla="*/ 2069896 w 2916671"/>
                <a:gd name="connsiteY10" fmla="*/ 611429 h 6043741"/>
                <a:gd name="connsiteX11" fmla="*/ 2540327 w 2916671"/>
                <a:gd name="connsiteY11" fmla="*/ 446814 h 6043741"/>
                <a:gd name="connsiteX12" fmla="*/ 2704977 w 2916671"/>
                <a:gd name="connsiteY12" fmla="*/ 282198 h 6043741"/>
                <a:gd name="connsiteX13" fmla="*/ 2634413 w 2916671"/>
                <a:gd name="connsiteY13" fmla="*/ 1458023 h 6043741"/>
                <a:gd name="connsiteX14" fmla="*/ 2916671 w 2916671"/>
                <a:gd name="connsiteY14" fmla="*/ 2563299 h 6043741"/>
                <a:gd name="connsiteX15" fmla="*/ 2752020 w 2916671"/>
                <a:gd name="connsiteY15" fmla="*/ 3362860 h 6043741"/>
                <a:gd name="connsiteX16" fmla="*/ 2258068 w 2916671"/>
                <a:gd name="connsiteY16" fmla="*/ 4585718 h 6043741"/>
                <a:gd name="connsiteX17" fmla="*/ 1858202 w 2916671"/>
                <a:gd name="connsiteY17" fmla="*/ 5808576 h 6043741"/>
                <a:gd name="connsiteX18" fmla="*/ 1152555 w 2916671"/>
                <a:gd name="connsiteY18" fmla="*/ 6043741 h 6043741"/>
                <a:gd name="connsiteX19" fmla="*/ 729168 w 2916671"/>
                <a:gd name="connsiteY19" fmla="*/ 5338246 h 6043741"/>
                <a:gd name="connsiteX20" fmla="*/ 540995 w 2916671"/>
                <a:gd name="connsiteY20" fmla="*/ 4162421 h 6043741"/>
                <a:gd name="connsiteX0" fmla="*/ 564517 w 2916671"/>
                <a:gd name="connsiteY0" fmla="*/ 4210454 h 6044741"/>
                <a:gd name="connsiteX1" fmla="*/ 446909 w 2916671"/>
                <a:gd name="connsiteY1" fmla="*/ 3363860 h 6044741"/>
                <a:gd name="connsiteX2" fmla="*/ 258737 w 2916671"/>
                <a:gd name="connsiteY2" fmla="*/ 2634848 h 6044741"/>
                <a:gd name="connsiteX3" fmla="*/ 94086 w 2916671"/>
                <a:gd name="connsiteY3" fmla="*/ 1670672 h 6044741"/>
                <a:gd name="connsiteX4" fmla="*/ 0 w 2916671"/>
                <a:gd name="connsiteY4" fmla="*/ 824078 h 6044741"/>
                <a:gd name="connsiteX5" fmla="*/ 188172 w 2916671"/>
                <a:gd name="connsiteY5" fmla="*/ 236165 h 6044741"/>
                <a:gd name="connsiteX6" fmla="*/ 705646 w 2916671"/>
                <a:gd name="connsiteY6" fmla="*/ 1000 h 6044741"/>
                <a:gd name="connsiteX7" fmla="*/ 1340728 w 2916671"/>
                <a:gd name="connsiteY7" fmla="*/ 165616 h 6044741"/>
                <a:gd name="connsiteX8" fmla="*/ 1481857 w 2916671"/>
                <a:gd name="connsiteY8" fmla="*/ 494847 h 6044741"/>
                <a:gd name="connsiteX9" fmla="*/ 1481857 w 2916671"/>
                <a:gd name="connsiteY9" fmla="*/ 494847 h 6044741"/>
                <a:gd name="connsiteX10" fmla="*/ 2069896 w 2916671"/>
                <a:gd name="connsiteY10" fmla="*/ 612429 h 6044741"/>
                <a:gd name="connsiteX11" fmla="*/ 2540327 w 2916671"/>
                <a:gd name="connsiteY11" fmla="*/ 447814 h 6044741"/>
                <a:gd name="connsiteX12" fmla="*/ 2704977 w 2916671"/>
                <a:gd name="connsiteY12" fmla="*/ 283198 h 6044741"/>
                <a:gd name="connsiteX13" fmla="*/ 2634413 w 2916671"/>
                <a:gd name="connsiteY13" fmla="*/ 1459023 h 6044741"/>
                <a:gd name="connsiteX14" fmla="*/ 2916671 w 2916671"/>
                <a:gd name="connsiteY14" fmla="*/ 2564299 h 6044741"/>
                <a:gd name="connsiteX15" fmla="*/ 2752020 w 2916671"/>
                <a:gd name="connsiteY15" fmla="*/ 3363860 h 6044741"/>
                <a:gd name="connsiteX16" fmla="*/ 2258068 w 2916671"/>
                <a:gd name="connsiteY16" fmla="*/ 4586718 h 6044741"/>
                <a:gd name="connsiteX17" fmla="*/ 1858202 w 2916671"/>
                <a:gd name="connsiteY17" fmla="*/ 5809576 h 6044741"/>
                <a:gd name="connsiteX18" fmla="*/ 1152555 w 2916671"/>
                <a:gd name="connsiteY18" fmla="*/ 6044741 h 6044741"/>
                <a:gd name="connsiteX19" fmla="*/ 729168 w 2916671"/>
                <a:gd name="connsiteY19" fmla="*/ 5339246 h 6044741"/>
                <a:gd name="connsiteX20" fmla="*/ 540995 w 2916671"/>
                <a:gd name="connsiteY20" fmla="*/ 4163421 h 6044741"/>
                <a:gd name="connsiteX0" fmla="*/ 564517 w 2916671"/>
                <a:gd name="connsiteY0" fmla="*/ 4210454 h 6044741"/>
                <a:gd name="connsiteX1" fmla="*/ 446909 w 2916671"/>
                <a:gd name="connsiteY1" fmla="*/ 3363860 h 6044741"/>
                <a:gd name="connsiteX2" fmla="*/ 258737 w 2916671"/>
                <a:gd name="connsiteY2" fmla="*/ 2634848 h 6044741"/>
                <a:gd name="connsiteX3" fmla="*/ 94086 w 2916671"/>
                <a:gd name="connsiteY3" fmla="*/ 1670672 h 6044741"/>
                <a:gd name="connsiteX4" fmla="*/ 0 w 2916671"/>
                <a:gd name="connsiteY4" fmla="*/ 824078 h 6044741"/>
                <a:gd name="connsiteX5" fmla="*/ 188172 w 2916671"/>
                <a:gd name="connsiteY5" fmla="*/ 236165 h 6044741"/>
                <a:gd name="connsiteX6" fmla="*/ 705646 w 2916671"/>
                <a:gd name="connsiteY6" fmla="*/ 1000 h 6044741"/>
                <a:gd name="connsiteX7" fmla="*/ 1340728 w 2916671"/>
                <a:gd name="connsiteY7" fmla="*/ 165616 h 6044741"/>
                <a:gd name="connsiteX8" fmla="*/ 1481857 w 2916671"/>
                <a:gd name="connsiteY8" fmla="*/ 494847 h 6044741"/>
                <a:gd name="connsiteX9" fmla="*/ 1481857 w 2916671"/>
                <a:gd name="connsiteY9" fmla="*/ 494847 h 6044741"/>
                <a:gd name="connsiteX10" fmla="*/ 2069896 w 2916671"/>
                <a:gd name="connsiteY10" fmla="*/ 612429 h 6044741"/>
                <a:gd name="connsiteX11" fmla="*/ 2540327 w 2916671"/>
                <a:gd name="connsiteY11" fmla="*/ 447814 h 6044741"/>
                <a:gd name="connsiteX12" fmla="*/ 2704977 w 2916671"/>
                <a:gd name="connsiteY12" fmla="*/ 283198 h 6044741"/>
                <a:gd name="connsiteX13" fmla="*/ 2634413 w 2916671"/>
                <a:gd name="connsiteY13" fmla="*/ 1459023 h 6044741"/>
                <a:gd name="connsiteX14" fmla="*/ 2916671 w 2916671"/>
                <a:gd name="connsiteY14" fmla="*/ 2564299 h 6044741"/>
                <a:gd name="connsiteX15" fmla="*/ 2752020 w 2916671"/>
                <a:gd name="connsiteY15" fmla="*/ 3363860 h 6044741"/>
                <a:gd name="connsiteX16" fmla="*/ 2258068 w 2916671"/>
                <a:gd name="connsiteY16" fmla="*/ 4586718 h 6044741"/>
                <a:gd name="connsiteX17" fmla="*/ 1858202 w 2916671"/>
                <a:gd name="connsiteY17" fmla="*/ 5809576 h 6044741"/>
                <a:gd name="connsiteX18" fmla="*/ 1152555 w 2916671"/>
                <a:gd name="connsiteY18" fmla="*/ 6044741 h 6044741"/>
                <a:gd name="connsiteX19" fmla="*/ 729168 w 2916671"/>
                <a:gd name="connsiteY19" fmla="*/ 5339246 h 6044741"/>
                <a:gd name="connsiteX20" fmla="*/ 540995 w 2916671"/>
                <a:gd name="connsiteY20" fmla="*/ 4163421 h 6044741"/>
                <a:gd name="connsiteX0" fmla="*/ 564517 w 2916671"/>
                <a:gd name="connsiteY0" fmla="*/ 4210454 h 6044741"/>
                <a:gd name="connsiteX1" fmla="*/ 446909 w 2916671"/>
                <a:gd name="connsiteY1" fmla="*/ 3363860 h 6044741"/>
                <a:gd name="connsiteX2" fmla="*/ 258737 w 2916671"/>
                <a:gd name="connsiteY2" fmla="*/ 2634848 h 6044741"/>
                <a:gd name="connsiteX3" fmla="*/ 94086 w 2916671"/>
                <a:gd name="connsiteY3" fmla="*/ 1670672 h 6044741"/>
                <a:gd name="connsiteX4" fmla="*/ 0 w 2916671"/>
                <a:gd name="connsiteY4" fmla="*/ 824078 h 6044741"/>
                <a:gd name="connsiteX5" fmla="*/ 188172 w 2916671"/>
                <a:gd name="connsiteY5" fmla="*/ 236165 h 6044741"/>
                <a:gd name="connsiteX6" fmla="*/ 705646 w 2916671"/>
                <a:gd name="connsiteY6" fmla="*/ 1000 h 6044741"/>
                <a:gd name="connsiteX7" fmla="*/ 1340728 w 2916671"/>
                <a:gd name="connsiteY7" fmla="*/ 165616 h 6044741"/>
                <a:gd name="connsiteX8" fmla="*/ 1481857 w 2916671"/>
                <a:gd name="connsiteY8" fmla="*/ 494847 h 6044741"/>
                <a:gd name="connsiteX9" fmla="*/ 1481857 w 2916671"/>
                <a:gd name="connsiteY9" fmla="*/ 494847 h 6044741"/>
                <a:gd name="connsiteX10" fmla="*/ 2069896 w 2916671"/>
                <a:gd name="connsiteY10" fmla="*/ 612429 h 6044741"/>
                <a:gd name="connsiteX11" fmla="*/ 2540327 w 2916671"/>
                <a:gd name="connsiteY11" fmla="*/ 447814 h 6044741"/>
                <a:gd name="connsiteX12" fmla="*/ 2704977 w 2916671"/>
                <a:gd name="connsiteY12" fmla="*/ 283198 h 6044741"/>
                <a:gd name="connsiteX13" fmla="*/ 2634413 w 2916671"/>
                <a:gd name="connsiteY13" fmla="*/ 1459023 h 6044741"/>
                <a:gd name="connsiteX14" fmla="*/ 2916671 w 2916671"/>
                <a:gd name="connsiteY14" fmla="*/ 2564299 h 6044741"/>
                <a:gd name="connsiteX15" fmla="*/ 2752020 w 2916671"/>
                <a:gd name="connsiteY15" fmla="*/ 3363860 h 6044741"/>
                <a:gd name="connsiteX16" fmla="*/ 2258068 w 2916671"/>
                <a:gd name="connsiteY16" fmla="*/ 4586718 h 6044741"/>
                <a:gd name="connsiteX17" fmla="*/ 1858202 w 2916671"/>
                <a:gd name="connsiteY17" fmla="*/ 5809576 h 6044741"/>
                <a:gd name="connsiteX18" fmla="*/ 1152555 w 2916671"/>
                <a:gd name="connsiteY18" fmla="*/ 6044741 h 6044741"/>
                <a:gd name="connsiteX19" fmla="*/ 729168 w 2916671"/>
                <a:gd name="connsiteY19" fmla="*/ 5339246 h 6044741"/>
                <a:gd name="connsiteX20" fmla="*/ 540995 w 2916671"/>
                <a:gd name="connsiteY20" fmla="*/ 4163421 h 6044741"/>
                <a:gd name="connsiteX0" fmla="*/ 566858 w 2919012"/>
                <a:gd name="connsiteY0" fmla="*/ 4210454 h 6044741"/>
                <a:gd name="connsiteX1" fmla="*/ 449250 w 2919012"/>
                <a:gd name="connsiteY1" fmla="*/ 3363860 h 6044741"/>
                <a:gd name="connsiteX2" fmla="*/ 261078 w 2919012"/>
                <a:gd name="connsiteY2" fmla="*/ 2634848 h 6044741"/>
                <a:gd name="connsiteX3" fmla="*/ 96427 w 2919012"/>
                <a:gd name="connsiteY3" fmla="*/ 1670672 h 6044741"/>
                <a:gd name="connsiteX4" fmla="*/ 2341 w 2919012"/>
                <a:gd name="connsiteY4" fmla="*/ 824078 h 6044741"/>
                <a:gd name="connsiteX5" fmla="*/ 190513 w 2919012"/>
                <a:gd name="connsiteY5" fmla="*/ 236165 h 6044741"/>
                <a:gd name="connsiteX6" fmla="*/ 707987 w 2919012"/>
                <a:gd name="connsiteY6" fmla="*/ 1000 h 6044741"/>
                <a:gd name="connsiteX7" fmla="*/ 1343069 w 2919012"/>
                <a:gd name="connsiteY7" fmla="*/ 165616 h 6044741"/>
                <a:gd name="connsiteX8" fmla="*/ 1484198 w 2919012"/>
                <a:gd name="connsiteY8" fmla="*/ 494847 h 6044741"/>
                <a:gd name="connsiteX9" fmla="*/ 1484198 w 2919012"/>
                <a:gd name="connsiteY9" fmla="*/ 494847 h 6044741"/>
                <a:gd name="connsiteX10" fmla="*/ 2072237 w 2919012"/>
                <a:gd name="connsiteY10" fmla="*/ 612429 h 6044741"/>
                <a:gd name="connsiteX11" fmla="*/ 2542668 w 2919012"/>
                <a:gd name="connsiteY11" fmla="*/ 447814 h 6044741"/>
                <a:gd name="connsiteX12" fmla="*/ 2707318 w 2919012"/>
                <a:gd name="connsiteY12" fmla="*/ 283198 h 6044741"/>
                <a:gd name="connsiteX13" fmla="*/ 2636754 w 2919012"/>
                <a:gd name="connsiteY13" fmla="*/ 1459023 h 6044741"/>
                <a:gd name="connsiteX14" fmla="*/ 2919012 w 2919012"/>
                <a:gd name="connsiteY14" fmla="*/ 2564299 h 6044741"/>
                <a:gd name="connsiteX15" fmla="*/ 2754361 w 2919012"/>
                <a:gd name="connsiteY15" fmla="*/ 3363860 h 6044741"/>
                <a:gd name="connsiteX16" fmla="*/ 2260409 w 2919012"/>
                <a:gd name="connsiteY16" fmla="*/ 4586718 h 6044741"/>
                <a:gd name="connsiteX17" fmla="*/ 1860543 w 2919012"/>
                <a:gd name="connsiteY17" fmla="*/ 5809576 h 6044741"/>
                <a:gd name="connsiteX18" fmla="*/ 1154896 w 2919012"/>
                <a:gd name="connsiteY18" fmla="*/ 6044741 h 6044741"/>
                <a:gd name="connsiteX19" fmla="*/ 731509 w 2919012"/>
                <a:gd name="connsiteY19" fmla="*/ 5339246 h 6044741"/>
                <a:gd name="connsiteX20" fmla="*/ 543336 w 2919012"/>
                <a:gd name="connsiteY20" fmla="*/ 4163421 h 6044741"/>
                <a:gd name="connsiteX0" fmla="*/ 566858 w 2919012"/>
                <a:gd name="connsiteY0" fmla="*/ 4210454 h 6044741"/>
                <a:gd name="connsiteX1" fmla="*/ 449250 w 2919012"/>
                <a:gd name="connsiteY1" fmla="*/ 3363860 h 6044741"/>
                <a:gd name="connsiteX2" fmla="*/ 261078 w 2919012"/>
                <a:gd name="connsiteY2" fmla="*/ 2634848 h 6044741"/>
                <a:gd name="connsiteX3" fmla="*/ 96427 w 2919012"/>
                <a:gd name="connsiteY3" fmla="*/ 1670672 h 6044741"/>
                <a:gd name="connsiteX4" fmla="*/ 2341 w 2919012"/>
                <a:gd name="connsiteY4" fmla="*/ 824078 h 6044741"/>
                <a:gd name="connsiteX5" fmla="*/ 190513 w 2919012"/>
                <a:gd name="connsiteY5" fmla="*/ 236165 h 6044741"/>
                <a:gd name="connsiteX6" fmla="*/ 707987 w 2919012"/>
                <a:gd name="connsiteY6" fmla="*/ 1000 h 6044741"/>
                <a:gd name="connsiteX7" fmla="*/ 1343069 w 2919012"/>
                <a:gd name="connsiteY7" fmla="*/ 165616 h 6044741"/>
                <a:gd name="connsiteX8" fmla="*/ 1484198 w 2919012"/>
                <a:gd name="connsiteY8" fmla="*/ 494847 h 6044741"/>
                <a:gd name="connsiteX9" fmla="*/ 1484198 w 2919012"/>
                <a:gd name="connsiteY9" fmla="*/ 494847 h 6044741"/>
                <a:gd name="connsiteX10" fmla="*/ 2072237 w 2919012"/>
                <a:gd name="connsiteY10" fmla="*/ 612429 h 6044741"/>
                <a:gd name="connsiteX11" fmla="*/ 2542668 w 2919012"/>
                <a:gd name="connsiteY11" fmla="*/ 447814 h 6044741"/>
                <a:gd name="connsiteX12" fmla="*/ 2707318 w 2919012"/>
                <a:gd name="connsiteY12" fmla="*/ 283198 h 6044741"/>
                <a:gd name="connsiteX13" fmla="*/ 2636754 w 2919012"/>
                <a:gd name="connsiteY13" fmla="*/ 1459023 h 6044741"/>
                <a:gd name="connsiteX14" fmla="*/ 2919012 w 2919012"/>
                <a:gd name="connsiteY14" fmla="*/ 2564299 h 6044741"/>
                <a:gd name="connsiteX15" fmla="*/ 2754361 w 2919012"/>
                <a:gd name="connsiteY15" fmla="*/ 3363860 h 6044741"/>
                <a:gd name="connsiteX16" fmla="*/ 2260409 w 2919012"/>
                <a:gd name="connsiteY16" fmla="*/ 4586718 h 6044741"/>
                <a:gd name="connsiteX17" fmla="*/ 1860543 w 2919012"/>
                <a:gd name="connsiteY17" fmla="*/ 5809576 h 6044741"/>
                <a:gd name="connsiteX18" fmla="*/ 1154896 w 2919012"/>
                <a:gd name="connsiteY18" fmla="*/ 6044741 h 6044741"/>
                <a:gd name="connsiteX19" fmla="*/ 731509 w 2919012"/>
                <a:gd name="connsiteY19" fmla="*/ 5339246 h 6044741"/>
                <a:gd name="connsiteX20" fmla="*/ 543336 w 2919012"/>
                <a:gd name="connsiteY20" fmla="*/ 4163421 h 6044741"/>
                <a:gd name="connsiteX0" fmla="*/ 566858 w 2919012"/>
                <a:gd name="connsiteY0" fmla="*/ 4210454 h 6044741"/>
                <a:gd name="connsiteX1" fmla="*/ 449250 w 2919012"/>
                <a:gd name="connsiteY1" fmla="*/ 3363860 h 6044741"/>
                <a:gd name="connsiteX2" fmla="*/ 261078 w 2919012"/>
                <a:gd name="connsiteY2" fmla="*/ 2634848 h 6044741"/>
                <a:gd name="connsiteX3" fmla="*/ 96427 w 2919012"/>
                <a:gd name="connsiteY3" fmla="*/ 1670672 h 6044741"/>
                <a:gd name="connsiteX4" fmla="*/ 2341 w 2919012"/>
                <a:gd name="connsiteY4" fmla="*/ 824078 h 6044741"/>
                <a:gd name="connsiteX5" fmla="*/ 190513 w 2919012"/>
                <a:gd name="connsiteY5" fmla="*/ 236165 h 6044741"/>
                <a:gd name="connsiteX6" fmla="*/ 707987 w 2919012"/>
                <a:gd name="connsiteY6" fmla="*/ 1000 h 6044741"/>
                <a:gd name="connsiteX7" fmla="*/ 1343069 w 2919012"/>
                <a:gd name="connsiteY7" fmla="*/ 165616 h 6044741"/>
                <a:gd name="connsiteX8" fmla="*/ 1484198 w 2919012"/>
                <a:gd name="connsiteY8" fmla="*/ 494847 h 6044741"/>
                <a:gd name="connsiteX9" fmla="*/ 1484198 w 2919012"/>
                <a:gd name="connsiteY9" fmla="*/ 494847 h 6044741"/>
                <a:gd name="connsiteX10" fmla="*/ 2072237 w 2919012"/>
                <a:gd name="connsiteY10" fmla="*/ 612429 h 6044741"/>
                <a:gd name="connsiteX11" fmla="*/ 2542668 w 2919012"/>
                <a:gd name="connsiteY11" fmla="*/ 447814 h 6044741"/>
                <a:gd name="connsiteX12" fmla="*/ 2707318 w 2919012"/>
                <a:gd name="connsiteY12" fmla="*/ 283198 h 6044741"/>
                <a:gd name="connsiteX13" fmla="*/ 2636754 w 2919012"/>
                <a:gd name="connsiteY13" fmla="*/ 1459023 h 6044741"/>
                <a:gd name="connsiteX14" fmla="*/ 2919012 w 2919012"/>
                <a:gd name="connsiteY14" fmla="*/ 2564299 h 6044741"/>
                <a:gd name="connsiteX15" fmla="*/ 2754361 w 2919012"/>
                <a:gd name="connsiteY15" fmla="*/ 3363860 h 6044741"/>
                <a:gd name="connsiteX16" fmla="*/ 2260409 w 2919012"/>
                <a:gd name="connsiteY16" fmla="*/ 4586718 h 6044741"/>
                <a:gd name="connsiteX17" fmla="*/ 1860543 w 2919012"/>
                <a:gd name="connsiteY17" fmla="*/ 5809576 h 6044741"/>
                <a:gd name="connsiteX18" fmla="*/ 1154896 w 2919012"/>
                <a:gd name="connsiteY18" fmla="*/ 6044741 h 6044741"/>
                <a:gd name="connsiteX19" fmla="*/ 731509 w 2919012"/>
                <a:gd name="connsiteY19" fmla="*/ 5339246 h 6044741"/>
                <a:gd name="connsiteX20" fmla="*/ 543336 w 2919012"/>
                <a:gd name="connsiteY20" fmla="*/ 4163421 h 6044741"/>
                <a:gd name="connsiteX0" fmla="*/ 566858 w 2919012"/>
                <a:gd name="connsiteY0" fmla="*/ 4210454 h 6044741"/>
                <a:gd name="connsiteX1" fmla="*/ 449250 w 2919012"/>
                <a:gd name="connsiteY1" fmla="*/ 3363860 h 6044741"/>
                <a:gd name="connsiteX2" fmla="*/ 261078 w 2919012"/>
                <a:gd name="connsiteY2" fmla="*/ 2634848 h 6044741"/>
                <a:gd name="connsiteX3" fmla="*/ 96427 w 2919012"/>
                <a:gd name="connsiteY3" fmla="*/ 1670672 h 6044741"/>
                <a:gd name="connsiteX4" fmla="*/ 2341 w 2919012"/>
                <a:gd name="connsiteY4" fmla="*/ 824078 h 6044741"/>
                <a:gd name="connsiteX5" fmla="*/ 190513 w 2919012"/>
                <a:gd name="connsiteY5" fmla="*/ 236165 h 6044741"/>
                <a:gd name="connsiteX6" fmla="*/ 707987 w 2919012"/>
                <a:gd name="connsiteY6" fmla="*/ 1000 h 6044741"/>
                <a:gd name="connsiteX7" fmla="*/ 1343069 w 2919012"/>
                <a:gd name="connsiteY7" fmla="*/ 165616 h 6044741"/>
                <a:gd name="connsiteX8" fmla="*/ 1484198 w 2919012"/>
                <a:gd name="connsiteY8" fmla="*/ 494847 h 6044741"/>
                <a:gd name="connsiteX9" fmla="*/ 1484198 w 2919012"/>
                <a:gd name="connsiteY9" fmla="*/ 494847 h 6044741"/>
                <a:gd name="connsiteX10" fmla="*/ 2072237 w 2919012"/>
                <a:gd name="connsiteY10" fmla="*/ 612429 h 6044741"/>
                <a:gd name="connsiteX11" fmla="*/ 2542668 w 2919012"/>
                <a:gd name="connsiteY11" fmla="*/ 447814 h 6044741"/>
                <a:gd name="connsiteX12" fmla="*/ 2707318 w 2919012"/>
                <a:gd name="connsiteY12" fmla="*/ 283198 h 6044741"/>
                <a:gd name="connsiteX13" fmla="*/ 2636754 w 2919012"/>
                <a:gd name="connsiteY13" fmla="*/ 1459023 h 6044741"/>
                <a:gd name="connsiteX14" fmla="*/ 2919012 w 2919012"/>
                <a:gd name="connsiteY14" fmla="*/ 2564299 h 6044741"/>
                <a:gd name="connsiteX15" fmla="*/ 2754361 w 2919012"/>
                <a:gd name="connsiteY15" fmla="*/ 3363860 h 6044741"/>
                <a:gd name="connsiteX16" fmla="*/ 2260409 w 2919012"/>
                <a:gd name="connsiteY16" fmla="*/ 4586718 h 6044741"/>
                <a:gd name="connsiteX17" fmla="*/ 1860543 w 2919012"/>
                <a:gd name="connsiteY17" fmla="*/ 5809576 h 6044741"/>
                <a:gd name="connsiteX18" fmla="*/ 1154896 w 2919012"/>
                <a:gd name="connsiteY18" fmla="*/ 6044741 h 6044741"/>
                <a:gd name="connsiteX19" fmla="*/ 731509 w 2919012"/>
                <a:gd name="connsiteY19" fmla="*/ 5339246 h 6044741"/>
                <a:gd name="connsiteX20" fmla="*/ 543336 w 2919012"/>
                <a:gd name="connsiteY20" fmla="*/ 4163421 h 6044741"/>
                <a:gd name="connsiteX0" fmla="*/ 566858 w 2919012"/>
                <a:gd name="connsiteY0" fmla="*/ 4210454 h 6044741"/>
                <a:gd name="connsiteX1" fmla="*/ 449250 w 2919012"/>
                <a:gd name="connsiteY1" fmla="*/ 3363860 h 6044741"/>
                <a:gd name="connsiteX2" fmla="*/ 261078 w 2919012"/>
                <a:gd name="connsiteY2" fmla="*/ 2634848 h 6044741"/>
                <a:gd name="connsiteX3" fmla="*/ 96427 w 2919012"/>
                <a:gd name="connsiteY3" fmla="*/ 1670672 h 6044741"/>
                <a:gd name="connsiteX4" fmla="*/ 2341 w 2919012"/>
                <a:gd name="connsiteY4" fmla="*/ 824078 h 6044741"/>
                <a:gd name="connsiteX5" fmla="*/ 190513 w 2919012"/>
                <a:gd name="connsiteY5" fmla="*/ 236165 h 6044741"/>
                <a:gd name="connsiteX6" fmla="*/ 707987 w 2919012"/>
                <a:gd name="connsiteY6" fmla="*/ 1000 h 6044741"/>
                <a:gd name="connsiteX7" fmla="*/ 1343069 w 2919012"/>
                <a:gd name="connsiteY7" fmla="*/ 165616 h 6044741"/>
                <a:gd name="connsiteX8" fmla="*/ 1484198 w 2919012"/>
                <a:gd name="connsiteY8" fmla="*/ 494847 h 6044741"/>
                <a:gd name="connsiteX9" fmla="*/ 1484198 w 2919012"/>
                <a:gd name="connsiteY9" fmla="*/ 494847 h 6044741"/>
                <a:gd name="connsiteX10" fmla="*/ 2072237 w 2919012"/>
                <a:gd name="connsiteY10" fmla="*/ 612429 h 6044741"/>
                <a:gd name="connsiteX11" fmla="*/ 2542668 w 2919012"/>
                <a:gd name="connsiteY11" fmla="*/ 447814 h 6044741"/>
                <a:gd name="connsiteX12" fmla="*/ 2707318 w 2919012"/>
                <a:gd name="connsiteY12" fmla="*/ 283198 h 6044741"/>
                <a:gd name="connsiteX13" fmla="*/ 2636754 w 2919012"/>
                <a:gd name="connsiteY13" fmla="*/ 1459023 h 6044741"/>
                <a:gd name="connsiteX14" fmla="*/ 2919012 w 2919012"/>
                <a:gd name="connsiteY14" fmla="*/ 2564299 h 6044741"/>
                <a:gd name="connsiteX15" fmla="*/ 2754361 w 2919012"/>
                <a:gd name="connsiteY15" fmla="*/ 3363860 h 6044741"/>
                <a:gd name="connsiteX16" fmla="*/ 2260409 w 2919012"/>
                <a:gd name="connsiteY16" fmla="*/ 4586718 h 6044741"/>
                <a:gd name="connsiteX17" fmla="*/ 1860543 w 2919012"/>
                <a:gd name="connsiteY17" fmla="*/ 5809576 h 6044741"/>
                <a:gd name="connsiteX18" fmla="*/ 1154896 w 2919012"/>
                <a:gd name="connsiteY18" fmla="*/ 6044741 h 6044741"/>
                <a:gd name="connsiteX19" fmla="*/ 731509 w 2919012"/>
                <a:gd name="connsiteY19" fmla="*/ 5339246 h 6044741"/>
                <a:gd name="connsiteX20" fmla="*/ 543336 w 2919012"/>
                <a:gd name="connsiteY20" fmla="*/ 4163421 h 6044741"/>
                <a:gd name="connsiteX0" fmla="*/ 566858 w 2919012"/>
                <a:gd name="connsiteY0" fmla="*/ 4210454 h 6044741"/>
                <a:gd name="connsiteX1" fmla="*/ 449250 w 2919012"/>
                <a:gd name="connsiteY1" fmla="*/ 3363860 h 6044741"/>
                <a:gd name="connsiteX2" fmla="*/ 261078 w 2919012"/>
                <a:gd name="connsiteY2" fmla="*/ 2634848 h 6044741"/>
                <a:gd name="connsiteX3" fmla="*/ 96427 w 2919012"/>
                <a:gd name="connsiteY3" fmla="*/ 1670672 h 6044741"/>
                <a:gd name="connsiteX4" fmla="*/ 2341 w 2919012"/>
                <a:gd name="connsiteY4" fmla="*/ 824078 h 6044741"/>
                <a:gd name="connsiteX5" fmla="*/ 190513 w 2919012"/>
                <a:gd name="connsiteY5" fmla="*/ 236165 h 6044741"/>
                <a:gd name="connsiteX6" fmla="*/ 707987 w 2919012"/>
                <a:gd name="connsiteY6" fmla="*/ 1000 h 6044741"/>
                <a:gd name="connsiteX7" fmla="*/ 1343069 w 2919012"/>
                <a:gd name="connsiteY7" fmla="*/ 165616 h 6044741"/>
                <a:gd name="connsiteX8" fmla="*/ 1484198 w 2919012"/>
                <a:gd name="connsiteY8" fmla="*/ 494847 h 6044741"/>
                <a:gd name="connsiteX9" fmla="*/ 1484198 w 2919012"/>
                <a:gd name="connsiteY9" fmla="*/ 494847 h 6044741"/>
                <a:gd name="connsiteX10" fmla="*/ 2072237 w 2919012"/>
                <a:gd name="connsiteY10" fmla="*/ 612429 h 6044741"/>
                <a:gd name="connsiteX11" fmla="*/ 2542668 w 2919012"/>
                <a:gd name="connsiteY11" fmla="*/ 447814 h 6044741"/>
                <a:gd name="connsiteX12" fmla="*/ 2707318 w 2919012"/>
                <a:gd name="connsiteY12" fmla="*/ 283198 h 6044741"/>
                <a:gd name="connsiteX13" fmla="*/ 2636754 w 2919012"/>
                <a:gd name="connsiteY13" fmla="*/ 1459023 h 6044741"/>
                <a:gd name="connsiteX14" fmla="*/ 2919012 w 2919012"/>
                <a:gd name="connsiteY14" fmla="*/ 2564299 h 6044741"/>
                <a:gd name="connsiteX15" fmla="*/ 2754361 w 2919012"/>
                <a:gd name="connsiteY15" fmla="*/ 3363860 h 6044741"/>
                <a:gd name="connsiteX16" fmla="*/ 2260409 w 2919012"/>
                <a:gd name="connsiteY16" fmla="*/ 4586718 h 6044741"/>
                <a:gd name="connsiteX17" fmla="*/ 1860543 w 2919012"/>
                <a:gd name="connsiteY17" fmla="*/ 5809576 h 6044741"/>
                <a:gd name="connsiteX18" fmla="*/ 1154896 w 2919012"/>
                <a:gd name="connsiteY18" fmla="*/ 6044741 h 6044741"/>
                <a:gd name="connsiteX19" fmla="*/ 731509 w 2919012"/>
                <a:gd name="connsiteY19" fmla="*/ 5339246 h 6044741"/>
                <a:gd name="connsiteX20" fmla="*/ 543336 w 2919012"/>
                <a:gd name="connsiteY20" fmla="*/ 4163421 h 6044741"/>
                <a:gd name="connsiteX0" fmla="*/ 566858 w 2919012"/>
                <a:gd name="connsiteY0" fmla="*/ 4210454 h 6044741"/>
                <a:gd name="connsiteX1" fmla="*/ 449250 w 2919012"/>
                <a:gd name="connsiteY1" fmla="*/ 3363860 h 6044741"/>
                <a:gd name="connsiteX2" fmla="*/ 261078 w 2919012"/>
                <a:gd name="connsiteY2" fmla="*/ 2634848 h 6044741"/>
                <a:gd name="connsiteX3" fmla="*/ 96427 w 2919012"/>
                <a:gd name="connsiteY3" fmla="*/ 1670672 h 6044741"/>
                <a:gd name="connsiteX4" fmla="*/ 2341 w 2919012"/>
                <a:gd name="connsiteY4" fmla="*/ 824078 h 6044741"/>
                <a:gd name="connsiteX5" fmla="*/ 190513 w 2919012"/>
                <a:gd name="connsiteY5" fmla="*/ 236165 h 6044741"/>
                <a:gd name="connsiteX6" fmla="*/ 707987 w 2919012"/>
                <a:gd name="connsiteY6" fmla="*/ 1000 h 6044741"/>
                <a:gd name="connsiteX7" fmla="*/ 1343069 w 2919012"/>
                <a:gd name="connsiteY7" fmla="*/ 165616 h 6044741"/>
                <a:gd name="connsiteX8" fmla="*/ 1484198 w 2919012"/>
                <a:gd name="connsiteY8" fmla="*/ 494847 h 6044741"/>
                <a:gd name="connsiteX9" fmla="*/ 1484198 w 2919012"/>
                <a:gd name="connsiteY9" fmla="*/ 494847 h 6044741"/>
                <a:gd name="connsiteX10" fmla="*/ 2072237 w 2919012"/>
                <a:gd name="connsiteY10" fmla="*/ 612429 h 6044741"/>
                <a:gd name="connsiteX11" fmla="*/ 2542668 w 2919012"/>
                <a:gd name="connsiteY11" fmla="*/ 447814 h 6044741"/>
                <a:gd name="connsiteX12" fmla="*/ 2707318 w 2919012"/>
                <a:gd name="connsiteY12" fmla="*/ 283198 h 6044741"/>
                <a:gd name="connsiteX13" fmla="*/ 2636754 w 2919012"/>
                <a:gd name="connsiteY13" fmla="*/ 1459023 h 6044741"/>
                <a:gd name="connsiteX14" fmla="*/ 2919012 w 2919012"/>
                <a:gd name="connsiteY14" fmla="*/ 2564299 h 6044741"/>
                <a:gd name="connsiteX15" fmla="*/ 2754361 w 2919012"/>
                <a:gd name="connsiteY15" fmla="*/ 3363860 h 6044741"/>
                <a:gd name="connsiteX16" fmla="*/ 2260409 w 2919012"/>
                <a:gd name="connsiteY16" fmla="*/ 4586718 h 6044741"/>
                <a:gd name="connsiteX17" fmla="*/ 1860543 w 2919012"/>
                <a:gd name="connsiteY17" fmla="*/ 5809576 h 6044741"/>
                <a:gd name="connsiteX18" fmla="*/ 1154896 w 2919012"/>
                <a:gd name="connsiteY18" fmla="*/ 6044741 h 6044741"/>
                <a:gd name="connsiteX19" fmla="*/ 731509 w 2919012"/>
                <a:gd name="connsiteY19" fmla="*/ 5339246 h 6044741"/>
                <a:gd name="connsiteX20" fmla="*/ 543336 w 2919012"/>
                <a:gd name="connsiteY20" fmla="*/ 4163421 h 6044741"/>
                <a:gd name="connsiteX0" fmla="*/ 566858 w 2919012"/>
                <a:gd name="connsiteY0" fmla="*/ 4210454 h 6075267"/>
                <a:gd name="connsiteX1" fmla="*/ 449250 w 2919012"/>
                <a:gd name="connsiteY1" fmla="*/ 3363860 h 6075267"/>
                <a:gd name="connsiteX2" fmla="*/ 261078 w 2919012"/>
                <a:gd name="connsiteY2" fmla="*/ 2634848 h 6075267"/>
                <a:gd name="connsiteX3" fmla="*/ 96427 w 2919012"/>
                <a:gd name="connsiteY3" fmla="*/ 1670672 h 6075267"/>
                <a:gd name="connsiteX4" fmla="*/ 2341 w 2919012"/>
                <a:gd name="connsiteY4" fmla="*/ 824078 h 6075267"/>
                <a:gd name="connsiteX5" fmla="*/ 190513 w 2919012"/>
                <a:gd name="connsiteY5" fmla="*/ 236165 h 6075267"/>
                <a:gd name="connsiteX6" fmla="*/ 707987 w 2919012"/>
                <a:gd name="connsiteY6" fmla="*/ 1000 h 6075267"/>
                <a:gd name="connsiteX7" fmla="*/ 1343069 w 2919012"/>
                <a:gd name="connsiteY7" fmla="*/ 165616 h 6075267"/>
                <a:gd name="connsiteX8" fmla="*/ 1484198 w 2919012"/>
                <a:gd name="connsiteY8" fmla="*/ 494847 h 6075267"/>
                <a:gd name="connsiteX9" fmla="*/ 1484198 w 2919012"/>
                <a:gd name="connsiteY9" fmla="*/ 494847 h 6075267"/>
                <a:gd name="connsiteX10" fmla="*/ 2072237 w 2919012"/>
                <a:gd name="connsiteY10" fmla="*/ 612429 h 6075267"/>
                <a:gd name="connsiteX11" fmla="*/ 2542668 w 2919012"/>
                <a:gd name="connsiteY11" fmla="*/ 447814 h 6075267"/>
                <a:gd name="connsiteX12" fmla="*/ 2707318 w 2919012"/>
                <a:gd name="connsiteY12" fmla="*/ 283198 h 6075267"/>
                <a:gd name="connsiteX13" fmla="*/ 2636754 w 2919012"/>
                <a:gd name="connsiteY13" fmla="*/ 1459023 h 6075267"/>
                <a:gd name="connsiteX14" fmla="*/ 2919012 w 2919012"/>
                <a:gd name="connsiteY14" fmla="*/ 2564299 h 6075267"/>
                <a:gd name="connsiteX15" fmla="*/ 2754361 w 2919012"/>
                <a:gd name="connsiteY15" fmla="*/ 3363860 h 6075267"/>
                <a:gd name="connsiteX16" fmla="*/ 2260409 w 2919012"/>
                <a:gd name="connsiteY16" fmla="*/ 4586718 h 6075267"/>
                <a:gd name="connsiteX17" fmla="*/ 1860543 w 2919012"/>
                <a:gd name="connsiteY17" fmla="*/ 5809576 h 6075267"/>
                <a:gd name="connsiteX18" fmla="*/ 1154896 w 2919012"/>
                <a:gd name="connsiteY18" fmla="*/ 6044741 h 6075267"/>
                <a:gd name="connsiteX19" fmla="*/ 731509 w 2919012"/>
                <a:gd name="connsiteY19" fmla="*/ 5339246 h 6075267"/>
                <a:gd name="connsiteX20" fmla="*/ 543336 w 2919012"/>
                <a:gd name="connsiteY20" fmla="*/ 4163421 h 6075267"/>
                <a:gd name="connsiteX0" fmla="*/ 566858 w 2919012"/>
                <a:gd name="connsiteY0" fmla="*/ 4210454 h 6075267"/>
                <a:gd name="connsiteX1" fmla="*/ 449250 w 2919012"/>
                <a:gd name="connsiteY1" fmla="*/ 3363860 h 6075267"/>
                <a:gd name="connsiteX2" fmla="*/ 261078 w 2919012"/>
                <a:gd name="connsiteY2" fmla="*/ 2634848 h 6075267"/>
                <a:gd name="connsiteX3" fmla="*/ 96427 w 2919012"/>
                <a:gd name="connsiteY3" fmla="*/ 1670672 h 6075267"/>
                <a:gd name="connsiteX4" fmla="*/ 2341 w 2919012"/>
                <a:gd name="connsiteY4" fmla="*/ 824078 h 6075267"/>
                <a:gd name="connsiteX5" fmla="*/ 190513 w 2919012"/>
                <a:gd name="connsiteY5" fmla="*/ 236165 h 6075267"/>
                <a:gd name="connsiteX6" fmla="*/ 707987 w 2919012"/>
                <a:gd name="connsiteY6" fmla="*/ 1000 h 6075267"/>
                <a:gd name="connsiteX7" fmla="*/ 1343069 w 2919012"/>
                <a:gd name="connsiteY7" fmla="*/ 165616 h 6075267"/>
                <a:gd name="connsiteX8" fmla="*/ 1484198 w 2919012"/>
                <a:gd name="connsiteY8" fmla="*/ 494847 h 6075267"/>
                <a:gd name="connsiteX9" fmla="*/ 1484198 w 2919012"/>
                <a:gd name="connsiteY9" fmla="*/ 494847 h 6075267"/>
                <a:gd name="connsiteX10" fmla="*/ 2072237 w 2919012"/>
                <a:gd name="connsiteY10" fmla="*/ 612429 h 6075267"/>
                <a:gd name="connsiteX11" fmla="*/ 2542668 w 2919012"/>
                <a:gd name="connsiteY11" fmla="*/ 447814 h 6075267"/>
                <a:gd name="connsiteX12" fmla="*/ 2707318 w 2919012"/>
                <a:gd name="connsiteY12" fmla="*/ 283198 h 6075267"/>
                <a:gd name="connsiteX13" fmla="*/ 2636754 w 2919012"/>
                <a:gd name="connsiteY13" fmla="*/ 1459023 h 6075267"/>
                <a:gd name="connsiteX14" fmla="*/ 2919012 w 2919012"/>
                <a:gd name="connsiteY14" fmla="*/ 2564299 h 6075267"/>
                <a:gd name="connsiteX15" fmla="*/ 2754361 w 2919012"/>
                <a:gd name="connsiteY15" fmla="*/ 3363860 h 6075267"/>
                <a:gd name="connsiteX16" fmla="*/ 2260409 w 2919012"/>
                <a:gd name="connsiteY16" fmla="*/ 4586718 h 6075267"/>
                <a:gd name="connsiteX17" fmla="*/ 1860543 w 2919012"/>
                <a:gd name="connsiteY17" fmla="*/ 5809576 h 6075267"/>
                <a:gd name="connsiteX18" fmla="*/ 1154896 w 2919012"/>
                <a:gd name="connsiteY18" fmla="*/ 6044741 h 6075267"/>
                <a:gd name="connsiteX19" fmla="*/ 731509 w 2919012"/>
                <a:gd name="connsiteY19" fmla="*/ 5339246 h 6075267"/>
                <a:gd name="connsiteX20" fmla="*/ 543336 w 2919012"/>
                <a:gd name="connsiteY20" fmla="*/ 4163421 h 6075267"/>
                <a:gd name="connsiteX0" fmla="*/ 566858 w 2919012"/>
                <a:gd name="connsiteY0" fmla="*/ 4210454 h 6075267"/>
                <a:gd name="connsiteX1" fmla="*/ 449250 w 2919012"/>
                <a:gd name="connsiteY1" fmla="*/ 3363860 h 6075267"/>
                <a:gd name="connsiteX2" fmla="*/ 261078 w 2919012"/>
                <a:gd name="connsiteY2" fmla="*/ 2634848 h 6075267"/>
                <a:gd name="connsiteX3" fmla="*/ 96427 w 2919012"/>
                <a:gd name="connsiteY3" fmla="*/ 1670672 h 6075267"/>
                <a:gd name="connsiteX4" fmla="*/ 2341 w 2919012"/>
                <a:gd name="connsiteY4" fmla="*/ 824078 h 6075267"/>
                <a:gd name="connsiteX5" fmla="*/ 190513 w 2919012"/>
                <a:gd name="connsiteY5" fmla="*/ 236165 h 6075267"/>
                <a:gd name="connsiteX6" fmla="*/ 707987 w 2919012"/>
                <a:gd name="connsiteY6" fmla="*/ 1000 h 6075267"/>
                <a:gd name="connsiteX7" fmla="*/ 1343069 w 2919012"/>
                <a:gd name="connsiteY7" fmla="*/ 165616 h 6075267"/>
                <a:gd name="connsiteX8" fmla="*/ 1484198 w 2919012"/>
                <a:gd name="connsiteY8" fmla="*/ 494847 h 6075267"/>
                <a:gd name="connsiteX9" fmla="*/ 1484198 w 2919012"/>
                <a:gd name="connsiteY9" fmla="*/ 494847 h 6075267"/>
                <a:gd name="connsiteX10" fmla="*/ 2072237 w 2919012"/>
                <a:gd name="connsiteY10" fmla="*/ 612429 h 6075267"/>
                <a:gd name="connsiteX11" fmla="*/ 2542668 w 2919012"/>
                <a:gd name="connsiteY11" fmla="*/ 447814 h 6075267"/>
                <a:gd name="connsiteX12" fmla="*/ 2707318 w 2919012"/>
                <a:gd name="connsiteY12" fmla="*/ 283198 h 6075267"/>
                <a:gd name="connsiteX13" fmla="*/ 2636754 w 2919012"/>
                <a:gd name="connsiteY13" fmla="*/ 1459023 h 6075267"/>
                <a:gd name="connsiteX14" fmla="*/ 2919012 w 2919012"/>
                <a:gd name="connsiteY14" fmla="*/ 2564299 h 6075267"/>
                <a:gd name="connsiteX15" fmla="*/ 2754361 w 2919012"/>
                <a:gd name="connsiteY15" fmla="*/ 3363860 h 6075267"/>
                <a:gd name="connsiteX16" fmla="*/ 2260409 w 2919012"/>
                <a:gd name="connsiteY16" fmla="*/ 4586718 h 6075267"/>
                <a:gd name="connsiteX17" fmla="*/ 1860543 w 2919012"/>
                <a:gd name="connsiteY17" fmla="*/ 5809576 h 6075267"/>
                <a:gd name="connsiteX18" fmla="*/ 1154896 w 2919012"/>
                <a:gd name="connsiteY18" fmla="*/ 6044741 h 6075267"/>
                <a:gd name="connsiteX19" fmla="*/ 731509 w 2919012"/>
                <a:gd name="connsiteY19" fmla="*/ 5339246 h 6075267"/>
                <a:gd name="connsiteX20" fmla="*/ 543336 w 2919012"/>
                <a:gd name="connsiteY20" fmla="*/ 4163421 h 6075267"/>
                <a:gd name="connsiteX0" fmla="*/ 566858 w 2922144"/>
                <a:gd name="connsiteY0" fmla="*/ 4210454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2072237 w 2922144"/>
                <a:gd name="connsiteY10" fmla="*/ 612429 h 6075267"/>
                <a:gd name="connsiteX11" fmla="*/ 2542668 w 2922144"/>
                <a:gd name="connsiteY11" fmla="*/ 447814 h 6075267"/>
                <a:gd name="connsiteX12" fmla="*/ 2707318 w 2922144"/>
                <a:gd name="connsiteY12" fmla="*/ 283198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43336 w 2922144"/>
                <a:gd name="connsiteY20" fmla="*/ 4163421 h 6075267"/>
                <a:gd name="connsiteX0" fmla="*/ 566858 w 2922144"/>
                <a:gd name="connsiteY0" fmla="*/ 4210454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2072237 w 2922144"/>
                <a:gd name="connsiteY10" fmla="*/ 612429 h 6075267"/>
                <a:gd name="connsiteX11" fmla="*/ 2542668 w 2922144"/>
                <a:gd name="connsiteY11" fmla="*/ 447814 h 6075267"/>
                <a:gd name="connsiteX12" fmla="*/ 2707318 w 2922144"/>
                <a:gd name="connsiteY12" fmla="*/ 283198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43336 w 2922144"/>
                <a:gd name="connsiteY20" fmla="*/ 4163421 h 6075267"/>
                <a:gd name="connsiteX0" fmla="*/ 566858 w 2922144"/>
                <a:gd name="connsiteY0" fmla="*/ 4210454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2072237 w 2922144"/>
                <a:gd name="connsiteY10" fmla="*/ 612429 h 6075267"/>
                <a:gd name="connsiteX11" fmla="*/ 2542668 w 2922144"/>
                <a:gd name="connsiteY11" fmla="*/ 447814 h 6075267"/>
                <a:gd name="connsiteX12" fmla="*/ 2707318 w 2922144"/>
                <a:gd name="connsiteY12" fmla="*/ 283198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43336 w 2922144"/>
                <a:gd name="connsiteY20" fmla="*/ 4163421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2072237 w 2922144"/>
                <a:gd name="connsiteY10" fmla="*/ 612429 h 6075267"/>
                <a:gd name="connsiteX11" fmla="*/ 2542668 w 2922144"/>
                <a:gd name="connsiteY11" fmla="*/ 447814 h 6075267"/>
                <a:gd name="connsiteX12" fmla="*/ 2707318 w 2922144"/>
                <a:gd name="connsiteY12" fmla="*/ 283198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43336 w 2922144"/>
                <a:gd name="connsiteY20" fmla="*/ 4163421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2072237 w 2922144"/>
                <a:gd name="connsiteY10" fmla="*/ 612429 h 6075267"/>
                <a:gd name="connsiteX11" fmla="*/ 2542668 w 2922144"/>
                <a:gd name="connsiteY11" fmla="*/ 447814 h 6075267"/>
                <a:gd name="connsiteX12" fmla="*/ 2707318 w 2922144"/>
                <a:gd name="connsiteY12" fmla="*/ 283198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2072237 w 2922144"/>
                <a:gd name="connsiteY10" fmla="*/ 612429 h 6075267"/>
                <a:gd name="connsiteX11" fmla="*/ 2542668 w 2922144"/>
                <a:gd name="connsiteY11" fmla="*/ 447814 h 6075267"/>
                <a:gd name="connsiteX12" fmla="*/ 2707318 w 2922144"/>
                <a:gd name="connsiteY12" fmla="*/ 283198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2072237 w 2922144"/>
                <a:gd name="connsiteY10" fmla="*/ 612429 h 6075267"/>
                <a:gd name="connsiteX11" fmla="*/ 2542668 w 2922144"/>
                <a:gd name="connsiteY11" fmla="*/ 447814 h 6075267"/>
                <a:gd name="connsiteX12" fmla="*/ 2707318 w 2922144"/>
                <a:gd name="connsiteY12" fmla="*/ 283198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2072237 w 2922144"/>
                <a:gd name="connsiteY10" fmla="*/ 612429 h 6075267"/>
                <a:gd name="connsiteX11" fmla="*/ 2542668 w 2922144"/>
                <a:gd name="connsiteY11" fmla="*/ 447814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548843 w 2922144"/>
                <a:gd name="connsiteY10" fmla="*/ 951096 h 6075267"/>
                <a:gd name="connsiteX11" fmla="*/ 2542668 w 2922144"/>
                <a:gd name="connsiteY11" fmla="*/ 447814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548843 w 2922144"/>
                <a:gd name="connsiteY10" fmla="*/ 951096 h 6075267"/>
                <a:gd name="connsiteX11" fmla="*/ 2542668 w 2922144"/>
                <a:gd name="connsiteY11" fmla="*/ 447814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548843 w 2922144"/>
                <a:gd name="connsiteY10" fmla="*/ 951096 h 6075267"/>
                <a:gd name="connsiteX11" fmla="*/ 1703699 w 2922144"/>
                <a:gd name="connsiteY11" fmla="*/ 1594662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548843 w 2922144"/>
                <a:gd name="connsiteY10" fmla="*/ 951096 h 6075267"/>
                <a:gd name="connsiteX11" fmla="*/ 1688305 w 2922144"/>
                <a:gd name="connsiteY11" fmla="*/ 1617752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548843 w 2922144"/>
                <a:gd name="connsiteY10" fmla="*/ 951096 h 6075267"/>
                <a:gd name="connsiteX11" fmla="*/ 1688305 w 2922144"/>
                <a:gd name="connsiteY11" fmla="*/ 1617752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548843 w 2922144"/>
                <a:gd name="connsiteY10" fmla="*/ 951096 h 6075267"/>
                <a:gd name="connsiteX11" fmla="*/ 1688305 w 2922144"/>
                <a:gd name="connsiteY11" fmla="*/ 1617752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548843 w 2922144"/>
                <a:gd name="connsiteY10" fmla="*/ 951096 h 6075267"/>
                <a:gd name="connsiteX11" fmla="*/ 1572850 w 2922144"/>
                <a:gd name="connsiteY11" fmla="*/ 1610055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548843 w 2922144"/>
                <a:gd name="connsiteY10" fmla="*/ 951096 h 6075267"/>
                <a:gd name="connsiteX11" fmla="*/ 1572850 w 2922144"/>
                <a:gd name="connsiteY11" fmla="*/ 1610055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548843 w 2922144"/>
                <a:gd name="connsiteY10" fmla="*/ 951096 h 6075267"/>
                <a:gd name="connsiteX11" fmla="*/ 1572850 w 2922144"/>
                <a:gd name="connsiteY11" fmla="*/ 1610055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548843 w 2922144"/>
                <a:gd name="connsiteY10" fmla="*/ 951096 h 6075267"/>
                <a:gd name="connsiteX11" fmla="*/ 1572850 w 2922144"/>
                <a:gd name="connsiteY11" fmla="*/ 1610055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464176 w 2922144"/>
                <a:gd name="connsiteY10" fmla="*/ 943399 h 6075267"/>
                <a:gd name="connsiteX11" fmla="*/ 1572850 w 2922144"/>
                <a:gd name="connsiteY11" fmla="*/ 1610055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464176 w 2922144"/>
                <a:gd name="connsiteY10" fmla="*/ 943399 h 6075267"/>
                <a:gd name="connsiteX11" fmla="*/ 1395820 w 2922144"/>
                <a:gd name="connsiteY11" fmla="*/ 1633146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464176 w 2922144"/>
                <a:gd name="connsiteY10" fmla="*/ 943399 h 6075267"/>
                <a:gd name="connsiteX11" fmla="*/ 1395820 w 2922144"/>
                <a:gd name="connsiteY11" fmla="*/ 1633146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464176 w 2922144"/>
                <a:gd name="connsiteY10" fmla="*/ 943399 h 6075267"/>
                <a:gd name="connsiteX11" fmla="*/ 1395820 w 2922144"/>
                <a:gd name="connsiteY11" fmla="*/ 1633146 h 6075267"/>
                <a:gd name="connsiteX12" fmla="*/ 1968409 w 2922144"/>
                <a:gd name="connsiteY12" fmla="*/ 1591683 h 6075267"/>
                <a:gd name="connsiteX13" fmla="*/ 2505905 w 2922144"/>
                <a:gd name="connsiteY13" fmla="*/ 1589872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464176 w 2922144"/>
                <a:gd name="connsiteY10" fmla="*/ 943399 h 6075267"/>
                <a:gd name="connsiteX11" fmla="*/ 1395820 w 2922144"/>
                <a:gd name="connsiteY11" fmla="*/ 1633146 h 6075267"/>
                <a:gd name="connsiteX12" fmla="*/ 1976106 w 2922144"/>
                <a:gd name="connsiteY12" fmla="*/ 1630167 h 6075267"/>
                <a:gd name="connsiteX13" fmla="*/ 2505905 w 2922144"/>
                <a:gd name="connsiteY13" fmla="*/ 1589872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302 h 6074771"/>
                <a:gd name="connsiteX1" fmla="*/ 449250 w 2922144"/>
                <a:gd name="connsiteY1" fmla="*/ 3363364 h 6074771"/>
                <a:gd name="connsiteX2" fmla="*/ 261078 w 2922144"/>
                <a:gd name="connsiteY2" fmla="*/ 2634352 h 6074771"/>
                <a:gd name="connsiteX3" fmla="*/ 96427 w 2922144"/>
                <a:gd name="connsiteY3" fmla="*/ 1670176 h 6074771"/>
                <a:gd name="connsiteX4" fmla="*/ 2341 w 2922144"/>
                <a:gd name="connsiteY4" fmla="*/ 823582 h 6074771"/>
                <a:gd name="connsiteX5" fmla="*/ 190513 w 2922144"/>
                <a:gd name="connsiteY5" fmla="*/ 235669 h 6074771"/>
                <a:gd name="connsiteX6" fmla="*/ 707987 w 2922144"/>
                <a:gd name="connsiteY6" fmla="*/ 504 h 6074771"/>
                <a:gd name="connsiteX7" fmla="*/ 1319978 w 2922144"/>
                <a:gd name="connsiteY7" fmla="*/ 288272 h 6074771"/>
                <a:gd name="connsiteX8" fmla="*/ 1484198 w 2922144"/>
                <a:gd name="connsiteY8" fmla="*/ 494351 h 6074771"/>
                <a:gd name="connsiteX9" fmla="*/ 1484198 w 2922144"/>
                <a:gd name="connsiteY9" fmla="*/ 494351 h 6074771"/>
                <a:gd name="connsiteX10" fmla="*/ 1464176 w 2922144"/>
                <a:gd name="connsiteY10" fmla="*/ 942903 h 6074771"/>
                <a:gd name="connsiteX11" fmla="*/ 1395820 w 2922144"/>
                <a:gd name="connsiteY11" fmla="*/ 1632650 h 6074771"/>
                <a:gd name="connsiteX12" fmla="*/ 1976106 w 2922144"/>
                <a:gd name="connsiteY12" fmla="*/ 1629671 h 6074771"/>
                <a:gd name="connsiteX13" fmla="*/ 2505905 w 2922144"/>
                <a:gd name="connsiteY13" fmla="*/ 1589376 h 6074771"/>
                <a:gd name="connsiteX14" fmla="*/ 2919012 w 2922144"/>
                <a:gd name="connsiteY14" fmla="*/ 2563803 h 6074771"/>
                <a:gd name="connsiteX15" fmla="*/ 2754361 w 2922144"/>
                <a:gd name="connsiteY15" fmla="*/ 3363364 h 6074771"/>
                <a:gd name="connsiteX16" fmla="*/ 2260409 w 2922144"/>
                <a:gd name="connsiteY16" fmla="*/ 4586222 h 6074771"/>
                <a:gd name="connsiteX17" fmla="*/ 1860543 w 2922144"/>
                <a:gd name="connsiteY17" fmla="*/ 5809080 h 6074771"/>
                <a:gd name="connsiteX18" fmla="*/ 1154896 w 2922144"/>
                <a:gd name="connsiteY18" fmla="*/ 6044245 h 6074771"/>
                <a:gd name="connsiteX19" fmla="*/ 731509 w 2922144"/>
                <a:gd name="connsiteY19" fmla="*/ 5338750 h 6074771"/>
                <a:gd name="connsiteX20" fmla="*/ 555747 w 2922144"/>
                <a:gd name="connsiteY20" fmla="*/ 4125693 h 6074771"/>
                <a:gd name="connsiteX21" fmla="*/ 558584 w 2922144"/>
                <a:gd name="connsiteY21" fmla="*/ 4069302 h 6074771"/>
                <a:gd name="connsiteX0" fmla="*/ 558584 w 2922144"/>
                <a:gd name="connsiteY0" fmla="*/ 4069302 h 6074771"/>
                <a:gd name="connsiteX1" fmla="*/ 449250 w 2922144"/>
                <a:gd name="connsiteY1" fmla="*/ 3363364 h 6074771"/>
                <a:gd name="connsiteX2" fmla="*/ 261078 w 2922144"/>
                <a:gd name="connsiteY2" fmla="*/ 2634352 h 6074771"/>
                <a:gd name="connsiteX3" fmla="*/ 96427 w 2922144"/>
                <a:gd name="connsiteY3" fmla="*/ 1670176 h 6074771"/>
                <a:gd name="connsiteX4" fmla="*/ 2341 w 2922144"/>
                <a:gd name="connsiteY4" fmla="*/ 823582 h 6074771"/>
                <a:gd name="connsiteX5" fmla="*/ 190513 w 2922144"/>
                <a:gd name="connsiteY5" fmla="*/ 235669 h 6074771"/>
                <a:gd name="connsiteX6" fmla="*/ 707987 w 2922144"/>
                <a:gd name="connsiteY6" fmla="*/ 504 h 6074771"/>
                <a:gd name="connsiteX7" fmla="*/ 1319978 w 2922144"/>
                <a:gd name="connsiteY7" fmla="*/ 288272 h 6074771"/>
                <a:gd name="connsiteX8" fmla="*/ 1462072 w 2922144"/>
                <a:gd name="connsiteY8" fmla="*/ 406035 h 6074771"/>
                <a:gd name="connsiteX9" fmla="*/ 1484198 w 2922144"/>
                <a:gd name="connsiteY9" fmla="*/ 494351 h 6074771"/>
                <a:gd name="connsiteX10" fmla="*/ 1484198 w 2922144"/>
                <a:gd name="connsiteY10" fmla="*/ 494351 h 6074771"/>
                <a:gd name="connsiteX11" fmla="*/ 1464176 w 2922144"/>
                <a:gd name="connsiteY11" fmla="*/ 942903 h 6074771"/>
                <a:gd name="connsiteX12" fmla="*/ 1395820 w 2922144"/>
                <a:gd name="connsiteY12" fmla="*/ 1632650 h 6074771"/>
                <a:gd name="connsiteX13" fmla="*/ 1976106 w 2922144"/>
                <a:gd name="connsiteY13" fmla="*/ 1629671 h 6074771"/>
                <a:gd name="connsiteX14" fmla="*/ 2505905 w 2922144"/>
                <a:gd name="connsiteY14" fmla="*/ 1589376 h 6074771"/>
                <a:gd name="connsiteX15" fmla="*/ 2919012 w 2922144"/>
                <a:gd name="connsiteY15" fmla="*/ 2563803 h 6074771"/>
                <a:gd name="connsiteX16" fmla="*/ 2754361 w 2922144"/>
                <a:gd name="connsiteY16" fmla="*/ 3363364 h 6074771"/>
                <a:gd name="connsiteX17" fmla="*/ 2260409 w 2922144"/>
                <a:gd name="connsiteY17" fmla="*/ 4586222 h 6074771"/>
                <a:gd name="connsiteX18" fmla="*/ 1860543 w 2922144"/>
                <a:gd name="connsiteY18" fmla="*/ 5809080 h 6074771"/>
                <a:gd name="connsiteX19" fmla="*/ 1154896 w 2922144"/>
                <a:gd name="connsiteY19" fmla="*/ 6044245 h 6074771"/>
                <a:gd name="connsiteX20" fmla="*/ 731509 w 2922144"/>
                <a:gd name="connsiteY20" fmla="*/ 5338750 h 6074771"/>
                <a:gd name="connsiteX21" fmla="*/ 555747 w 2922144"/>
                <a:gd name="connsiteY21" fmla="*/ 4125693 h 6074771"/>
                <a:gd name="connsiteX22" fmla="*/ 558584 w 2922144"/>
                <a:gd name="connsiteY22" fmla="*/ 4069302 h 6074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22144" h="6074771">
                  <a:moveTo>
                    <a:pt x="558584" y="4069302"/>
                  </a:moveTo>
                  <a:cubicBezTo>
                    <a:pt x="519381" y="3787104"/>
                    <a:pt x="498834" y="3602522"/>
                    <a:pt x="449250" y="3363364"/>
                  </a:cubicBezTo>
                  <a:cubicBezTo>
                    <a:pt x="399666" y="3124206"/>
                    <a:pt x="319882" y="2916550"/>
                    <a:pt x="261078" y="2634352"/>
                  </a:cubicBezTo>
                  <a:cubicBezTo>
                    <a:pt x="202274" y="2352154"/>
                    <a:pt x="139550" y="1971971"/>
                    <a:pt x="96427" y="1670176"/>
                  </a:cubicBezTo>
                  <a:cubicBezTo>
                    <a:pt x="53304" y="1368381"/>
                    <a:pt x="-13340" y="1062667"/>
                    <a:pt x="2341" y="823582"/>
                  </a:cubicBezTo>
                  <a:cubicBezTo>
                    <a:pt x="18022" y="584497"/>
                    <a:pt x="72905" y="372849"/>
                    <a:pt x="190513" y="235669"/>
                  </a:cubicBezTo>
                  <a:cubicBezTo>
                    <a:pt x="308121" y="98489"/>
                    <a:pt x="519743" y="-8263"/>
                    <a:pt x="707987" y="504"/>
                  </a:cubicBezTo>
                  <a:cubicBezTo>
                    <a:pt x="896231" y="9271"/>
                    <a:pt x="1194297" y="220684"/>
                    <a:pt x="1319978" y="288272"/>
                  </a:cubicBezTo>
                  <a:cubicBezTo>
                    <a:pt x="1445659" y="355860"/>
                    <a:pt x="1434702" y="371689"/>
                    <a:pt x="1462072" y="406035"/>
                  </a:cubicBezTo>
                  <a:cubicBezTo>
                    <a:pt x="1489442" y="440381"/>
                    <a:pt x="1480510" y="479632"/>
                    <a:pt x="1484198" y="494351"/>
                  </a:cubicBezTo>
                  <a:lnTo>
                    <a:pt x="1484198" y="494351"/>
                  </a:lnTo>
                  <a:cubicBezTo>
                    <a:pt x="1480861" y="569109"/>
                    <a:pt x="1478906" y="753187"/>
                    <a:pt x="1464176" y="942903"/>
                  </a:cubicBezTo>
                  <a:cubicBezTo>
                    <a:pt x="1449446" y="1132619"/>
                    <a:pt x="1418606" y="1223138"/>
                    <a:pt x="1395820" y="1632650"/>
                  </a:cubicBezTo>
                  <a:lnTo>
                    <a:pt x="1976106" y="1629671"/>
                  </a:lnTo>
                  <a:lnTo>
                    <a:pt x="2505905" y="1589376"/>
                  </a:lnTo>
                  <a:lnTo>
                    <a:pt x="2919012" y="2563803"/>
                  </a:lnTo>
                  <a:cubicBezTo>
                    <a:pt x="2938613" y="2881276"/>
                    <a:pt x="2864128" y="3026294"/>
                    <a:pt x="2754361" y="3363364"/>
                  </a:cubicBezTo>
                  <a:cubicBezTo>
                    <a:pt x="2644594" y="3700434"/>
                    <a:pt x="2409379" y="4178603"/>
                    <a:pt x="2260409" y="4586222"/>
                  </a:cubicBezTo>
                  <a:cubicBezTo>
                    <a:pt x="2111439" y="4993841"/>
                    <a:pt x="2044795" y="5566076"/>
                    <a:pt x="1860543" y="5809080"/>
                  </a:cubicBezTo>
                  <a:cubicBezTo>
                    <a:pt x="1676291" y="6052084"/>
                    <a:pt x="1343068" y="6122633"/>
                    <a:pt x="1154896" y="6044245"/>
                  </a:cubicBezTo>
                  <a:cubicBezTo>
                    <a:pt x="966724" y="5965857"/>
                    <a:pt x="831367" y="5658509"/>
                    <a:pt x="731509" y="5338750"/>
                  </a:cubicBezTo>
                  <a:cubicBezTo>
                    <a:pt x="631651" y="5018991"/>
                    <a:pt x="554801" y="4144490"/>
                    <a:pt x="555747" y="4125693"/>
                  </a:cubicBezTo>
                  <a:lnTo>
                    <a:pt x="558584" y="4069302"/>
                  </a:lnTo>
                  <a:close/>
                </a:path>
              </a:pathLst>
            </a:custGeom>
            <a:solidFill>
              <a:srgbClr val="FFCC66"/>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2094417" y="4036235"/>
              <a:ext cx="1033948" cy="3865309"/>
            </a:xfrm>
            <a:custGeom>
              <a:avLst/>
              <a:gdLst>
                <a:gd name="connsiteX0" fmla="*/ 117608 w 964383"/>
                <a:gd name="connsiteY0" fmla="*/ 3692091 h 3833190"/>
                <a:gd name="connsiteX1" fmla="*/ 70565 w 964383"/>
                <a:gd name="connsiteY1" fmla="*/ 2821980 h 3833190"/>
                <a:gd name="connsiteX2" fmla="*/ 94086 w 964383"/>
                <a:gd name="connsiteY2" fmla="*/ 705495 h 3833190"/>
                <a:gd name="connsiteX3" fmla="*/ 0 w 964383"/>
                <a:gd name="connsiteY3" fmla="*/ 0 h 3833190"/>
                <a:gd name="connsiteX4" fmla="*/ 0 w 964383"/>
                <a:gd name="connsiteY4" fmla="*/ 0 h 3833190"/>
                <a:gd name="connsiteX5" fmla="*/ 282259 w 964383"/>
                <a:gd name="connsiteY5" fmla="*/ 164615 h 3833190"/>
                <a:gd name="connsiteX6" fmla="*/ 658603 w 964383"/>
                <a:gd name="connsiteY6" fmla="*/ 164615 h 3833190"/>
                <a:gd name="connsiteX7" fmla="*/ 964383 w 964383"/>
                <a:gd name="connsiteY7" fmla="*/ 0 h 3833190"/>
                <a:gd name="connsiteX8" fmla="*/ 705646 w 964383"/>
                <a:gd name="connsiteY8" fmla="*/ 799561 h 3833190"/>
                <a:gd name="connsiteX9" fmla="*/ 517474 w 964383"/>
                <a:gd name="connsiteY9" fmla="*/ 1763738 h 3833190"/>
                <a:gd name="connsiteX10" fmla="*/ 329302 w 964383"/>
                <a:gd name="connsiteY10" fmla="*/ 3057145 h 3833190"/>
                <a:gd name="connsiteX11" fmla="*/ 211694 w 964383"/>
                <a:gd name="connsiteY11" fmla="*/ 3833190 h 3833190"/>
                <a:gd name="connsiteX12" fmla="*/ 211694 w 964383"/>
                <a:gd name="connsiteY12" fmla="*/ 3833190 h 3833190"/>
                <a:gd name="connsiteX13" fmla="*/ 258737 w 964383"/>
                <a:gd name="connsiteY13" fmla="*/ 3409893 h 3833190"/>
                <a:gd name="connsiteX14" fmla="*/ 258737 w 964383"/>
                <a:gd name="connsiteY14" fmla="*/ 3198244 h 3833190"/>
                <a:gd name="connsiteX15" fmla="*/ 258737 w 964383"/>
                <a:gd name="connsiteY15" fmla="*/ 3198244 h 3833190"/>
                <a:gd name="connsiteX16" fmla="*/ 329302 w 964383"/>
                <a:gd name="connsiteY16" fmla="*/ 3127695 h 3833190"/>
                <a:gd name="connsiteX0" fmla="*/ 117608 w 964383"/>
                <a:gd name="connsiteY0" fmla="*/ 3692091 h 3833190"/>
                <a:gd name="connsiteX1" fmla="*/ 70565 w 964383"/>
                <a:gd name="connsiteY1" fmla="*/ 2821980 h 3833190"/>
                <a:gd name="connsiteX2" fmla="*/ 94086 w 964383"/>
                <a:gd name="connsiteY2" fmla="*/ 705495 h 3833190"/>
                <a:gd name="connsiteX3" fmla="*/ 0 w 964383"/>
                <a:gd name="connsiteY3" fmla="*/ 0 h 3833190"/>
                <a:gd name="connsiteX4" fmla="*/ 0 w 964383"/>
                <a:gd name="connsiteY4" fmla="*/ 0 h 3833190"/>
                <a:gd name="connsiteX5" fmla="*/ 282259 w 964383"/>
                <a:gd name="connsiteY5" fmla="*/ 164615 h 3833190"/>
                <a:gd name="connsiteX6" fmla="*/ 658603 w 964383"/>
                <a:gd name="connsiteY6" fmla="*/ 164615 h 3833190"/>
                <a:gd name="connsiteX7" fmla="*/ 964383 w 964383"/>
                <a:gd name="connsiteY7" fmla="*/ 0 h 3833190"/>
                <a:gd name="connsiteX8" fmla="*/ 705646 w 964383"/>
                <a:gd name="connsiteY8" fmla="*/ 799561 h 3833190"/>
                <a:gd name="connsiteX9" fmla="*/ 517474 w 964383"/>
                <a:gd name="connsiteY9" fmla="*/ 1763738 h 3833190"/>
                <a:gd name="connsiteX10" fmla="*/ 329302 w 964383"/>
                <a:gd name="connsiteY10" fmla="*/ 3057145 h 3833190"/>
                <a:gd name="connsiteX11" fmla="*/ 211694 w 964383"/>
                <a:gd name="connsiteY11" fmla="*/ 3833190 h 3833190"/>
                <a:gd name="connsiteX12" fmla="*/ 211694 w 964383"/>
                <a:gd name="connsiteY12" fmla="*/ 3833190 h 3833190"/>
                <a:gd name="connsiteX13" fmla="*/ 258737 w 964383"/>
                <a:gd name="connsiteY13" fmla="*/ 3409893 h 3833190"/>
                <a:gd name="connsiteX14" fmla="*/ 258737 w 964383"/>
                <a:gd name="connsiteY14" fmla="*/ 3198244 h 3833190"/>
                <a:gd name="connsiteX15" fmla="*/ 258737 w 964383"/>
                <a:gd name="connsiteY15" fmla="*/ 3198244 h 3833190"/>
                <a:gd name="connsiteX16" fmla="*/ 329302 w 964383"/>
                <a:gd name="connsiteY16" fmla="*/ 3127695 h 3833190"/>
                <a:gd name="connsiteX17" fmla="*/ 117608 w 964383"/>
                <a:gd name="connsiteY17" fmla="*/ 3692091 h 3833190"/>
                <a:gd name="connsiteX0" fmla="*/ 117608 w 964383"/>
                <a:gd name="connsiteY0" fmla="*/ 3692091 h 3833190"/>
                <a:gd name="connsiteX1" fmla="*/ 70565 w 964383"/>
                <a:gd name="connsiteY1" fmla="*/ 2821980 h 3833190"/>
                <a:gd name="connsiteX2" fmla="*/ 94086 w 964383"/>
                <a:gd name="connsiteY2" fmla="*/ 705495 h 3833190"/>
                <a:gd name="connsiteX3" fmla="*/ 0 w 964383"/>
                <a:gd name="connsiteY3" fmla="*/ 0 h 3833190"/>
                <a:gd name="connsiteX4" fmla="*/ 0 w 964383"/>
                <a:gd name="connsiteY4" fmla="*/ 0 h 3833190"/>
                <a:gd name="connsiteX5" fmla="*/ 282259 w 964383"/>
                <a:gd name="connsiteY5" fmla="*/ 164615 h 3833190"/>
                <a:gd name="connsiteX6" fmla="*/ 658603 w 964383"/>
                <a:gd name="connsiteY6" fmla="*/ 164615 h 3833190"/>
                <a:gd name="connsiteX7" fmla="*/ 964383 w 964383"/>
                <a:gd name="connsiteY7" fmla="*/ 0 h 3833190"/>
                <a:gd name="connsiteX8" fmla="*/ 705646 w 964383"/>
                <a:gd name="connsiteY8" fmla="*/ 799561 h 3833190"/>
                <a:gd name="connsiteX9" fmla="*/ 517474 w 964383"/>
                <a:gd name="connsiteY9" fmla="*/ 1763738 h 3833190"/>
                <a:gd name="connsiteX10" fmla="*/ 329302 w 964383"/>
                <a:gd name="connsiteY10" fmla="*/ 3057145 h 3833190"/>
                <a:gd name="connsiteX11" fmla="*/ 211694 w 964383"/>
                <a:gd name="connsiteY11" fmla="*/ 3833190 h 3833190"/>
                <a:gd name="connsiteX12" fmla="*/ 211694 w 964383"/>
                <a:gd name="connsiteY12" fmla="*/ 3833190 h 3833190"/>
                <a:gd name="connsiteX13" fmla="*/ 258737 w 964383"/>
                <a:gd name="connsiteY13" fmla="*/ 3198244 h 3833190"/>
                <a:gd name="connsiteX14" fmla="*/ 258737 w 964383"/>
                <a:gd name="connsiteY14" fmla="*/ 3198244 h 3833190"/>
                <a:gd name="connsiteX15" fmla="*/ 329302 w 964383"/>
                <a:gd name="connsiteY15" fmla="*/ 3127695 h 3833190"/>
                <a:gd name="connsiteX16" fmla="*/ 117608 w 964383"/>
                <a:gd name="connsiteY16" fmla="*/ 3692091 h 3833190"/>
                <a:gd name="connsiteX0" fmla="*/ 117608 w 964383"/>
                <a:gd name="connsiteY0" fmla="*/ 3692091 h 3833190"/>
                <a:gd name="connsiteX1" fmla="*/ 70565 w 964383"/>
                <a:gd name="connsiteY1" fmla="*/ 2821980 h 3833190"/>
                <a:gd name="connsiteX2" fmla="*/ 94086 w 964383"/>
                <a:gd name="connsiteY2" fmla="*/ 705495 h 3833190"/>
                <a:gd name="connsiteX3" fmla="*/ 0 w 964383"/>
                <a:gd name="connsiteY3" fmla="*/ 0 h 3833190"/>
                <a:gd name="connsiteX4" fmla="*/ 0 w 964383"/>
                <a:gd name="connsiteY4" fmla="*/ 0 h 3833190"/>
                <a:gd name="connsiteX5" fmla="*/ 282259 w 964383"/>
                <a:gd name="connsiteY5" fmla="*/ 164615 h 3833190"/>
                <a:gd name="connsiteX6" fmla="*/ 658603 w 964383"/>
                <a:gd name="connsiteY6" fmla="*/ 164615 h 3833190"/>
                <a:gd name="connsiteX7" fmla="*/ 964383 w 964383"/>
                <a:gd name="connsiteY7" fmla="*/ 0 h 3833190"/>
                <a:gd name="connsiteX8" fmla="*/ 705646 w 964383"/>
                <a:gd name="connsiteY8" fmla="*/ 799561 h 3833190"/>
                <a:gd name="connsiteX9" fmla="*/ 517474 w 964383"/>
                <a:gd name="connsiteY9" fmla="*/ 1763738 h 3833190"/>
                <a:gd name="connsiteX10" fmla="*/ 329302 w 964383"/>
                <a:gd name="connsiteY10" fmla="*/ 3057145 h 3833190"/>
                <a:gd name="connsiteX11" fmla="*/ 211694 w 964383"/>
                <a:gd name="connsiteY11" fmla="*/ 3833190 h 3833190"/>
                <a:gd name="connsiteX12" fmla="*/ 211694 w 964383"/>
                <a:gd name="connsiteY12" fmla="*/ 3833190 h 3833190"/>
                <a:gd name="connsiteX13" fmla="*/ 258737 w 964383"/>
                <a:gd name="connsiteY13" fmla="*/ 3198244 h 3833190"/>
                <a:gd name="connsiteX14" fmla="*/ 329302 w 964383"/>
                <a:gd name="connsiteY14" fmla="*/ 3127695 h 3833190"/>
                <a:gd name="connsiteX15" fmla="*/ 117608 w 964383"/>
                <a:gd name="connsiteY15" fmla="*/ 3692091 h 3833190"/>
                <a:gd name="connsiteX0" fmla="*/ 117608 w 964383"/>
                <a:gd name="connsiteY0" fmla="*/ 3692091 h 3833190"/>
                <a:gd name="connsiteX1" fmla="*/ 70565 w 964383"/>
                <a:gd name="connsiteY1" fmla="*/ 2821980 h 3833190"/>
                <a:gd name="connsiteX2" fmla="*/ 94086 w 964383"/>
                <a:gd name="connsiteY2" fmla="*/ 705495 h 3833190"/>
                <a:gd name="connsiteX3" fmla="*/ 0 w 964383"/>
                <a:gd name="connsiteY3" fmla="*/ 0 h 3833190"/>
                <a:gd name="connsiteX4" fmla="*/ 0 w 964383"/>
                <a:gd name="connsiteY4" fmla="*/ 0 h 3833190"/>
                <a:gd name="connsiteX5" fmla="*/ 282259 w 964383"/>
                <a:gd name="connsiteY5" fmla="*/ 164615 h 3833190"/>
                <a:gd name="connsiteX6" fmla="*/ 658603 w 964383"/>
                <a:gd name="connsiteY6" fmla="*/ 164615 h 3833190"/>
                <a:gd name="connsiteX7" fmla="*/ 964383 w 964383"/>
                <a:gd name="connsiteY7" fmla="*/ 0 h 3833190"/>
                <a:gd name="connsiteX8" fmla="*/ 705646 w 964383"/>
                <a:gd name="connsiteY8" fmla="*/ 799561 h 3833190"/>
                <a:gd name="connsiteX9" fmla="*/ 517474 w 964383"/>
                <a:gd name="connsiteY9" fmla="*/ 1763738 h 3833190"/>
                <a:gd name="connsiteX10" fmla="*/ 329302 w 964383"/>
                <a:gd name="connsiteY10" fmla="*/ 3057145 h 3833190"/>
                <a:gd name="connsiteX11" fmla="*/ 211694 w 964383"/>
                <a:gd name="connsiteY11" fmla="*/ 3833190 h 3833190"/>
                <a:gd name="connsiteX12" fmla="*/ 211694 w 964383"/>
                <a:gd name="connsiteY12" fmla="*/ 3833190 h 3833190"/>
                <a:gd name="connsiteX13" fmla="*/ 258737 w 964383"/>
                <a:gd name="connsiteY13" fmla="*/ 3198244 h 3833190"/>
                <a:gd name="connsiteX14" fmla="*/ 117608 w 964383"/>
                <a:gd name="connsiteY14" fmla="*/ 3692091 h 3833190"/>
                <a:gd name="connsiteX0" fmla="*/ 117608 w 964383"/>
                <a:gd name="connsiteY0" fmla="*/ 3692091 h 3833190"/>
                <a:gd name="connsiteX1" fmla="*/ 70565 w 964383"/>
                <a:gd name="connsiteY1" fmla="*/ 2821980 h 3833190"/>
                <a:gd name="connsiteX2" fmla="*/ 94086 w 964383"/>
                <a:gd name="connsiteY2" fmla="*/ 705495 h 3833190"/>
                <a:gd name="connsiteX3" fmla="*/ 0 w 964383"/>
                <a:gd name="connsiteY3" fmla="*/ 0 h 3833190"/>
                <a:gd name="connsiteX4" fmla="*/ 0 w 964383"/>
                <a:gd name="connsiteY4" fmla="*/ 0 h 3833190"/>
                <a:gd name="connsiteX5" fmla="*/ 282259 w 964383"/>
                <a:gd name="connsiteY5" fmla="*/ 164615 h 3833190"/>
                <a:gd name="connsiteX6" fmla="*/ 658603 w 964383"/>
                <a:gd name="connsiteY6" fmla="*/ 164615 h 3833190"/>
                <a:gd name="connsiteX7" fmla="*/ 964383 w 964383"/>
                <a:gd name="connsiteY7" fmla="*/ 0 h 3833190"/>
                <a:gd name="connsiteX8" fmla="*/ 705646 w 964383"/>
                <a:gd name="connsiteY8" fmla="*/ 799561 h 3833190"/>
                <a:gd name="connsiteX9" fmla="*/ 517474 w 964383"/>
                <a:gd name="connsiteY9" fmla="*/ 1763738 h 3833190"/>
                <a:gd name="connsiteX10" fmla="*/ 329302 w 964383"/>
                <a:gd name="connsiteY10" fmla="*/ 3057145 h 3833190"/>
                <a:gd name="connsiteX11" fmla="*/ 211694 w 964383"/>
                <a:gd name="connsiteY11" fmla="*/ 3833190 h 3833190"/>
                <a:gd name="connsiteX12" fmla="*/ 211694 w 964383"/>
                <a:gd name="connsiteY12" fmla="*/ 3833190 h 3833190"/>
                <a:gd name="connsiteX13" fmla="*/ 117608 w 964383"/>
                <a:gd name="connsiteY13" fmla="*/ 3692091 h 3833190"/>
                <a:gd name="connsiteX0" fmla="*/ 117608 w 964383"/>
                <a:gd name="connsiteY0" fmla="*/ 3692091 h 3833190"/>
                <a:gd name="connsiteX1" fmla="*/ 70565 w 964383"/>
                <a:gd name="connsiteY1" fmla="*/ 2821980 h 3833190"/>
                <a:gd name="connsiteX2" fmla="*/ 94086 w 964383"/>
                <a:gd name="connsiteY2" fmla="*/ 705495 h 3833190"/>
                <a:gd name="connsiteX3" fmla="*/ 0 w 964383"/>
                <a:gd name="connsiteY3" fmla="*/ 0 h 3833190"/>
                <a:gd name="connsiteX4" fmla="*/ 0 w 964383"/>
                <a:gd name="connsiteY4" fmla="*/ 0 h 3833190"/>
                <a:gd name="connsiteX5" fmla="*/ 282259 w 964383"/>
                <a:gd name="connsiteY5" fmla="*/ 164615 h 3833190"/>
                <a:gd name="connsiteX6" fmla="*/ 658603 w 964383"/>
                <a:gd name="connsiteY6" fmla="*/ 164615 h 3833190"/>
                <a:gd name="connsiteX7" fmla="*/ 964383 w 964383"/>
                <a:gd name="connsiteY7" fmla="*/ 0 h 3833190"/>
                <a:gd name="connsiteX8" fmla="*/ 705646 w 964383"/>
                <a:gd name="connsiteY8" fmla="*/ 799561 h 3833190"/>
                <a:gd name="connsiteX9" fmla="*/ 517474 w 964383"/>
                <a:gd name="connsiteY9" fmla="*/ 1763738 h 3833190"/>
                <a:gd name="connsiteX10" fmla="*/ 329302 w 964383"/>
                <a:gd name="connsiteY10" fmla="*/ 3057145 h 3833190"/>
                <a:gd name="connsiteX11" fmla="*/ 211694 w 964383"/>
                <a:gd name="connsiteY11" fmla="*/ 3833190 h 3833190"/>
                <a:gd name="connsiteX12" fmla="*/ 211694 w 964383"/>
                <a:gd name="connsiteY12" fmla="*/ 3833190 h 3833190"/>
                <a:gd name="connsiteX13" fmla="*/ 117608 w 964383"/>
                <a:gd name="connsiteY13" fmla="*/ 3692091 h 3833190"/>
                <a:gd name="connsiteX0" fmla="*/ 117608 w 964383"/>
                <a:gd name="connsiteY0" fmla="*/ 3692091 h 3833190"/>
                <a:gd name="connsiteX1" fmla="*/ 70565 w 964383"/>
                <a:gd name="connsiteY1" fmla="*/ 2821980 h 3833190"/>
                <a:gd name="connsiteX2" fmla="*/ 94086 w 964383"/>
                <a:gd name="connsiteY2" fmla="*/ 705495 h 3833190"/>
                <a:gd name="connsiteX3" fmla="*/ 0 w 964383"/>
                <a:gd name="connsiteY3" fmla="*/ 0 h 3833190"/>
                <a:gd name="connsiteX4" fmla="*/ 0 w 964383"/>
                <a:gd name="connsiteY4" fmla="*/ 0 h 3833190"/>
                <a:gd name="connsiteX5" fmla="*/ 282259 w 964383"/>
                <a:gd name="connsiteY5" fmla="*/ 164615 h 3833190"/>
                <a:gd name="connsiteX6" fmla="*/ 658603 w 964383"/>
                <a:gd name="connsiteY6" fmla="*/ 164615 h 3833190"/>
                <a:gd name="connsiteX7" fmla="*/ 964383 w 964383"/>
                <a:gd name="connsiteY7" fmla="*/ 0 h 3833190"/>
                <a:gd name="connsiteX8" fmla="*/ 705646 w 964383"/>
                <a:gd name="connsiteY8" fmla="*/ 799561 h 3833190"/>
                <a:gd name="connsiteX9" fmla="*/ 517474 w 964383"/>
                <a:gd name="connsiteY9" fmla="*/ 1763738 h 3833190"/>
                <a:gd name="connsiteX10" fmla="*/ 329302 w 964383"/>
                <a:gd name="connsiteY10" fmla="*/ 3057145 h 3833190"/>
                <a:gd name="connsiteX11" fmla="*/ 211694 w 964383"/>
                <a:gd name="connsiteY11" fmla="*/ 3833190 h 3833190"/>
                <a:gd name="connsiteX12" fmla="*/ 211694 w 964383"/>
                <a:gd name="connsiteY12" fmla="*/ 3833190 h 3833190"/>
                <a:gd name="connsiteX13" fmla="*/ 117608 w 964383"/>
                <a:gd name="connsiteY13" fmla="*/ 3692091 h 3833190"/>
                <a:gd name="connsiteX0" fmla="*/ 117608 w 964383"/>
                <a:gd name="connsiteY0" fmla="*/ 3718628 h 3859727"/>
                <a:gd name="connsiteX1" fmla="*/ 70565 w 964383"/>
                <a:gd name="connsiteY1" fmla="*/ 2848517 h 3859727"/>
                <a:gd name="connsiteX2" fmla="*/ 94086 w 964383"/>
                <a:gd name="connsiteY2" fmla="*/ 732032 h 3859727"/>
                <a:gd name="connsiteX3" fmla="*/ 0 w 964383"/>
                <a:gd name="connsiteY3" fmla="*/ 26537 h 3859727"/>
                <a:gd name="connsiteX4" fmla="*/ 0 w 964383"/>
                <a:gd name="connsiteY4" fmla="*/ 26537 h 3859727"/>
                <a:gd name="connsiteX5" fmla="*/ 282259 w 964383"/>
                <a:gd name="connsiteY5" fmla="*/ 191152 h 3859727"/>
                <a:gd name="connsiteX6" fmla="*/ 658603 w 964383"/>
                <a:gd name="connsiteY6" fmla="*/ 191152 h 3859727"/>
                <a:gd name="connsiteX7" fmla="*/ 964383 w 964383"/>
                <a:gd name="connsiteY7" fmla="*/ 26537 h 3859727"/>
                <a:gd name="connsiteX8" fmla="*/ 705646 w 964383"/>
                <a:gd name="connsiteY8" fmla="*/ 826098 h 3859727"/>
                <a:gd name="connsiteX9" fmla="*/ 517474 w 964383"/>
                <a:gd name="connsiteY9" fmla="*/ 1790275 h 3859727"/>
                <a:gd name="connsiteX10" fmla="*/ 329302 w 964383"/>
                <a:gd name="connsiteY10" fmla="*/ 3083682 h 3859727"/>
                <a:gd name="connsiteX11" fmla="*/ 211694 w 964383"/>
                <a:gd name="connsiteY11" fmla="*/ 3859727 h 3859727"/>
                <a:gd name="connsiteX12" fmla="*/ 211694 w 964383"/>
                <a:gd name="connsiteY12" fmla="*/ 3859727 h 3859727"/>
                <a:gd name="connsiteX13" fmla="*/ 117608 w 964383"/>
                <a:gd name="connsiteY13" fmla="*/ 3718628 h 3859727"/>
                <a:gd name="connsiteX0" fmla="*/ 117608 w 964383"/>
                <a:gd name="connsiteY0" fmla="*/ 3718628 h 3859727"/>
                <a:gd name="connsiteX1" fmla="*/ 70565 w 964383"/>
                <a:gd name="connsiteY1" fmla="*/ 2848517 h 3859727"/>
                <a:gd name="connsiteX2" fmla="*/ 94086 w 964383"/>
                <a:gd name="connsiteY2" fmla="*/ 732032 h 3859727"/>
                <a:gd name="connsiteX3" fmla="*/ 0 w 964383"/>
                <a:gd name="connsiteY3" fmla="*/ 26537 h 3859727"/>
                <a:gd name="connsiteX4" fmla="*/ 0 w 964383"/>
                <a:gd name="connsiteY4" fmla="*/ 26537 h 3859727"/>
                <a:gd name="connsiteX5" fmla="*/ 282259 w 964383"/>
                <a:gd name="connsiteY5" fmla="*/ 191152 h 3859727"/>
                <a:gd name="connsiteX6" fmla="*/ 658603 w 964383"/>
                <a:gd name="connsiteY6" fmla="*/ 191152 h 3859727"/>
                <a:gd name="connsiteX7" fmla="*/ 964383 w 964383"/>
                <a:gd name="connsiteY7" fmla="*/ 26537 h 3859727"/>
                <a:gd name="connsiteX8" fmla="*/ 705646 w 964383"/>
                <a:gd name="connsiteY8" fmla="*/ 826098 h 3859727"/>
                <a:gd name="connsiteX9" fmla="*/ 517474 w 964383"/>
                <a:gd name="connsiteY9" fmla="*/ 1790275 h 3859727"/>
                <a:gd name="connsiteX10" fmla="*/ 329302 w 964383"/>
                <a:gd name="connsiteY10" fmla="*/ 3083682 h 3859727"/>
                <a:gd name="connsiteX11" fmla="*/ 211694 w 964383"/>
                <a:gd name="connsiteY11" fmla="*/ 3859727 h 3859727"/>
                <a:gd name="connsiteX12" fmla="*/ 211694 w 964383"/>
                <a:gd name="connsiteY12" fmla="*/ 3859727 h 3859727"/>
                <a:gd name="connsiteX13" fmla="*/ 117608 w 964383"/>
                <a:gd name="connsiteY13" fmla="*/ 3718628 h 3859727"/>
                <a:gd name="connsiteX0" fmla="*/ 117608 w 964383"/>
                <a:gd name="connsiteY0" fmla="*/ 3718628 h 3859727"/>
                <a:gd name="connsiteX1" fmla="*/ 70565 w 964383"/>
                <a:gd name="connsiteY1" fmla="*/ 2848517 h 3859727"/>
                <a:gd name="connsiteX2" fmla="*/ 94086 w 964383"/>
                <a:gd name="connsiteY2" fmla="*/ 732032 h 3859727"/>
                <a:gd name="connsiteX3" fmla="*/ 0 w 964383"/>
                <a:gd name="connsiteY3" fmla="*/ 26537 h 3859727"/>
                <a:gd name="connsiteX4" fmla="*/ 0 w 964383"/>
                <a:gd name="connsiteY4" fmla="*/ 26537 h 3859727"/>
                <a:gd name="connsiteX5" fmla="*/ 282259 w 964383"/>
                <a:gd name="connsiteY5" fmla="*/ 191152 h 3859727"/>
                <a:gd name="connsiteX6" fmla="*/ 658603 w 964383"/>
                <a:gd name="connsiteY6" fmla="*/ 191152 h 3859727"/>
                <a:gd name="connsiteX7" fmla="*/ 964383 w 964383"/>
                <a:gd name="connsiteY7" fmla="*/ 26537 h 3859727"/>
                <a:gd name="connsiteX8" fmla="*/ 705646 w 964383"/>
                <a:gd name="connsiteY8" fmla="*/ 826098 h 3859727"/>
                <a:gd name="connsiteX9" fmla="*/ 517474 w 964383"/>
                <a:gd name="connsiteY9" fmla="*/ 1790275 h 3859727"/>
                <a:gd name="connsiteX10" fmla="*/ 329302 w 964383"/>
                <a:gd name="connsiteY10" fmla="*/ 3083682 h 3859727"/>
                <a:gd name="connsiteX11" fmla="*/ 211694 w 964383"/>
                <a:gd name="connsiteY11" fmla="*/ 3859727 h 3859727"/>
                <a:gd name="connsiteX12" fmla="*/ 211694 w 964383"/>
                <a:gd name="connsiteY12" fmla="*/ 3859727 h 3859727"/>
                <a:gd name="connsiteX13" fmla="*/ 117608 w 964383"/>
                <a:gd name="connsiteY13" fmla="*/ 3718628 h 3859727"/>
                <a:gd name="connsiteX0" fmla="*/ 117608 w 964383"/>
                <a:gd name="connsiteY0" fmla="*/ 3718628 h 3859727"/>
                <a:gd name="connsiteX1" fmla="*/ 70565 w 964383"/>
                <a:gd name="connsiteY1" fmla="*/ 2848517 h 3859727"/>
                <a:gd name="connsiteX2" fmla="*/ 94086 w 964383"/>
                <a:gd name="connsiteY2" fmla="*/ 732032 h 3859727"/>
                <a:gd name="connsiteX3" fmla="*/ 0 w 964383"/>
                <a:gd name="connsiteY3" fmla="*/ 26537 h 3859727"/>
                <a:gd name="connsiteX4" fmla="*/ 0 w 964383"/>
                <a:gd name="connsiteY4" fmla="*/ 26537 h 3859727"/>
                <a:gd name="connsiteX5" fmla="*/ 282259 w 964383"/>
                <a:gd name="connsiteY5" fmla="*/ 191152 h 3859727"/>
                <a:gd name="connsiteX6" fmla="*/ 658603 w 964383"/>
                <a:gd name="connsiteY6" fmla="*/ 191152 h 3859727"/>
                <a:gd name="connsiteX7" fmla="*/ 964383 w 964383"/>
                <a:gd name="connsiteY7" fmla="*/ 26537 h 3859727"/>
                <a:gd name="connsiteX8" fmla="*/ 705646 w 964383"/>
                <a:gd name="connsiteY8" fmla="*/ 826098 h 3859727"/>
                <a:gd name="connsiteX9" fmla="*/ 517474 w 964383"/>
                <a:gd name="connsiteY9" fmla="*/ 1790275 h 3859727"/>
                <a:gd name="connsiteX10" fmla="*/ 329302 w 964383"/>
                <a:gd name="connsiteY10" fmla="*/ 3083682 h 3859727"/>
                <a:gd name="connsiteX11" fmla="*/ 211694 w 964383"/>
                <a:gd name="connsiteY11" fmla="*/ 3859727 h 3859727"/>
                <a:gd name="connsiteX12" fmla="*/ 211694 w 964383"/>
                <a:gd name="connsiteY12" fmla="*/ 3859727 h 3859727"/>
                <a:gd name="connsiteX13" fmla="*/ 117608 w 964383"/>
                <a:gd name="connsiteY13" fmla="*/ 3718628 h 3859727"/>
                <a:gd name="connsiteX0" fmla="*/ 117608 w 964383"/>
                <a:gd name="connsiteY0" fmla="*/ 3718628 h 3859727"/>
                <a:gd name="connsiteX1" fmla="*/ 70565 w 964383"/>
                <a:gd name="connsiteY1" fmla="*/ 2848517 h 3859727"/>
                <a:gd name="connsiteX2" fmla="*/ 94086 w 964383"/>
                <a:gd name="connsiteY2" fmla="*/ 732032 h 3859727"/>
                <a:gd name="connsiteX3" fmla="*/ 0 w 964383"/>
                <a:gd name="connsiteY3" fmla="*/ 26537 h 3859727"/>
                <a:gd name="connsiteX4" fmla="*/ 0 w 964383"/>
                <a:gd name="connsiteY4" fmla="*/ 26537 h 3859727"/>
                <a:gd name="connsiteX5" fmla="*/ 282259 w 964383"/>
                <a:gd name="connsiteY5" fmla="*/ 191152 h 3859727"/>
                <a:gd name="connsiteX6" fmla="*/ 658603 w 964383"/>
                <a:gd name="connsiteY6" fmla="*/ 191152 h 3859727"/>
                <a:gd name="connsiteX7" fmla="*/ 964383 w 964383"/>
                <a:gd name="connsiteY7" fmla="*/ 26537 h 3859727"/>
                <a:gd name="connsiteX8" fmla="*/ 652730 w 964383"/>
                <a:gd name="connsiteY8" fmla="*/ 815514 h 3859727"/>
                <a:gd name="connsiteX9" fmla="*/ 517474 w 964383"/>
                <a:gd name="connsiteY9" fmla="*/ 1790275 h 3859727"/>
                <a:gd name="connsiteX10" fmla="*/ 329302 w 964383"/>
                <a:gd name="connsiteY10" fmla="*/ 3083682 h 3859727"/>
                <a:gd name="connsiteX11" fmla="*/ 211694 w 964383"/>
                <a:gd name="connsiteY11" fmla="*/ 3859727 h 3859727"/>
                <a:gd name="connsiteX12" fmla="*/ 211694 w 964383"/>
                <a:gd name="connsiteY12" fmla="*/ 3859727 h 3859727"/>
                <a:gd name="connsiteX13" fmla="*/ 117608 w 964383"/>
                <a:gd name="connsiteY13" fmla="*/ 3718628 h 3859727"/>
                <a:gd name="connsiteX0" fmla="*/ 117608 w 964383"/>
                <a:gd name="connsiteY0" fmla="*/ 3718628 h 3859727"/>
                <a:gd name="connsiteX1" fmla="*/ 70565 w 964383"/>
                <a:gd name="connsiteY1" fmla="*/ 2848517 h 3859727"/>
                <a:gd name="connsiteX2" fmla="*/ 62336 w 964383"/>
                <a:gd name="connsiteY2" fmla="*/ 890782 h 3859727"/>
                <a:gd name="connsiteX3" fmla="*/ 0 w 964383"/>
                <a:gd name="connsiteY3" fmla="*/ 26537 h 3859727"/>
                <a:gd name="connsiteX4" fmla="*/ 0 w 964383"/>
                <a:gd name="connsiteY4" fmla="*/ 26537 h 3859727"/>
                <a:gd name="connsiteX5" fmla="*/ 282259 w 964383"/>
                <a:gd name="connsiteY5" fmla="*/ 191152 h 3859727"/>
                <a:gd name="connsiteX6" fmla="*/ 658603 w 964383"/>
                <a:gd name="connsiteY6" fmla="*/ 191152 h 3859727"/>
                <a:gd name="connsiteX7" fmla="*/ 964383 w 964383"/>
                <a:gd name="connsiteY7" fmla="*/ 26537 h 3859727"/>
                <a:gd name="connsiteX8" fmla="*/ 652730 w 964383"/>
                <a:gd name="connsiteY8" fmla="*/ 815514 h 3859727"/>
                <a:gd name="connsiteX9" fmla="*/ 517474 w 964383"/>
                <a:gd name="connsiteY9" fmla="*/ 1790275 h 3859727"/>
                <a:gd name="connsiteX10" fmla="*/ 329302 w 964383"/>
                <a:gd name="connsiteY10" fmla="*/ 3083682 h 3859727"/>
                <a:gd name="connsiteX11" fmla="*/ 211694 w 964383"/>
                <a:gd name="connsiteY11" fmla="*/ 3859727 h 3859727"/>
                <a:gd name="connsiteX12" fmla="*/ 211694 w 964383"/>
                <a:gd name="connsiteY12" fmla="*/ 3859727 h 3859727"/>
                <a:gd name="connsiteX13" fmla="*/ 117608 w 964383"/>
                <a:gd name="connsiteY13" fmla="*/ 3718628 h 3859727"/>
                <a:gd name="connsiteX0" fmla="*/ 187173 w 1033948"/>
                <a:gd name="connsiteY0" fmla="*/ 3724210 h 3865309"/>
                <a:gd name="connsiteX1" fmla="*/ 140130 w 1033948"/>
                <a:gd name="connsiteY1" fmla="*/ 2854099 h 3865309"/>
                <a:gd name="connsiteX2" fmla="*/ 131901 w 1033948"/>
                <a:gd name="connsiteY2" fmla="*/ 896364 h 3865309"/>
                <a:gd name="connsiteX3" fmla="*/ 1083 w 1033948"/>
                <a:gd name="connsiteY3" fmla="*/ 75390 h 3865309"/>
                <a:gd name="connsiteX4" fmla="*/ 69565 w 1033948"/>
                <a:gd name="connsiteY4" fmla="*/ 32119 h 3865309"/>
                <a:gd name="connsiteX5" fmla="*/ 69565 w 1033948"/>
                <a:gd name="connsiteY5" fmla="*/ 32119 h 3865309"/>
                <a:gd name="connsiteX6" fmla="*/ 351824 w 1033948"/>
                <a:gd name="connsiteY6" fmla="*/ 196734 h 3865309"/>
                <a:gd name="connsiteX7" fmla="*/ 728168 w 1033948"/>
                <a:gd name="connsiteY7" fmla="*/ 196734 h 3865309"/>
                <a:gd name="connsiteX8" fmla="*/ 1033948 w 1033948"/>
                <a:gd name="connsiteY8" fmla="*/ 32119 h 3865309"/>
                <a:gd name="connsiteX9" fmla="*/ 722295 w 1033948"/>
                <a:gd name="connsiteY9" fmla="*/ 821096 h 3865309"/>
                <a:gd name="connsiteX10" fmla="*/ 587039 w 1033948"/>
                <a:gd name="connsiteY10" fmla="*/ 1795857 h 3865309"/>
                <a:gd name="connsiteX11" fmla="*/ 398867 w 1033948"/>
                <a:gd name="connsiteY11" fmla="*/ 3089264 h 3865309"/>
                <a:gd name="connsiteX12" fmla="*/ 281259 w 1033948"/>
                <a:gd name="connsiteY12" fmla="*/ 3865309 h 3865309"/>
                <a:gd name="connsiteX13" fmla="*/ 281259 w 1033948"/>
                <a:gd name="connsiteY13" fmla="*/ 3865309 h 3865309"/>
                <a:gd name="connsiteX14" fmla="*/ 187173 w 1033948"/>
                <a:gd name="connsiteY14" fmla="*/ 3724210 h 386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3948" h="3865309">
                  <a:moveTo>
                    <a:pt x="187173" y="3724210"/>
                  </a:moveTo>
                  <a:cubicBezTo>
                    <a:pt x="163652" y="3555675"/>
                    <a:pt x="144050" y="3351865"/>
                    <a:pt x="140130" y="2854099"/>
                  </a:cubicBezTo>
                  <a:cubicBezTo>
                    <a:pt x="137387" y="2201521"/>
                    <a:pt x="155075" y="1359482"/>
                    <a:pt x="131901" y="896364"/>
                  </a:cubicBezTo>
                  <a:cubicBezTo>
                    <a:pt x="108727" y="433246"/>
                    <a:pt x="11472" y="219431"/>
                    <a:pt x="1083" y="75390"/>
                  </a:cubicBezTo>
                  <a:cubicBezTo>
                    <a:pt x="-9306" y="-68651"/>
                    <a:pt x="58151" y="39331"/>
                    <a:pt x="69565" y="32119"/>
                  </a:cubicBezTo>
                  <a:lnTo>
                    <a:pt x="69565" y="32119"/>
                  </a:lnTo>
                  <a:cubicBezTo>
                    <a:pt x="116608" y="59555"/>
                    <a:pt x="242057" y="169298"/>
                    <a:pt x="351824" y="196734"/>
                  </a:cubicBezTo>
                  <a:cubicBezTo>
                    <a:pt x="461591" y="224170"/>
                    <a:pt x="614481" y="224170"/>
                    <a:pt x="728168" y="196734"/>
                  </a:cubicBezTo>
                  <a:cubicBezTo>
                    <a:pt x="841855" y="169298"/>
                    <a:pt x="1026108" y="-73705"/>
                    <a:pt x="1033948" y="32119"/>
                  </a:cubicBezTo>
                  <a:lnTo>
                    <a:pt x="722295" y="821096"/>
                  </a:lnTo>
                  <a:cubicBezTo>
                    <a:pt x="636049" y="1087616"/>
                    <a:pt x="649763" y="1419593"/>
                    <a:pt x="587039" y="1795857"/>
                  </a:cubicBezTo>
                  <a:lnTo>
                    <a:pt x="398867" y="3089264"/>
                  </a:lnTo>
                  <a:lnTo>
                    <a:pt x="281259" y="3865309"/>
                  </a:lnTo>
                  <a:lnTo>
                    <a:pt x="281259" y="3865309"/>
                  </a:lnTo>
                  <a:cubicBezTo>
                    <a:pt x="265578" y="3841793"/>
                    <a:pt x="210694" y="3892745"/>
                    <a:pt x="187173" y="3724210"/>
                  </a:cubicBezTo>
                  <a:close/>
                </a:path>
              </a:pathLst>
            </a:custGeom>
            <a:solidFill>
              <a:srgbClr val="FF0000"/>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0" name="Curved Connector 9"/>
          <p:cNvCxnSpPr/>
          <p:nvPr/>
        </p:nvCxnSpPr>
        <p:spPr>
          <a:xfrm rot="10800000" flipV="1">
            <a:off x="2859946" y="3154943"/>
            <a:ext cx="259360" cy="333311"/>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3" name="Curved Connector 12"/>
          <p:cNvCxnSpPr/>
          <p:nvPr/>
        </p:nvCxnSpPr>
        <p:spPr>
          <a:xfrm rot="10800000" flipV="1">
            <a:off x="2849297" y="3299941"/>
            <a:ext cx="326259" cy="309993"/>
          </a:xfrm>
          <a:prstGeom prst="curvedConnector3">
            <a:avLst>
              <a:gd name="adj1" fmla="val 44253"/>
            </a:avLst>
          </a:prstGeom>
        </p:spPr>
        <p:style>
          <a:lnRef idx="2">
            <a:schemeClr val="accent1"/>
          </a:lnRef>
          <a:fillRef idx="0">
            <a:schemeClr val="accent1"/>
          </a:fillRef>
          <a:effectRef idx="1">
            <a:schemeClr val="accent1"/>
          </a:effectRef>
          <a:fontRef idx="minor">
            <a:schemeClr val="tx1"/>
          </a:fontRef>
        </p:style>
      </p:cxnSp>
      <p:cxnSp>
        <p:nvCxnSpPr>
          <p:cNvPr id="22" name="Curved Connector 21"/>
          <p:cNvCxnSpPr/>
          <p:nvPr/>
        </p:nvCxnSpPr>
        <p:spPr>
          <a:xfrm rot="5400000">
            <a:off x="2587825" y="3183140"/>
            <a:ext cx="550071" cy="203597"/>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10800000" flipV="1">
            <a:off x="2779843" y="3504937"/>
            <a:ext cx="455716" cy="302395"/>
          </a:xfrm>
          <a:prstGeom prst="curvedConnector3">
            <a:avLst>
              <a:gd name="adj1" fmla="val 39303"/>
            </a:avLst>
          </a:prstGeom>
        </p:spPr>
        <p:style>
          <a:lnRef idx="2">
            <a:schemeClr val="accent1"/>
          </a:lnRef>
          <a:fillRef idx="0">
            <a:schemeClr val="accent1"/>
          </a:fillRef>
          <a:effectRef idx="1">
            <a:schemeClr val="accent1"/>
          </a:effectRef>
          <a:fontRef idx="minor">
            <a:schemeClr val="tx1"/>
          </a:fontRef>
        </p:style>
      </p:cxnSp>
      <p:cxnSp>
        <p:nvCxnSpPr>
          <p:cNvPr id="40" name="Curved Connector 39"/>
          <p:cNvCxnSpPr/>
          <p:nvPr/>
        </p:nvCxnSpPr>
        <p:spPr>
          <a:xfrm rot="10800000" flipV="1">
            <a:off x="2736795" y="3759931"/>
            <a:ext cx="577516" cy="239997"/>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3" name="Freeform 2"/>
          <p:cNvSpPr/>
          <p:nvPr/>
        </p:nvSpPr>
        <p:spPr>
          <a:xfrm>
            <a:off x="3074184" y="1984964"/>
            <a:ext cx="240517" cy="1514972"/>
          </a:xfrm>
          <a:custGeom>
            <a:avLst/>
            <a:gdLst>
              <a:gd name="connsiteX0" fmla="*/ 55001 w 220006"/>
              <a:gd name="connsiteY0" fmla="*/ 10000 h 1514972"/>
              <a:gd name="connsiteX1" fmla="*/ 175004 w 220006"/>
              <a:gd name="connsiteY1" fmla="*/ 0 h 1514972"/>
              <a:gd name="connsiteX2" fmla="*/ 95002 w 220006"/>
              <a:gd name="connsiteY2" fmla="*/ 869984 h 1514972"/>
              <a:gd name="connsiteX3" fmla="*/ 90002 w 220006"/>
              <a:gd name="connsiteY3" fmla="*/ 989982 h 1514972"/>
              <a:gd name="connsiteX4" fmla="*/ 220006 w 220006"/>
              <a:gd name="connsiteY4" fmla="*/ 1514972 h 1514972"/>
              <a:gd name="connsiteX5" fmla="*/ 110003 w 220006"/>
              <a:gd name="connsiteY5" fmla="*/ 1239977 h 1514972"/>
              <a:gd name="connsiteX6" fmla="*/ 0 w 220006"/>
              <a:gd name="connsiteY6" fmla="*/ 1009981 h 1514972"/>
              <a:gd name="connsiteX7" fmla="*/ 55001 w 220006"/>
              <a:gd name="connsiteY7" fmla="*/ 10000 h 151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006" h="1514972">
                <a:moveTo>
                  <a:pt x="55001" y="10000"/>
                </a:moveTo>
                <a:lnTo>
                  <a:pt x="175004" y="0"/>
                </a:lnTo>
                <a:lnTo>
                  <a:pt x="95002" y="869984"/>
                </a:lnTo>
                <a:lnTo>
                  <a:pt x="90002" y="989982"/>
                </a:lnTo>
                <a:lnTo>
                  <a:pt x="220006" y="1514972"/>
                </a:lnTo>
                <a:lnTo>
                  <a:pt x="110003" y="1239977"/>
                </a:lnTo>
                <a:lnTo>
                  <a:pt x="0" y="1009981"/>
                </a:lnTo>
                <a:lnTo>
                  <a:pt x="55001" y="10000"/>
                </a:lnTo>
                <a:close/>
              </a:path>
            </a:pathLst>
          </a:custGeom>
          <a:solidFill>
            <a:srgbClr val="66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3733800" y="2265680"/>
            <a:ext cx="891540" cy="213360"/>
          </a:xfrm>
          <a:prstGeom prst="righ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Box 17"/>
          <p:cNvSpPr txBox="1"/>
          <p:nvPr/>
        </p:nvSpPr>
        <p:spPr>
          <a:xfrm>
            <a:off x="4907280" y="2072642"/>
            <a:ext cx="2263140" cy="3970318"/>
          </a:xfrm>
          <a:prstGeom prst="rect">
            <a:avLst/>
          </a:prstGeom>
          <a:noFill/>
        </p:spPr>
        <p:txBody>
          <a:bodyPr wrap="square" rtlCol="0">
            <a:spAutoFit/>
          </a:bodyPr>
          <a:lstStyle/>
          <a:p>
            <a:r>
              <a:rPr lang="en-GB" sz="2800" dirty="0">
                <a:latin typeface="Calibri" pitchFamily="34" charset="0"/>
              </a:rPr>
              <a:t>On loading-</a:t>
            </a:r>
          </a:p>
          <a:p>
            <a:endParaRPr lang="en-GB" sz="2800" dirty="0">
              <a:latin typeface="Calibri" pitchFamily="34" charset="0"/>
            </a:endParaRPr>
          </a:p>
          <a:p>
            <a:r>
              <a:rPr lang="en-GB" sz="2800" dirty="0">
                <a:latin typeface="Calibri" pitchFamily="34" charset="0"/>
              </a:rPr>
              <a:t>Relatively slow opening allows tubular fluid to fill crack -</a:t>
            </a:r>
          </a:p>
          <a:p>
            <a:r>
              <a:rPr lang="en-GB" sz="2800" dirty="0">
                <a:latin typeface="Calibri" pitchFamily="34" charset="0"/>
              </a:rPr>
              <a:t>Relatively painless</a:t>
            </a:r>
          </a:p>
        </p:txBody>
      </p:sp>
      <p:sp>
        <p:nvSpPr>
          <p:cNvPr id="19" name="Freeform 18"/>
          <p:cNvSpPr/>
          <p:nvPr/>
        </p:nvSpPr>
        <p:spPr>
          <a:xfrm>
            <a:off x="3078481" y="1808376"/>
            <a:ext cx="555350" cy="2013862"/>
          </a:xfrm>
          <a:custGeom>
            <a:avLst/>
            <a:gdLst>
              <a:gd name="connsiteX0" fmla="*/ 0 w 956338"/>
              <a:gd name="connsiteY0" fmla="*/ 1348472 h 2148147"/>
              <a:gd name="connsiteX1" fmla="*/ 47033 w 956338"/>
              <a:gd name="connsiteY1" fmla="*/ 344958 h 2148147"/>
              <a:gd name="connsiteX2" fmla="*/ 313553 w 956338"/>
              <a:gd name="connsiteY2" fmla="*/ 125439 h 2148147"/>
              <a:gd name="connsiteX3" fmla="*/ 595751 w 956338"/>
              <a:gd name="connsiteY3" fmla="*/ 0 h 2148147"/>
              <a:gd name="connsiteX4" fmla="*/ 956338 w 956338"/>
              <a:gd name="connsiteY4" fmla="*/ 470397 h 2148147"/>
              <a:gd name="connsiteX5" fmla="*/ 736850 w 956338"/>
              <a:gd name="connsiteY5" fmla="*/ 1693430 h 2148147"/>
              <a:gd name="connsiteX6" fmla="*/ 329231 w 956338"/>
              <a:gd name="connsiteY6" fmla="*/ 2148147 h 2148147"/>
              <a:gd name="connsiteX7" fmla="*/ 156777 w 956338"/>
              <a:gd name="connsiteY7" fmla="*/ 1771829 h 2148147"/>
              <a:gd name="connsiteX8" fmla="*/ 0 w 956338"/>
              <a:gd name="connsiteY8" fmla="*/ 1348472 h 2148147"/>
              <a:gd name="connsiteX0" fmla="*/ 0 w 956338"/>
              <a:gd name="connsiteY0" fmla="*/ 1363200 h 2162875"/>
              <a:gd name="connsiteX1" fmla="*/ 47033 w 956338"/>
              <a:gd name="connsiteY1" fmla="*/ 359686 h 2162875"/>
              <a:gd name="connsiteX2" fmla="*/ 313553 w 956338"/>
              <a:gd name="connsiteY2" fmla="*/ 140167 h 2162875"/>
              <a:gd name="connsiteX3" fmla="*/ 595751 w 956338"/>
              <a:gd name="connsiteY3" fmla="*/ 14728 h 2162875"/>
              <a:gd name="connsiteX4" fmla="*/ 956338 w 956338"/>
              <a:gd name="connsiteY4" fmla="*/ 485125 h 2162875"/>
              <a:gd name="connsiteX5" fmla="*/ 736850 w 956338"/>
              <a:gd name="connsiteY5" fmla="*/ 1708158 h 2162875"/>
              <a:gd name="connsiteX6" fmla="*/ 329231 w 956338"/>
              <a:gd name="connsiteY6" fmla="*/ 2162875 h 2162875"/>
              <a:gd name="connsiteX7" fmla="*/ 156777 w 956338"/>
              <a:gd name="connsiteY7" fmla="*/ 1786557 h 2162875"/>
              <a:gd name="connsiteX8" fmla="*/ 0 w 956338"/>
              <a:gd name="connsiteY8" fmla="*/ 1363200 h 2162875"/>
              <a:gd name="connsiteX0" fmla="*/ 0 w 956338"/>
              <a:gd name="connsiteY0" fmla="*/ 1363200 h 2162875"/>
              <a:gd name="connsiteX1" fmla="*/ 47033 w 956338"/>
              <a:gd name="connsiteY1" fmla="*/ 359686 h 2162875"/>
              <a:gd name="connsiteX2" fmla="*/ 313553 w 956338"/>
              <a:gd name="connsiteY2" fmla="*/ 140167 h 2162875"/>
              <a:gd name="connsiteX3" fmla="*/ 595751 w 956338"/>
              <a:gd name="connsiteY3" fmla="*/ 14728 h 2162875"/>
              <a:gd name="connsiteX4" fmla="*/ 956338 w 956338"/>
              <a:gd name="connsiteY4" fmla="*/ 485125 h 2162875"/>
              <a:gd name="connsiteX5" fmla="*/ 736850 w 956338"/>
              <a:gd name="connsiteY5" fmla="*/ 1708158 h 2162875"/>
              <a:gd name="connsiteX6" fmla="*/ 329231 w 956338"/>
              <a:gd name="connsiteY6" fmla="*/ 2162875 h 2162875"/>
              <a:gd name="connsiteX7" fmla="*/ 156777 w 956338"/>
              <a:gd name="connsiteY7" fmla="*/ 1786557 h 2162875"/>
              <a:gd name="connsiteX8" fmla="*/ 0 w 956338"/>
              <a:gd name="connsiteY8" fmla="*/ 1363200 h 2162875"/>
              <a:gd name="connsiteX0" fmla="*/ 0 w 966913"/>
              <a:gd name="connsiteY0" fmla="*/ 1363200 h 2162875"/>
              <a:gd name="connsiteX1" fmla="*/ 47033 w 966913"/>
              <a:gd name="connsiteY1" fmla="*/ 359686 h 2162875"/>
              <a:gd name="connsiteX2" fmla="*/ 313553 w 966913"/>
              <a:gd name="connsiteY2" fmla="*/ 140167 h 2162875"/>
              <a:gd name="connsiteX3" fmla="*/ 595751 w 966913"/>
              <a:gd name="connsiteY3" fmla="*/ 14728 h 2162875"/>
              <a:gd name="connsiteX4" fmla="*/ 956338 w 966913"/>
              <a:gd name="connsiteY4" fmla="*/ 485125 h 2162875"/>
              <a:gd name="connsiteX5" fmla="*/ 736850 w 966913"/>
              <a:gd name="connsiteY5" fmla="*/ 1708158 h 2162875"/>
              <a:gd name="connsiteX6" fmla="*/ 329231 w 966913"/>
              <a:gd name="connsiteY6" fmla="*/ 2162875 h 2162875"/>
              <a:gd name="connsiteX7" fmla="*/ 156777 w 966913"/>
              <a:gd name="connsiteY7" fmla="*/ 1786557 h 2162875"/>
              <a:gd name="connsiteX8" fmla="*/ 0 w 966913"/>
              <a:gd name="connsiteY8" fmla="*/ 1363200 h 2162875"/>
              <a:gd name="connsiteX0" fmla="*/ 0 w 966913"/>
              <a:gd name="connsiteY0" fmla="*/ 1363200 h 2162875"/>
              <a:gd name="connsiteX1" fmla="*/ 47033 w 966913"/>
              <a:gd name="connsiteY1" fmla="*/ 359686 h 2162875"/>
              <a:gd name="connsiteX2" fmla="*/ 313553 w 966913"/>
              <a:gd name="connsiteY2" fmla="*/ 140167 h 2162875"/>
              <a:gd name="connsiteX3" fmla="*/ 595751 w 966913"/>
              <a:gd name="connsiteY3" fmla="*/ 14728 h 2162875"/>
              <a:gd name="connsiteX4" fmla="*/ 956338 w 966913"/>
              <a:gd name="connsiteY4" fmla="*/ 485125 h 2162875"/>
              <a:gd name="connsiteX5" fmla="*/ 736850 w 966913"/>
              <a:gd name="connsiteY5" fmla="*/ 1708158 h 2162875"/>
              <a:gd name="connsiteX6" fmla="*/ 445450 w 966913"/>
              <a:gd name="connsiteY6" fmla="*/ 2029800 h 2162875"/>
              <a:gd name="connsiteX7" fmla="*/ 329231 w 966913"/>
              <a:gd name="connsiteY7" fmla="*/ 2162875 h 2162875"/>
              <a:gd name="connsiteX8" fmla="*/ 156777 w 966913"/>
              <a:gd name="connsiteY8" fmla="*/ 1786557 h 2162875"/>
              <a:gd name="connsiteX9" fmla="*/ 0 w 966913"/>
              <a:gd name="connsiteY9" fmla="*/ 1363200 h 2162875"/>
              <a:gd name="connsiteX0" fmla="*/ 0 w 966913"/>
              <a:gd name="connsiteY0" fmla="*/ 1363200 h 2162875"/>
              <a:gd name="connsiteX1" fmla="*/ 47033 w 966913"/>
              <a:gd name="connsiteY1" fmla="*/ 359686 h 2162875"/>
              <a:gd name="connsiteX2" fmla="*/ 313553 w 966913"/>
              <a:gd name="connsiteY2" fmla="*/ 140167 h 2162875"/>
              <a:gd name="connsiteX3" fmla="*/ 595751 w 966913"/>
              <a:gd name="connsiteY3" fmla="*/ 14728 h 2162875"/>
              <a:gd name="connsiteX4" fmla="*/ 956338 w 966913"/>
              <a:gd name="connsiteY4" fmla="*/ 485125 h 2162875"/>
              <a:gd name="connsiteX5" fmla="*/ 736850 w 966913"/>
              <a:gd name="connsiteY5" fmla="*/ 1708158 h 2162875"/>
              <a:gd name="connsiteX6" fmla="*/ 445450 w 966913"/>
              <a:gd name="connsiteY6" fmla="*/ 2029800 h 2162875"/>
              <a:gd name="connsiteX7" fmla="*/ 329231 w 966913"/>
              <a:gd name="connsiteY7" fmla="*/ 2162875 h 2162875"/>
              <a:gd name="connsiteX8" fmla="*/ 156777 w 966913"/>
              <a:gd name="connsiteY8" fmla="*/ 1786557 h 2162875"/>
              <a:gd name="connsiteX9" fmla="*/ 0 w 966913"/>
              <a:gd name="connsiteY9" fmla="*/ 1363200 h 2162875"/>
              <a:gd name="connsiteX0" fmla="*/ 0 w 956338"/>
              <a:gd name="connsiteY0" fmla="*/ 1363200 h 2162875"/>
              <a:gd name="connsiteX1" fmla="*/ 47033 w 956338"/>
              <a:gd name="connsiteY1" fmla="*/ 359686 h 2162875"/>
              <a:gd name="connsiteX2" fmla="*/ 313553 w 956338"/>
              <a:gd name="connsiteY2" fmla="*/ 140167 h 2162875"/>
              <a:gd name="connsiteX3" fmla="*/ 595751 w 956338"/>
              <a:gd name="connsiteY3" fmla="*/ 14728 h 2162875"/>
              <a:gd name="connsiteX4" fmla="*/ 956338 w 956338"/>
              <a:gd name="connsiteY4" fmla="*/ 485125 h 2162875"/>
              <a:gd name="connsiteX5" fmla="*/ 591494 w 956338"/>
              <a:gd name="connsiteY5" fmla="*/ 1527036 h 2162875"/>
              <a:gd name="connsiteX6" fmla="*/ 445450 w 956338"/>
              <a:gd name="connsiteY6" fmla="*/ 2029800 h 2162875"/>
              <a:gd name="connsiteX7" fmla="*/ 329231 w 956338"/>
              <a:gd name="connsiteY7" fmla="*/ 2162875 h 2162875"/>
              <a:gd name="connsiteX8" fmla="*/ 156777 w 956338"/>
              <a:gd name="connsiteY8" fmla="*/ 1786557 h 2162875"/>
              <a:gd name="connsiteX9" fmla="*/ 0 w 956338"/>
              <a:gd name="connsiteY9" fmla="*/ 1363200 h 2162875"/>
              <a:gd name="connsiteX0" fmla="*/ 0 w 759149"/>
              <a:gd name="connsiteY0" fmla="*/ 1372135 h 2171810"/>
              <a:gd name="connsiteX1" fmla="*/ 47033 w 759149"/>
              <a:gd name="connsiteY1" fmla="*/ 368621 h 2171810"/>
              <a:gd name="connsiteX2" fmla="*/ 313553 w 759149"/>
              <a:gd name="connsiteY2" fmla="*/ 149102 h 2171810"/>
              <a:gd name="connsiteX3" fmla="*/ 595751 w 759149"/>
              <a:gd name="connsiteY3" fmla="*/ 23663 h 2171810"/>
              <a:gd name="connsiteX4" fmla="*/ 759145 w 759149"/>
              <a:gd name="connsiteY4" fmla="*/ 636173 h 2171810"/>
              <a:gd name="connsiteX5" fmla="*/ 591494 w 759149"/>
              <a:gd name="connsiteY5" fmla="*/ 1535971 h 2171810"/>
              <a:gd name="connsiteX6" fmla="*/ 445450 w 759149"/>
              <a:gd name="connsiteY6" fmla="*/ 2038735 h 2171810"/>
              <a:gd name="connsiteX7" fmla="*/ 329231 w 759149"/>
              <a:gd name="connsiteY7" fmla="*/ 2171810 h 2171810"/>
              <a:gd name="connsiteX8" fmla="*/ 156777 w 759149"/>
              <a:gd name="connsiteY8" fmla="*/ 1795492 h 2171810"/>
              <a:gd name="connsiteX9" fmla="*/ 0 w 759149"/>
              <a:gd name="connsiteY9" fmla="*/ 1372135 h 2171810"/>
              <a:gd name="connsiteX0" fmla="*/ 0 w 759531"/>
              <a:gd name="connsiteY0" fmla="*/ 1226182 h 2025857"/>
              <a:gd name="connsiteX1" fmla="*/ 47033 w 759531"/>
              <a:gd name="connsiteY1" fmla="*/ 222668 h 2025857"/>
              <a:gd name="connsiteX2" fmla="*/ 313553 w 759531"/>
              <a:gd name="connsiteY2" fmla="*/ 3149 h 2025857"/>
              <a:gd name="connsiteX3" fmla="*/ 542475 w 759531"/>
              <a:gd name="connsiteY3" fmla="*/ 120799 h 2025857"/>
              <a:gd name="connsiteX4" fmla="*/ 759145 w 759531"/>
              <a:gd name="connsiteY4" fmla="*/ 490220 h 2025857"/>
              <a:gd name="connsiteX5" fmla="*/ 591494 w 759531"/>
              <a:gd name="connsiteY5" fmla="*/ 1390018 h 2025857"/>
              <a:gd name="connsiteX6" fmla="*/ 445450 w 759531"/>
              <a:gd name="connsiteY6" fmla="*/ 1892782 h 2025857"/>
              <a:gd name="connsiteX7" fmla="*/ 329231 w 759531"/>
              <a:gd name="connsiteY7" fmla="*/ 2025857 h 2025857"/>
              <a:gd name="connsiteX8" fmla="*/ 156777 w 759531"/>
              <a:gd name="connsiteY8" fmla="*/ 1649539 h 2025857"/>
              <a:gd name="connsiteX9" fmla="*/ 0 w 759531"/>
              <a:gd name="connsiteY9" fmla="*/ 1226182 h 2025857"/>
              <a:gd name="connsiteX0" fmla="*/ 0 w 759531"/>
              <a:gd name="connsiteY0" fmla="*/ 1183653 h 1983328"/>
              <a:gd name="connsiteX1" fmla="*/ 47033 w 759531"/>
              <a:gd name="connsiteY1" fmla="*/ 180139 h 1983328"/>
              <a:gd name="connsiteX2" fmla="*/ 328332 w 759531"/>
              <a:gd name="connsiteY2" fmla="*/ 6272 h 1983328"/>
              <a:gd name="connsiteX3" fmla="*/ 542475 w 759531"/>
              <a:gd name="connsiteY3" fmla="*/ 78270 h 1983328"/>
              <a:gd name="connsiteX4" fmla="*/ 759145 w 759531"/>
              <a:gd name="connsiteY4" fmla="*/ 447691 h 1983328"/>
              <a:gd name="connsiteX5" fmla="*/ 591494 w 759531"/>
              <a:gd name="connsiteY5" fmla="*/ 1347489 h 1983328"/>
              <a:gd name="connsiteX6" fmla="*/ 445450 w 759531"/>
              <a:gd name="connsiteY6" fmla="*/ 1850253 h 1983328"/>
              <a:gd name="connsiteX7" fmla="*/ 329231 w 759531"/>
              <a:gd name="connsiteY7" fmla="*/ 1983328 h 1983328"/>
              <a:gd name="connsiteX8" fmla="*/ 156777 w 759531"/>
              <a:gd name="connsiteY8" fmla="*/ 1607010 h 1983328"/>
              <a:gd name="connsiteX9" fmla="*/ 0 w 759531"/>
              <a:gd name="connsiteY9" fmla="*/ 1183653 h 1983328"/>
              <a:gd name="connsiteX0" fmla="*/ 0 w 759531"/>
              <a:gd name="connsiteY0" fmla="*/ 1179802 h 1979477"/>
              <a:gd name="connsiteX1" fmla="*/ 47033 w 759531"/>
              <a:gd name="connsiteY1" fmla="*/ 176288 h 1979477"/>
              <a:gd name="connsiteX2" fmla="*/ 61543 w 759531"/>
              <a:gd name="connsiteY2" fmla="*/ 118887 h 1979477"/>
              <a:gd name="connsiteX3" fmla="*/ 328332 w 759531"/>
              <a:gd name="connsiteY3" fmla="*/ 2421 h 1979477"/>
              <a:gd name="connsiteX4" fmla="*/ 542475 w 759531"/>
              <a:gd name="connsiteY4" fmla="*/ 74419 h 1979477"/>
              <a:gd name="connsiteX5" fmla="*/ 759145 w 759531"/>
              <a:gd name="connsiteY5" fmla="*/ 443840 h 1979477"/>
              <a:gd name="connsiteX6" fmla="*/ 591494 w 759531"/>
              <a:gd name="connsiteY6" fmla="*/ 1343638 h 1979477"/>
              <a:gd name="connsiteX7" fmla="*/ 445450 w 759531"/>
              <a:gd name="connsiteY7" fmla="*/ 1846402 h 1979477"/>
              <a:gd name="connsiteX8" fmla="*/ 329231 w 759531"/>
              <a:gd name="connsiteY8" fmla="*/ 1979477 h 1979477"/>
              <a:gd name="connsiteX9" fmla="*/ 156777 w 759531"/>
              <a:gd name="connsiteY9" fmla="*/ 1603159 h 1979477"/>
              <a:gd name="connsiteX10" fmla="*/ 0 w 759531"/>
              <a:gd name="connsiteY10" fmla="*/ 1179802 h 1979477"/>
              <a:gd name="connsiteX0" fmla="*/ 0 w 759531"/>
              <a:gd name="connsiteY0" fmla="*/ 1183652 h 1983327"/>
              <a:gd name="connsiteX1" fmla="*/ 47033 w 759531"/>
              <a:gd name="connsiteY1" fmla="*/ 180138 h 1983327"/>
              <a:gd name="connsiteX2" fmla="*/ 328332 w 759531"/>
              <a:gd name="connsiteY2" fmla="*/ 6271 h 1983327"/>
              <a:gd name="connsiteX3" fmla="*/ 542475 w 759531"/>
              <a:gd name="connsiteY3" fmla="*/ 78269 h 1983327"/>
              <a:gd name="connsiteX4" fmla="*/ 759145 w 759531"/>
              <a:gd name="connsiteY4" fmla="*/ 447690 h 1983327"/>
              <a:gd name="connsiteX5" fmla="*/ 591494 w 759531"/>
              <a:gd name="connsiteY5" fmla="*/ 1347488 h 1983327"/>
              <a:gd name="connsiteX6" fmla="*/ 445450 w 759531"/>
              <a:gd name="connsiteY6" fmla="*/ 1850252 h 1983327"/>
              <a:gd name="connsiteX7" fmla="*/ 329231 w 759531"/>
              <a:gd name="connsiteY7" fmla="*/ 1983327 h 1983327"/>
              <a:gd name="connsiteX8" fmla="*/ 156777 w 759531"/>
              <a:gd name="connsiteY8" fmla="*/ 1607009 h 1983327"/>
              <a:gd name="connsiteX9" fmla="*/ 0 w 759531"/>
              <a:gd name="connsiteY9" fmla="*/ 1183652 h 1983327"/>
              <a:gd name="connsiteX0" fmla="*/ 0 w 759531"/>
              <a:gd name="connsiteY0" fmla="*/ 1178073 h 1977748"/>
              <a:gd name="connsiteX1" fmla="*/ 47033 w 759531"/>
              <a:gd name="connsiteY1" fmla="*/ 174559 h 1977748"/>
              <a:gd name="connsiteX2" fmla="*/ 122886 w 759531"/>
              <a:gd name="connsiteY2" fmla="*/ 44582 h 1977748"/>
              <a:gd name="connsiteX3" fmla="*/ 328332 w 759531"/>
              <a:gd name="connsiteY3" fmla="*/ 692 h 1977748"/>
              <a:gd name="connsiteX4" fmla="*/ 542475 w 759531"/>
              <a:gd name="connsiteY4" fmla="*/ 72690 h 1977748"/>
              <a:gd name="connsiteX5" fmla="*/ 759145 w 759531"/>
              <a:gd name="connsiteY5" fmla="*/ 442111 h 1977748"/>
              <a:gd name="connsiteX6" fmla="*/ 591494 w 759531"/>
              <a:gd name="connsiteY6" fmla="*/ 1341909 h 1977748"/>
              <a:gd name="connsiteX7" fmla="*/ 445450 w 759531"/>
              <a:gd name="connsiteY7" fmla="*/ 1844673 h 1977748"/>
              <a:gd name="connsiteX8" fmla="*/ 329231 w 759531"/>
              <a:gd name="connsiteY8" fmla="*/ 1977748 h 1977748"/>
              <a:gd name="connsiteX9" fmla="*/ 156777 w 759531"/>
              <a:gd name="connsiteY9" fmla="*/ 1601430 h 1977748"/>
              <a:gd name="connsiteX10" fmla="*/ 0 w 759531"/>
              <a:gd name="connsiteY10" fmla="*/ 1178073 h 1977748"/>
              <a:gd name="connsiteX0" fmla="*/ 0 w 759531"/>
              <a:gd name="connsiteY0" fmla="*/ 1177397 h 1977072"/>
              <a:gd name="connsiteX1" fmla="*/ 47033 w 759531"/>
              <a:gd name="connsiteY1" fmla="*/ 173883 h 1977072"/>
              <a:gd name="connsiteX2" fmla="*/ 190589 w 759531"/>
              <a:gd name="connsiteY2" fmla="*/ 66692 h 1977072"/>
              <a:gd name="connsiteX3" fmla="*/ 328332 w 759531"/>
              <a:gd name="connsiteY3" fmla="*/ 16 h 1977072"/>
              <a:gd name="connsiteX4" fmla="*/ 542475 w 759531"/>
              <a:gd name="connsiteY4" fmla="*/ 72014 h 1977072"/>
              <a:gd name="connsiteX5" fmla="*/ 759145 w 759531"/>
              <a:gd name="connsiteY5" fmla="*/ 441435 h 1977072"/>
              <a:gd name="connsiteX6" fmla="*/ 591494 w 759531"/>
              <a:gd name="connsiteY6" fmla="*/ 1341233 h 1977072"/>
              <a:gd name="connsiteX7" fmla="*/ 445450 w 759531"/>
              <a:gd name="connsiteY7" fmla="*/ 1843997 h 1977072"/>
              <a:gd name="connsiteX8" fmla="*/ 329231 w 759531"/>
              <a:gd name="connsiteY8" fmla="*/ 1977072 h 1977072"/>
              <a:gd name="connsiteX9" fmla="*/ 156777 w 759531"/>
              <a:gd name="connsiteY9" fmla="*/ 1600754 h 1977072"/>
              <a:gd name="connsiteX10" fmla="*/ 0 w 759531"/>
              <a:gd name="connsiteY10" fmla="*/ 1177397 h 1977072"/>
              <a:gd name="connsiteX0" fmla="*/ 0 w 759531"/>
              <a:gd name="connsiteY0" fmla="*/ 1177397 h 1977072"/>
              <a:gd name="connsiteX1" fmla="*/ 47033 w 759531"/>
              <a:gd name="connsiteY1" fmla="*/ 173883 h 1977072"/>
              <a:gd name="connsiteX2" fmla="*/ 190589 w 759531"/>
              <a:gd name="connsiteY2" fmla="*/ 66692 h 1977072"/>
              <a:gd name="connsiteX3" fmla="*/ 328332 w 759531"/>
              <a:gd name="connsiteY3" fmla="*/ 16 h 1977072"/>
              <a:gd name="connsiteX4" fmla="*/ 542475 w 759531"/>
              <a:gd name="connsiteY4" fmla="*/ 72014 h 1977072"/>
              <a:gd name="connsiteX5" fmla="*/ 759145 w 759531"/>
              <a:gd name="connsiteY5" fmla="*/ 441435 h 1977072"/>
              <a:gd name="connsiteX6" fmla="*/ 591494 w 759531"/>
              <a:gd name="connsiteY6" fmla="*/ 1341233 h 1977072"/>
              <a:gd name="connsiteX7" fmla="*/ 445450 w 759531"/>
              <a:gd name="connsiteY7" fmla="*/ 1843997 h 1977072"/>
              <a:gd name="connsiteX8" fmla="*/ 329231 w 759531"/>
              <a:gd name="connsiteY8" fmla="*/ 1977072 h 1977072"/>
              <a:gd name="connsiteX9" fmla="*/ 156777 w 759531"/>
              <a:gd name="connsiteY9" fmla="*/ 1600754 h 1977072"/>
              <a:gd name="connsiteX10" fmla="*/ 0 w 759531"/>
              <a:gd name="connsiteY10" fmla="*/ 1177397 h 1977072"/>
              <a:gd name="connsiteX0" fmla="*/ 0 w 759531"/>
              <a:gd name="connsiteY0" fmla="*/ 1185625 h 1985300"/>
              <a:gd name="connsiteX1" fmla="*/ 47033 w 759531"/>
              <a:gd name="connsiteY1" fmla="*/ 182111 h 1985300"/>
              <a:gd name="connsiteX2" fmla="*/ 190589 w 759531"/>
              <a:gd name="connsiteY2" fmla="*/ 74920 h 1985300"/>
              <a:gd name="connsiteX3" fmla="*/ 328332 w 759531"/>
              <a:gd name="connsiteY3" fmla="*/ 8244 h 1985300"/>
              <a:gd name="connsiteX4" fmla="*/ 542475 w 759531"/>
              <a:gd name="connsiteY4" fmla="*/ 80242 h 1985300"/>
              <a:gd name="connsiteX5" fmla="*/ 759145 w 759531"/>
              <a:gd name="connsiteY5" fmla="*/ 449663 h 1985300"/>
              <a:gd name="connsiteX6" fmla="*/ 591494 w 759531"/>
              <a:gd name="connsiteY6" fmla="*/ 1349461 h 1985300"/>
              <a:gd name="connsiteX7" fmla="*/ 445450 w 759531"/>
              <a:gd name="connsiteY7" fmla="*/ 1852225 h 1985300"/>
              <a:gd name="connsiteX8" fmla="*/ 329231 w 759531"/>
              <a:gd name="connsiteY8" fmla="*/ 1985300 h 1985300"/>
              <a:gd name="connsiteX9" fmla="*/ 156777 w 759531"/>
              <a:gd name="connsiteY9" fmla="*/ 1608982 h 1985300"/>
              <a:gd name="connsiteX10" fmla="*/ 0 w 759531"/>
              <a:gd name="connsiteY10" fmla="*/ 1185625 h 1985300"/>
              <a:gd name="connsiteX0" fmla="*/ 0 w 759531"/>
              <a:gd name="connsiteY0" fmla="*/ 1187552 h 1987227"/>
              <a:gd name="connsiteX1" fmla="*/ 47033 w 759531"/>
              <a:gd name="connsiteY1" fmla="*/ 184038 h 1987227"/>
              <a:gd name="connsiteX2" fmla="*/ 93154 w 759531"/>
              <a:gd name="connsiteY2" fmla="*/ 72870 h 1987227"/>
              <a:gd name="connsiteX3" fmla="*/ 328332 w 759531"/>
              <a:gd name="connsiteY3" fmla="*/ 10171 h 1987227"/>
              <a:gd name="connsiteX4" fmla="*/ 542475 w 759531"/>
              <a:gd name="connsiteY4" fmla="*/ 82169 h 1987227"/>
              <a:gd name="connsiteX5" fmla="*/ 759145 w 759531"/>
              <a:gd name="connsiteY5" fmla="*/ 451590 h 1987227"/>
              <a:gd name="connsiteX6" fmla="*/ 591494 w 759531"/>
              <a:gd name="connsiteY6" fmla="*/ 1351388 h 1987227"/>
              <a:gd name="connsiteX7" fmla="*/ 445450 w 759531"/>
              <a:gd name="connsiteY7" fmla="*/ 1854152 h 1987227"/>
              <a:gd name="connsiteX8" fmla="*/ 329231 w 759531"/>
              <a:gd name="connsiteY8" fmla="*/ 1987227 h 1987227"/>
              <a:gd name="connsiteX9" fmla="*/ 156777 w 759531"/>
              <a:gd name="connsiteY9" fmla="*/ 1610909 h 1987227"/>
              <a:gd name="connsiteX10" fmla="*/ 0 w 759531"/>
              <a:gd name="connsiteY10" fmla="*/ 1187552 h 1987227"/>
              <a:gd name="connsiteX0" fmla="*/ 0 w 759531"/>
              <a:gd name="connsiteY0" fmla="*/ 1177577 h 1977252"/>
              <a:gd name="connsiteX1" fmla="*/ 47033 w 759531"/>
              <a:gd name="connsiteY1" fmla="*/ 174063 h 1977252"/>
              <a:gd name="connsiteX2" fmla="*/ 93154 w 759531"/>
              <a:gd name="connsiteY2" fmla="*/ 62895 h 1977252"/>
              <a:gd name="connsiteX3" fmla="*/ 328332 w 759531"/>
              <a:gd name="connsiteY3" fmla="*/ 196 h 1977252"/>
              <a:gd name="connsiteX4" fmla="*/ 542475 w 759531"/>
              <a:gd name="connsiteY4" fmla="*/ 72194 h 1977252"/>
              <a:gd name="connsiteX5" fmla="*/ 759145 w 759531"/>
              <a:gd name="connsiteY5" fmla="*/ 441615 h 1977252"/>
              <a:gd name="connsiteX6" fmla="*/ 591494 w 759531"/>
              <a:gd name="connsiteY6" fmla="*/ 1341413 h 1977252"/>
              <a:gd name="connsiteX7" fmla="*/ 445450 w 759531"/>
              <a:gd name="connsiteY7" fmla="*/ 1844177 h 1977252"/>
              <a:gd name="connsiteX8" fmla="*/ 329231 w 759531"/>
              <a:gd name="connsiteY8" fmla="*/ 1977252 h 1977252"/>
              <a:gd name="connsiteX9" fmla="*/ 156777 w 759531"/>
              <a:gd name="connsiteY9" fmla="*/ 1600934 h 1977252"/>
              <a:gd name="connsiteX10" fmla="*/ 0 w 759531"/>
              <a:gd name="connsiteY10" fmla="*/ 1177577 h 1977252"/>
              <a:gd name="connsiteX0" fmla="*/ 0 w 759531"/>
              <a:gd name="connsiteY0" fmla="*/ 1183652 h 1983327"/>
              <a:gd name="connsiteX1" fmla="*/ 47033 w 759531"/>
              <a:gd name="connsiteY1" fmla="*/ 180138 h 1983327"/>
              <a:gd name="connsiteX2" fmla="*/ 328332 w 759531"/>
              <a:gd name="connsiteY2" fmla="*/ 6271 h 1983327"/>
              <a:gd name="connsiteX3" fmla="*/ 542475 w 759531"/>
              <a:gd name="connsiteY3" fmla="*/ 78269 h 1983327"/>
              <a:gd name="connsiteX4" fmla="*/ 759145 w 759531"/>
              <a:gd name="connsiteY4" fmla="*/ 447690 h 1983327"/>
              <a:gd name="connsiteX5" fmla="*/ 591494 w 759531"/>
              <a:gd name="connsiteY5" fmla="*/ 1347488 h 1983327"/>
              <a:gd name="connsiteX6" fmla="*/ 445450 w 759531"/>
              <a:gd name="connsiteY6" fmla="*/ 1850252 h 1983327"/>
              <a:gd name="connsiteX7" fmla="*/ 329231 w 759531"/>
              <a:gd name="connsiteY7" fmla="*/ 1983327 h 1983327"/>
              <a:gd name="connsiteX8" fmla="*/ 156777 w 759531"/>
              <a:gd name="connsiteY8" fmla="*/ 1607009 h 1983327"/>
              <a:gd name="connsiteX9" fmla="*/ 0 w 759531"/>
              <a:gd name="connsiteY9" fmla="*/ 1183652 h 1983327"/>
              <a:gd name="connsiteX0" fmla="*/ 0 w 759531"/>
              <a:gd name="connsiteY0" fmla="*/ 1142023 h 1941698"/>
              <a:gd name="connsiteX1" fmla="*/ 47033 w 759531"/>
              <a:gd name="connsiteY1" fmla="*/ 138509 h 1941698"/>
              <a:gd name="connsiteX2" fmla="*/ 542475 w 759531"/>
              <a:gd name="connsiteY2" fmla="*/ 36640 h 1941698"/>
              <a:gd name="connsiteX3" fmla="*/ 759145 w 759531"/>
              <a:gd name="connsiteY3" fmla="*/ 406061 h 1941698"/>
              <a:gd name="connsiteX4" fmla="*/ 591494 w 759531"/>
              <a:gd name="connsiteY4" fmla="*/ 1305859 h 1941698"/>
              <a:gd name="connsiteX5" fmla="*/ 445450 w 759531"/>
              <a:gd name="connsiteY5" fmla="*/ 1808623 h 1941698"/>
              <a:gd name="connsiteX6" fmla="*/ 329231 w 759531"/>
              <a:gd name="connsiteY6" fmla="*/ 1941698 h 1941698"/>
              <a:gd name="connsiteX7" fmla="*/ 156777 w 759531"/>
              <a:gd name="connsiteY7" fmla="*/ 1565380 h 1941698"/>
              <a:gd name="connsiteX8" fmla="*/ 0 w 759531"/>
              <a:gd name="connsiteY8" fmla="*/ 1142023 h 1941698"/>
              <a:gd name="connsiteX0" fmla="*/ 0 w 759531"/>
              <a:gd name="connsiteY0" fmla="*/ 1157536 h 1957211"/>
              <a:gd name="connsiteX1" fmla="*/ 47033 w 759531"/>
              <a:gd name="connsiteY1" fmla="*/ 154022 h 1957211"/>
              <a:gd name="connsiteX2" fmla="*/ 226857 w 759531"/>
              <a:gd name="connsiteY2" fmla="*/ 13270 h 1957211"/>
              <a:gd name="connsiteX3" fmla="*/ 542475 w 759531"/>
              <a:gd name="connsiteY3" fmla="*/ 52153 h 1957211"/>
              <a:gd name="connsiteX4" fmla="*/ 759145 w 759531"/>
              <a:gd name="connsiteY4" fmla="*/ 421574 h 1957211"/>
              <a:gd name="connsiteX5" fmla="*/ 591494 w 759531"/>
              <a:gd name="connsiteY5" fmla="*/ 1321372 h 1957211"/>
              <a:gd name="connsiteX6" fmla="*/ 445450 w 759531"/>
              <a:gd name="connsiteY6" fmla="*/ 1824136 h 1957211"/>
              <a:gd name="connsiteX7" fmla="*/ 329231 w 759531"/>
              <a:gd name="connsiteY7" fmla="*/ 1957211 h 1957211"/>
              <a:gd name="connsiteX8" fmla="*/ 156777 w 759531"/>
              <a:gd name="connsiteY8" fmla="*/ 1580893 h 1957211"/>
              <a:gd name="connsiteX9" fmla="*/ 0 w 759531"/>
              <a:gd name="connsiteY9" fmla="*/ 1157536 h 1957211"/>
              <a:gd name="connsiteX0" fmla="*/ 0 w 759531"/>
              <a:gd name="connsiteY0" fmla="*/ 1217690 h 2017365"/>
              <a:gd name="connsiteX1" fmla="*/ 47033 w 759531"/>
              <a:gd name="connsiteY1" fmla="*/ 214176 h 2017365"/>
              <a:gd name="connsiteX2" fmla="*/ 230615 w 759531"/>
              <a:gd name="connsiteY2" fmla="*/ 3503 h 2017365"/>
              <a:gd name="connsiteX3" fmla="*/ 542475 w 759531"/>
              <a:gd name="connsiteY3" fmla="*/ 112307 h 2017365"/>
              <a:gd name="connsiteX4" fmla="*/ 759145 w 759531"/>
              <a:gd name="connsiteY4" fmla="*/ 481728 h 2017365"/>
              <a:gd name="connsiteX5" fmla="*/ 591494 w 759531"/>
              <a:gd name="connsiteY5" fmla="*/ 1381526 h 2017365"/>
              <a:gd name="connsiteX6" fmla="*/ 445450 w 759531"/>
              <a:gd name="connsiteY6" fmla="*/ 1884290 h 2017365"/>
              <a:gd name="connsiteX7" fmla="*/ 329231 w 759531"/>
              <a:gd name="connsiteY7" fmla="*/ 2017365 h 2017365"/>
              <a:gd name="connsiteX8" fmla="*/ 156777 w 759531"/>
              <a:gd name="connsiteY8" fmla="*/ 1641047 h 2017365"/>
              <a:gd name="connsiteX9" fmla="*/ 0 w 759531"/>
              <a:gd name="connsiteY9" fmla="*/ 1217690 h 2017365"/>
              <a:gd name="connsiteX0" fmla="*/ 0 w 759531"/>
              <a:gd name="connsiteY0" fmla="*/ 1217690 h 2017365"/>
              <a:gd name="connsiteX1" fmla="*/ 47033 w 759531"/>
              <a:gd name="connsiteY1" fmla="*/ 214176 h 2017365"/>
              <a:gd name="connsiteX2" fmla="*/ 230615 w 759531"/>
              <a:gd name="connsiteY2" fmla="*/ 3503 h 2017365"/>
              <a:gd name="connsiteX3" fmla="*/ 542475 w 759531"/>
              <a:gd name="connsiteY3" fmla="*/ 112307 h 2017365"/>
              <a:gd name="connsiteX4" fmla="*/ 759145 w 759531"/>
              <a:gd name="connsiteY4" fmla="*/ 481728 h 2017365"/>
              <a:gd name="connsiteX5" fmla="*/ 591494 w 759531"/>
              <a:gd name="connsiteY5" fmla="*/ 1381526 h 2017365"/>
              <a:gd name="connsiteX6" fmla="*/ 445450 w 759531"/>
              <a:gd name="connsiteY6" fmla="*/ 1884290 h 2017365"/>
              <a:gd name="connsiteX7" fmla="*/ 329231 w 759531"/>
              <a:gd name="connsiteY7" fmla="*/ 2017365 h 2017365"/>
              <a:gd name="connsiteX8" fmla="*/ 156777 w 759531"/>
              <a:gd name="connsiteY8" fmla="*/ 1641047 h 2017365"/>
              <a:gd name="connsiteX9" fmla="*/ 0 w 759531"/>
              <a:gd name="connsiteY9" fmla="*/ 1217690 h 2017365"/>
              <a:gd name="connsiteX0" fmla="*/ 0 w 759531"/>
              <a:gd name="connsiteY0" fmla="*/ 1214187 h 2013862"/>
              <a:gd name="connsiteX1" fmla="*/ 47033 w 759531"/>
              <a:gd name="connsiteY1" fmla="*/ 210673 h 2013862"/>
              <a:gd name="connsiteX2" fmla="*/ 230615 w 759531"/>
              <a:gd name="connsiteY2" fmla="*/ 0 h 2013862"/>
              <a:gd name="connsiteX3" fmla="*/ 542475 w 759531"/>
              <a:gd name="connsiteY3" fmla="*/ 108804 h 2013862"/>
              <a:gd name="connsiteX4" fmla="*/ 759145 w 759531"/>
              <a:gd name="connsiteY4" fmla="*/ 478225 h 2013862"/>
              <a:gd name="connsiteX5" fmla="*/ 591494 w 759531"/>
              <a:gd name="connsiteY5" fmla="*/ 1378023 h 2013862"/>
              <a:gd name="connsiteX6" fmla="*/ 445450 w 759531"/>
              <a:gd name="connsiteY6" fmla="*/ 1880787 h 2013862"/>
              <a:gd name="connsiteX7" fmla="*/ 329231 w 759531"/>
              <a:gd name="connsiteY7" fmla="*/ 2013862 h 2013862"/>
              <a:gd name="connsiteX8" fmla="*/ 156777 w 759531"/>
              <a:gd name="connsiteY8" fmla="*/ 1637544 h 2013862"/>
              <a:gd name="connsiteX9" fmla="*/ 0 w 759531"/>
              <a:gd name="connsiteY9" fmla="*/ 1214187 h 2013862"/>
              <a:gd name="connsiteX0" fmla="*/ 0 w 767315"/>
              <a:gd name="connsiteY0" fmla="*/ 1214187 h 2013862"/>
              <a:gd name="connsiteX1" fmla="*/ 47033 w 767315"/>
              <a:gd name="connsiteY1" fmla="*/ 210673 h 2013862"/>
              <a:gd name="connsiteX2" fmla="*/ 230615 w 767315"/>
              <a:gd name="connsiteY2" fmla="*/ 0 h 2013862"/>
              <a:gd name="connsiteX3" fmla="*/ 542475 w 767315"/>
              <a:gd name="connsiteY3" fmla="*/ 108804 h 2013862"/>
              <a:gd name="connsiteX4" fmla="*/ 759145 w 767315"/>
              <a:gd name="connsiteY4" fmla="*/ 478225 h 2013862"/>
              <a:gd name="connsiteX5" fmla="*/ 591494 w 767315"/>
              <a:gd name="connsiteY5" fmla="*/ 1378023 h 2013862"/>
              <a:gd name="connsiteX6" fmla="*/ 513500 w 767315"/>
              <a:gd name="connsiteY6" fmla="*/ 1700484 h 2013862"/>
              <a:gd name="connsiteX7" fmla="*/ 329231 w 767315"/>
              <a:gd name="connsiteY7" fmla="*/ 2013862 h 2013862"/>
              <a:gd name="connsiteX8" fmla="*/ 156777 w 767315"/>
              <a:gd name="connsiteY8" fmla="*/ 1637544 h 2013862"/>
              <a:gd name="connsiteX9" fmla="*/ 0 w 767315"/>
              <a:gd name="connsiteY9" fmla="*/ 1214187 h 2013862"/>
              <a:gd name="connsiteX0" fmla="*/ 0 w 767315"/>
              <a:gd name="connsiteY0" fmla="*/ 1214187 h 2013862"/>
              <a:gd name="connsiteX1" fmla="*/ 47033 w 767315"/>
              <a:gd name="connsiteY1" fmla="*/ 210673 h 2013862"/>
              <a:gd name="connsiteX2" fmla="*/ 230615 w 767315"/>
              <a:gd name="connsiteY2" fmla="*/ 0 h 2013862"/>
              <a:gd name="connsiteX3" fmla="*/ 542475 w 767315"/>
              <a:gd name="connsiteY3" fmla="*/ 108804 h 2013862"/>
              <a:gd name="connsiteX4" fmla="*/ 759145 w 767315"/>
              <a:gd name="connsiteY4" fmla="*/ 478225 h 2013862"/>
              <a:gd name="connsiteX5" fmla="*/ 591494 w 767315"/>
              <a:gd name="connsiteY5" fmla="*/ 1378023 h 2013862"/>
              <a:gd name="connsiteX6" fmla="*/ 466915 w 767315"/>
              <a:gd name="connsiteY6" fmla="*/ 1698583 h 2013862"/>
              <a:gd name="connsiteX7" fmla="*/ 329231 w 767315"/>
              <a:gd name="connsiteY7" fmla="*/ 2013862 h 2013862"/>
              <a:gd name="connsiteX8" fmla="*/ 156777 w 767315"/>
              <a:gd name="connsiteY8" fmla="*/ 1637544 h 2013862"/>
              <a:gd name="connsiteX9" fmla="*/ 0 w 767315"/>
              <a:gd name="connsiteY9" fmla="*/ 1214187 h 2013862"/>
              <a:gd name="connsiteX0" fmla="*/ 0 w 761855"/>
              <a:gd name="connsiteY0" fmla="*/ 1214187 h 2013862"/>
              <a:gd name="connsiteX1" fmla="*/ 47033 w 761855"/>
              <a:gd name="connsiteY1" fmla="*/ 210673 h 2013862"/>
              <a:gd name="connsiteX2" fmla="*/ 230615 w 761855"/>
              <a:gd name="connsiteY2" fmla="*/ 0 h 2013862"/>
              <a:gd name="connsiteX3" fmla="*/ 542475 w 761855"/>
              <a:gd name="connsiteY3" fmla="*/ 108804 h 2013862"/>
              <a:gd name="connsiteX4" fmla="*/ 759145 w 761855"/>
              <a:gd name="connsiteY4" fmla="*/ 478225 h 2013862"/>
              <a:gd name="connsiteX5" fmla="*/ 558737 w 761855"/>
              <a:gd name="connsiteY5" fmla="*/ 1336001 h 2013862"/>
              <a:gd name="connsiteX6" fmla="*/ 466915 w 761855"/>
              <a:gd name="connsiteY6" fmla="*/ 1698583 h 2013862"/>
              <a:gd name="connsiteX7" fmla="*/ 329231 w 761855"/>
              <a:gd name="connsiteY7" fmla="*/ 2013862 h 2013862"/>
              <a:gd name="connsiteX8" fmla="*/ 156777 w 761855"/>
              <a:gd name="connsiteY8" fmla="*/ 1637544 h 2013862"/>
              <a:gd name="connsiteX9" fmla="*/ 0 w 761855"/>
              <a:gd name="connsiteY9" fmla="*/ 1214187 h 2013862"/>
              <a:gd name="connsiteX0" fmla="*/ 0 w 761855"/>
              <a:gd name="connsiteY0" fmla="*/ 1214187 h 2013862"/>
              <a:gd name="connsiteX1" fmla="*/ 47033 w 761855"/>
              <a:gd name="connsiteY1" fmla="*/ 210673 h 2013862"/>
              <a:gd name="connsiteX2" fmla="*/ 230615 w 761855"/>
              <a:gd name="connsiteY2" fmla="*/ 0 h 2013862"/>
              <a:gd name="connsiteX3" fmla="*/ 542475 w 761855"/>
              <a:gd name="connsiteY3" fmla="*/ 108804 h 2013862"/>
              <a:gd name="connsiteX4" fmla="*/ 759145 w 761855"/>
              <a:gd name="connsiteY4" fmla="*/ 478225 h 2013862"/>
              <a:gd name="connsiteX5" fmla="*/ 558737 w 761855"/>
              <a:gd name="connsiteY5" fmla="*/ 1336001 h 2013862"/>
              <a:gd name="connsiteX6" fmla="*/ 458543 w 761855"/>
              <a:gd name="connsiteY6" fmla="*/ 1637214 h 2013862"/>
              <a:gd name="connsiteX7" fmla="*/ 329231 w 761855"/>
              <a:gd name="connsiteY7" fmla="*/ 2013862 h 2013862"/>
              <a:gd name="connsiteX8" fmla="*/ 156777 w 761855"/>
              <a:gd name="connsiteY8" fmla="*/ 1637544 h 2013862"/>
              <a:gd name="connsiteX9" fmla="*/ 0 w 761855"/>
              <a:gd name="connsiteY9" fmla="*/ 1214187 h 2013862"/>
              <a:gd name="connsiteX0" fmla="*/ 0 w 761855"/>
              <a:gd name="connsiteY0" fmla="*/ 1214187 h 2013862"/>
              <a:gd name="connsiteX1" fmla="*/ 47033 w 761855"/>
              <a:gd name="connsiteY1" fmla="*/ 210673 h 2013862"/>
              <a:gd name="connsiteX2" fmla="*/ 230615 w 761855"/>
              <a:gd name="connsiteY2" fmla="*/ 0 h 2013862"/>
              <a:gd name="connsiteX3" fmla="*/ 542475 w 761855"/>
              <a:gd name="connsiteY3" fmla="*/ 108804 h 2013862"/>
              <a:gd name="connsiteX4" fmla="*/ 759145 w 761855"/>
              <a:gd name="connsiteY4" fmla="*/ 478225 h 2013862"/>
              <a:gd name="connsiteX5" fmla="*/ 558737 w 761855"/>
              <a:gd name="connsiteY5" fmla="*/ 1336001 h 2013862"/>
              <a:gd name="connsiteX6" fmla="*/ 458543 w 761855"/>
              <a:gd name="connsiteY6" fmla="*/ 1637214 h 2013862"/>
              <a:gd name="connsiteX7" fmla="*/ 329231 w 761855"/>
              <a:gd name="connsiteY7" fmla="*/ 2013862 h 2013862"/>
              <a:gd name="connsiteX8" fmla="*/ 156777 w 761855"/>
              <a:gd name="connsiteY8" fmla="*/ 1637544 h 2013862"/>
              <a:gd name="connsiteX9" fmla="*/ 0 w 761855"/>
              <a:gd name="connsiteY9" fmla="*/ 1214187 h 2013862"/>
              <a:gd name="connsiteX0" fmla="*/ 0 w 794562"/>
              <a:gd name="connsiteY0" fmla="*/ 1193867 h 2013862"/>
              <a:gd name="connsiteX1" fmla="*/ 79740 w 794562"/>
              <a:gd name="connsiteY1" fmla="*/ 210673 h 2013862"/>
              <a:gd name="connsiteX2" fmla="*/ 263322 w 794562"/>
              <a:gd name="connsiteY2" fmla="*/ 0 h 2013862"/>
              <a:gd name="connsiteX3" fmla="*/ 575182 w 794562"/>
              <a:gd name="connsiteY3" fmla="*/ 108804 h 2013862"/>
              <a:gd name="connsiteX4" fmla="*/ 791852 w 794562"/>
              <a:gd name="connsiteY4" fmla="*/ 478225 h 2013862"/>
              <a:gd name="connsiteX5" fmla="*/ 591444 w 794562"/>
              <a:gd name="connsiteY5" fmla="*/ 1336001 h 2013862"/>
              <a:gd name="connsiteX6" fmla="*/ 491250 w 794562"/>
              <a:gd name="connsiteY6" fmla="*/ 1637214 h 2013862"/>
              <a:gd name="connsiteX7" fmla="*/ 361938 w 794562"/>
              <a:gd name="connsiteY7" fmla="*/ 2013862 h 2013862"/>
              <a:gd name="connsiteX8" fmla="*/ 189484 w 794562"/>
              <a:gd name="connsiteY8" fmla="*/ 1637544 h 2013862"/>
              <a:gd name="connsiteX9" fmla="*/ 0 w 794562"/>
              <a:gd name="connsiteY9" fmla="*/ 1193867 h 201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562" h="2013862">
                <a:moveTo>
                  <a:pt x="0" y="1193867"/>
                </a:moveTo>
                <a:lnTo>
                  <a:pt x="79740" y="210673"/>
                </a:lnTo>
                <a:cubicBezTo>
                  <a:pt x="117549" y="19962"/>
                  <a:pt x="177795" y="71916"/>
                  <a:pt x="263322" y="0"/>
                </a:cubicBezTo>
                <a:cubicBezTo>
                  <a:pt x="440915" y="31949"/>
                  <a:pt x="487094" y="29100"/>
                  <a:pt x="575182" y="108804"/>
                </a:cubicBezTo>
                <a:cubicBezTo>
                  <a:pt x="663270" y="188508"/>
                  <a:pt x="789142" y="273692"/>
                  <a:pt x="791852" y="478225"/>
                </a:cubicBezTo>
                <a:cubicBezTo>
                  <a:pt x="794562" y="682758"/>
                  <a:pt x="641544" y="1142836"/>
                  <a:pt x="591444" y="1336001"/>
                </a:cubicBezTo>
                <a:cubicBezTo>
                  <a:pt x="541344" y="1529166"/>
                  <a:pt x="525338" y="1539704"/>
                  <a:pt x="491250" y="1637214"/>
                </a:cubicBezTo>
                <a:lnTo>
                  <a:pt x="361938" y="2013862"/>
                </a:lnTo>
                <a:lnTo>
                  <a:pt x="189484" y="1637544"/>
                </a:lnTo>
                <a:lnTo>
                  <a:pt x="0" y="1193867"/>
                </a:lnTo>
                <a:close/>
              </a:path>
            </a:pathLst>
          </a:custGeom>
          <a:solidFill>
            <a:srgbClr val="FFCC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a:off x="2429634" y="1999204"/>
            <a:ext cx="701300" cy="1043328"/>
          </a:xfrm>
          <a:custGeom>
            <a:avLst/>
            <a:gdLst>
              <a:gd name="connsiteX0" fmla="*/ 92363 w 1169939"/>
              <a:gd name="connsiteY0" fmla="*/ 100060 h 1331575"/>
              <a:gd name="connsiteX1" fmla="*/ 92363 w 1169939"/>
              <a:gd name="connsiteY1" fmla="*/ 100060 h 1331575"/>
              <a:gd name="connsiteX2" fmla="*/ 523394 w 1169939"/>
              <a:gd name="connsiteY2" fmla="*/ 230909 h 1331575"/>
              <a:gd name="connsiteX3" fmla="*/ 1046788 w 1169939"/>
              <a:gd name="connsiteY3" fmla="*/ 100060 h 1331575"/>
              <a:gd name="connsiteX4" fmla="*/ 1169939 w 1169939"/>
              <a:gd name="connsiteY4" fmla="*/ 0 h 1331575"/>
              <a:gd name="connsiteX5" fmla="*/ 1108363 w 1169939"/>
              <a:gd name="connsiteY5" fmla="*/ 1254606 h 1331575"/>
              <a:gd name="connsiteX6" fmla="*/ 623454 w 1169939"/>
              <a:gd name="connsiteY6" fmla="*/ 1300787 h 1331575"/>
              <a:gd name="connsiteX7" fmla="*/ 0 w 1169939"/>
              <a:gd name="connsiteY7" fmla="*/ 1331575 h 1331575"/>
              <a:gd name="connsiteX8" fmla="*/ 69272 w 1169939"/>
              <a:gd name="connsiteY8" fmla="*/ 823575 h 1331575"/>
              <a:gd name="connsiteX9" fmla="*/ 92363 w 1169939"/>
              <a:gd name="connsiteY9" fmla="*/ 461818 h 1331575"/>
              <a:gd name="connsiteX10" fmla="*/ 92363 w 1169939"/>
              <a:gd name="connsiteY10" fmla="*/ 100060 h 1331575"/>
              <a:gd name="connsiteX0" fmla="*/ 92363 w 1169939"/>
              <a:gd name="connsiteY0" fmla="*/ 100060 h 1331575"/>
              <a:gd name="connsiteX1" fmla="*/ 92363 w 1169939"/>
              <a:gd name="connsiteY1" fmla="*/ 100060 h 1331575"/>
              <a:gd name="connsiteX2" fmla="*/ 523394 w 1169939"/>
              <a:gd name="connsiteY2" fmla="*/ 230909 h 1331575"/>
              <a:gd name="connsiteX3" fmla="*/ 1046788 w 1169939"/>
              <a:gd name="connsiteY3" fmla="*/ 100060 h 1331575"/>
              <a:gd name="connsiteX4" fmla="*/ 1169939 w 1169939"/>
              <a:gd name="connsiteY4" fmla="*/ 0 h 1331575"/>
              <a:gd name="connsiteX5" fmla="*/ 1108363 w 1169939"/>
              <a:gd name="connsiteY5" fmla="*/ 1254606 h 1331575"/>
              <a:gd name="connsiteX6" fmla="*/ 623454 w 1169939"/>
              <a:gd name="connsiteY6" fmla="*/ 1300787 h 1331575"/>
              <a:gd name="connsiteX7" fmla="*/ 0 w 1169939"/>
              <a:gd name="connsiteY7" fmla="*/ 1331575 h 1331575"/>
              <a:gd name="connsiteX8" fmla="*/ 32082 w 1169939"/>
              <a:gd name="connsiteY8" fmla="*/ 1071110 h 1331575"/>
              <a:gd name="connsiteX9" fmla="*/ 69272 w 1169939"/>
              <a:gd name="connsiteY9" fmla="*/ 823575 h 1331575"/>
              <a:gd name="connsiteX10" fmla="*/ 92363 w 1169939"/>
              <a:gd name="connsiteY10" fmla="*/ 461818 h 1331575"/>
              <a:gd name="connsiteX11" fmla="*/ 92363 w 1169939"/>
              <a:gd name="connsiteY11" fmla="*/ 100060 h 1331575"/>
              <a:gd name="connsiteX0" fmla="*/ 92363 w 1169939"/>
              <a:gd name="connsiteY0" fmla="*/ 100060 h 1331575"/>
              <a:gd name="connsiteX1" fmla="*/ 92363 w 1169939"/>
              <a:gd name="connsiteY1" fmla="*/ 100060 h 1331575"/>
              <a:gd name="connsiteX2" fmla="*/ 523394 w 1169939"/>
              <a:gd name="connsiteY2" fmla="*/ 230909 h 1331575"/>
              <a:gd name="connsiteX3" fmla="*/ 1046788 w 1169939"/>
              <a:gd name="connsiteY3" fmla="*/ 100060 h 1331575"/>
              <a:gd name="connsiteX4" fmla="*/ 1169939 w 1169939"/>
              <a:gd name="connsiteY4" fmla="*/ 0 h 1331575"/>
              <a:gd name="connsiteX5" fmla="*/ 1108363 w 1169939"/>
              <a:gd name="connsiteY5" fmla="*/ 1254606 h 1331575"/>
              <a:gd name="connsiteX6" fmla="*/ 623454 w 1169939"/>
              <a:gd name="connsiteY6" fmla="*/ 1300787 h 1331575"/>
              <a:gd name="connsiteX7" fmla="*/ 0 w 1169939"/>
              <a:gd name="connsiteY7" fmla="*/ 1331575 h 1331575"/>
              <a:gd name="connsiteX8" fmla="*/ 16915 w 1169939"/>
              <a:gd name="connsiteY8" fmla="*/ 1061992 h 1331575"/>
              <a:gd name="connsiteX9" fmla="*/ 69272 w 1169939"/>
              <a:gd name="connsiteY9" fmla="*/ 823575 h 1331575"/>
              <a:gd name="connsiteX10" fmla="*/ 92363 w 1169939"/>
              <a:gd name="connsiteY10" fmla="*/ 461818 h 1331575"/>
              <a:gd name="connsiteX11" fmla="*/ 92363 w 1169939"/>
              <a:gd name="connsiteY11" fmla="*/ 100060 h 1331575"/>
              <a:gd name="connsiteX0" fmla="*/ 92363 w 1169939"/>
              <a:gd name="connsiteY0" fmla="*/ 100060 h 1331575"/>
              <a:gd name="connsiteX1" fmla="*/ 92363 w 1169939"/>
              <a:gd name="connsiteY1" fmla="*/ 100060 h 1331575"/>
              <a:gd name="connsiteX2" fmla="*/ 523394 w 1169939"/>
              <a:gd name="connsiteY2" fmla="*/ 230909 h 1331575"/>
              <a:gd name="connsiteX3" fmla="*/ 1046788 w 1169939"/>
              <a:gd name="connsiteY3" fmla="*/ 100060 h 1331575"/>
              <a:gd name="connsiteX4" fmla="*/ 1169939 w 1169939"/>
              <a:gd name="connsiteY4" fmla="*/ 0 h 1331575"/>
              <a:gd name="connsiteX5" fmla="*/ 1108363 w 1169939"/>
              <a:gd name="connsiteY5" fmla="*/ 1254606 h 1331575"/>
              <a:gd name="connsiteX6" fmla="*/ 623454 w 1169939"/>
              <a:gd name="connsiteY6" fmla="*/ 1300787 h 1331575"/>
              <a:gd name="connsiteX7" fmla="*/ 0 w 1169939"/>
              <a:gd name="connsiteY7" fmla="*/ 1331575 h 1331575"/>
              <a:gd name="connsiteX8" fmla="*/ 16915 w 1169939"/>
              <a:gd name="connsiteY8" fmla="*/ 1061992 h 1331575"/>
              <a:gd name="connsiteX9" fmla="*/ 57138 w 1169939"/>
              <a:gd name="connsiteY9" fmla="*/ 820536 h 1331575"/>
              <a:gd name="connsiteX10" fmla="*/ 92363 w 1169939"/>
              <a:gd name="connsiteY10" fmla="*/ 461818 h 1331575"/>
              <a:gd name="connsiteX11" fmla="*/ 92363 w 1169939"/>
              <a:gd name="connsiteY11" fmla="*/ 100060 h 1331575"/>
              <a:gd name="connsiteX0" fmla="*/ 92363 w 1169939"/>
              <a:gd name="connsiteY0" fmla="*/ 100060 h 1331575"/>
              <a:gd name="connsiteX1" fmla="*/ 92363 w 1169939"/>
              <a:gd name="connsiteY1" fmla="*/ 100060 h 1331575"/>
              <a:gd name="connsiteX2" fmla="*/ 523394 w 1169939"/>
              <a:gd name="connsiteY2" fmla="*/ 230909 h 1331575"/>
              <a:gd name="connsiteX3" fmla="*/ 1046788 w 1169939"/>
              <a:gd name="connsiteY3" fmla="*/ 100060 h 1331575"/>
              <a:gd name="connsiteX4" fmla="*/ 1169939 w 1169939"/>
              <a:gd name="connsiteY4" fmla="*/ 0 h 1331575"/>
              <a:gd name="connsiteX5" fmla="*/ 1108363 w 1169939"/>
              <a:gd name="connsiteY5" fmla="*/ 1254606 h 1331575"/>
              <a:gd name="connsiteX6" fmla="*/ 623454 w 1169939"/>
              <a:gd name="connsiteY6" fmla="*/ 1300787 h 1331575"/>
              <a:gd name="connsiteX7" fmla="*/ 0 w 1169939"/>
              <a:gd name="connsiteY7" fmla="*/ 1331575 h 1331575"/>
              <a:gd name="connsiteX8" fmla="*/ 16915 w 1169939"/>
              <a:gd name="connsiteY8" fmla="*/ 1061992 h 1331575"/>
              <a:gd name="connsiteX9" fmla="*/ 57138 w 1169939"/>
              <a:gd name="connsiteY9" fmla="*/ 820536 h 1331575"/>
              <a:gd name="connsiteX10" fmla="*/ 80230 w 1169939"/>
              <a:gd name="connsiteY10" fmla="*/ 455739 h 1331575"/>
              <a:gd name="connsiteX11" fmla="*/ 92363 w 1169939"/>
              <a:gd name="connsiteY11" fmla="*/ 100060 h 1331575"/>
              <a:gd name="connsiteX0" fmla="*/ 92363 w 1169939"/>
              <a:gd name="connsiteY0" fmla="*/ 100060 h 1331575"/>
              <a:gd name="connsiteX1" fmla="*/ 92363 w 1169939"/>
              <a:gd name="connsiteY1" fmla="*/ 100060 h 1331575"/>
              <a:gd name="connsiteX2" fmla="*/ 523394 w 1169939"/>
              <a:gd name="connsiteY2" fmla="*/ 230909 h 1331575"/>
              <a:gd name="connsiteX3" fmla="*/ 1046788 w 1169939"/>
              <a:gd name="connsiteY3" fmla="*/ 100060 h 1331575"/>
              <a:gd name="connsiteX4" fmla="*/ 1169939 w 1169939"/>
              <a:gd name="connsiteY4" fmla="*/ 0 h 1331575"/>
              <a:gd name="connsiteX5" fmla="*/ 1108363 w 1169939"/>
              <a:gd name="connsiteY5" fmla="*/ 1254606 h 1331575"/>
              <a:gd name="connsiteX6" fmla="*/ 605254 w 1169939"/>
              <a:gd name="connsiteY6" fmla="*/ 1322060 h 1331575"/>
              <a:gd name="connsiteX7" fmla="*/ 0 w 1169939"/>
              <a:gd name="connsiteY7" fmla="*/ 1331575 h 1331575"/>
              <a:gd name="connsiteX8" fmla="*/ 16915 w 1169939"/>
              <a:gd name="connsiteY8" fmla="*/ 1061992 h 1331575"/>
              <a:gd name="connsiteX9" fmla="*/ 57138 w 1169939"/>
              <a:gd name="connsiteY9" fmla="*/ 820536 h 1331575"/>
              <a:gd name="connsiteX10" fmla="*/ 80230 w 1169939"/>
              <a:gd name="connsiteY10" fmla="*/ 455739 h 1331575"/>
              <a:gd name="connsiteX11" fmla="*/ 92363 w 1169939"/>
              <a:gd name="connsiteY11" fmla="*/ 100060 h 1331575"/>
              <a:gd name="connsiteX0" fmla="*/ 92363 w 1169939"/>
              <a:gd name="connsiteY0" fmla="*/ 100060 h 1331575"/>
              <a:gd name="connsiteX1" fmla="*/ 92363 w 1169939"/>
              <a:gd name="connsiteY1" fmla="*/ 100060 h 1331575"/>
              <a:gd name="connsiteX2" fmla="*/ 523394 w 1169939"/>
              <a:gd name="connsiteY2" fmla="*/ 230909 h 1331575"/>
              <a:gd name="connsiteX3" fmla="*/ 1046788 w 1169939"/>
              <a:gd name="connsiteY3" fmla="*/ 100060 h 1331575"/>
              <a:gd name="connsiteX4" fmla="*/ 1169939 w 1169939"/>
              <a:gd name="connsiteY4" fmla="*/ 0 h 1331575"/>
              <a:gd name="connsiteX5" fmla="*/ 1093195 w 1169939"/>
              <a:gd name="connsiteY5" fmla="*/ 1281960 h 1331575"/>
              <a:gd name="connsiteX6" fmla="*/ 605254 w 1169939"/>
              <a:gd name="connsiteY6" fmla="*/ 1322060 h 1331575"/>
              <a:gd name="connsiteX7" fmla="*/ 0 w 1169939"/>
              <a:gd name="connsiteY7" fmla="*/ 1331575 h 1331575"/>
              <a:gd name="connsiteX8" fmla="*/ 16915 w 1169939"/>
              <a:gd name="connsiteY8" fmla="*/ 1061992 h 1331575"/>
              <a:gd name="connsiteX9" fmla="*/ 57138 w 1169939"/>
              <a:gd name="connsiteY9" fmla="*/ 820536 h 1331575"/>
              <a:gd name="connsiteX10" fmla="*/ 80230 w 1169939"/>
              <a:gd name="connsiteY10" fmla="*/ 455739 h 1331575"/>
              <a:gd name="connsiteX11" fmla="*/ 92363 w 1169939"/>
              <a:gd name="connsiteY11" fmla="*/ 100060 h 1331575"/>
              <a:gd name="connsiteX0" fmla="*/ 92363 w 1191173"/>
              <a:gd name="connsiteY0" fmla="*/ 100060 h 1331575"/>
              <a:gd name="connsiteX1" fmla="*/ 92363 w 1191173"/>
              <a:gd name="connsiteY1" fmla="*/ 100060 h 1331575"/>
              <a:gd name="connsiteX2" fmla="*/ 523394 w 1191173"/>
              <a:gd name="connsiteY2" fmla="*/ 230909 h 1331575"/>
              <a:gd name="connsiteX3" fmla="*/ 1046788 w 1191173"/>
              <a:gd name="connsiteY3" fmla="*/ 100060 h 1331575"/>
              <a:gd name="connsiteX4" fmla="*/ 1191173 w 1191173"/>
              <a:gd name="connsiteY4" fmla="*/ 0 h 1331575"/>
              <a:gd name="connsiteX5" fmla="*/ 1093195 w 1191173"/>
              <a:gd name="connsiteY5" fmla="*/ 1281960 h 1331575"/>
              <a:gd name="connsiteX6" fmla="*/ 605254 w 1191173"/>
              <a:gd name="connsiteY6" fmla="*/ 1322060 h 1331575"/>
              <a:gd name="connsiteX7" fmla="*/ 0 w 1191173"/>
              <a:gd name="connsiteY7" fmla="*/ 1331575 h 1331575"/>
              <a:gd name="connsiteX8" fmla="*/ 16915 w 1191173"/>
              <a:gd name="connsiteY8" fmla="*/ 1061992 h 1331575"/>
              <a:gd name="connsiteX9" fmla="*/ 57138 w 1191173"/>
              <a:gd name="connsiteY9" fmla="*/ 820536 h 1331575"/>
              <a:gd name="connsiteX10" fmla="*/ 80230 w 1191173"/>
              <a:gd name="connsiteY10" fmla="*/ 455739 h 1331575"/>
              <a:gd name="connsiteX11" fmla="*/ 92363 w 1191173"/>
              <a:gd name="connsiteY11" fmla="*/ 100060 h 13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1173" h="1331575">
                <a:moveTo>
                  <a:pt x="92363" y="100060"/>
                </a:moveTo>
                <a:lnTo>
                  <a:pt x="92363" y="100060"/>
                </a:lnTo>
                <a:lnTo>
                  <a:pt x="523394" y="230909"/>
                </a:lnTo>
                <a:lnTo>
                  <a:pt x="1046788" y="100060"/>
                </a:lnTo>
                <a:lnTo>
                  <a:pt x="1191173" y="0"/>
                </a:lnTo>
                <a:lnTo>
                  <a:pt x="1093195" y="1281960"/>
                </a:lnTo>
                <a:lnTo>
                  <a:pt x="605254" y="1322060"/>
                </a:lnTo>
                <a:lnTo>
                  <a:pt x="0" y="1331575"/>
                </a:lnTo>
                <a:lnTo>
                  <a:pt x="16915" y="1061992"/>
                </a:lnTo>
                <a:lnTo>
                  <a:pt x="57138" y="820536"/>
                </a:lnTo>
                <a:lnTo>
                  <a:pt x="80230" y="455739"/>
                </a:lnTo>
                <a:lnTo>
                  <a:pt x="92363" y="100060"/>
                </a:lnTo>
                <a:close/>
              </a:path>
            </a:pathLst>
          </a:cu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730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180000">
                                      <p:cBhvr>
                                        <p:cTn id="6" dur="3000" fill="hold"/>
                                        <p:tgtEl>
                                          <p:spTgt spid="19"/>
                                        </p:tgtEl>
                                        <p:attrNameLst>
                                          <p:attrName>r</p:attrName>
                                        </p:attrNameLst>
                                      </p:cBhvr>
                                    </p:animRot>
                                  </p:childTnLst>
                                </p:cTn>
                              </p:par>
                              <p:par>
                                <p:cTn id="7" presetID="0" presetClass="path" presetSubtype="0" accel="50000" decel="50000" fill="hold" grpId="1" nodeType="withEffect">
                                  <p:stCondLst>
                                    <p:cond delay="0"/>
                                  </p:stCondLst>
                                  <p:childTnLst>
                                    <p:animMotion origin="layout" path="M -2.77778E-6 -1.11111E-6 L 0.00486 -0.00116 " pathEditMode="relative" rAng="0" ptsTypes="AA">
                                      <p:cBhvr>
                                        <p:cTn id="8" dur="2000" fill="hold"/>
                                        <p:tgtEl>
                                          <p:spTgt spid="19"/>
                                        </p:tgtEl>
                                        <p:attrNameLst>
                                          <p:attrName>ppt_x</p:attrName>
                                          <p:attrName>ppt_y</p:attrName>
                                        </p:attrNameLst>
                                      </p:cBhvr>
                                      <p:rCtr x="20000" y="-1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Mechanism of cracked tooth pain</a:t>
            </a:r>
          </a:p>
        </p:txBody>
      </p:sp>
      <p:grpSp>
        <p:nvGrpSpPr>
          <p:cNvPr id="3" name="Group 6"/>
          <p:cNvGrpSpPr/>
          <p:nvPr/>
        </p:nvGrpSpPr>
        <p:grpSpPr>
          <a:xfrm>
            <a:off x="1609626" y="1747404"/>
            <a:ext cx="1720405" cy="4759759"/>
            <a:chOff x="985564" y="1833783"/>
            <a:chExt cx="2922144" cy="6074771"/>
          </a:xfrm>
        </p:grpSpPr>
        <p:sp>
          <p:nvSpPr>
            <p:cNvPr id="4" name="Freeform 3"/>
            <p:cNvSpPr/>
            <p:nvPr/>
          </p:nvSpPr>
          <p:spPr>
            <a:xfrm>
              <a:off x="985564" y="1833783"/>
              <a:ext cx="2922144" cy="6074771"/>
            </a:xfrm>
            <a:custGeom>
              <a:avLst/>
              <a:gdLst>
                <a:gd name="connsiteX0" fmla="*/ 564517 w 2916671"/>
                <a:gd name="connsiteY0" fmla="*/ 4209454 h 6043741"/>
                <a:gd name="connsiteX1" fmla="*/ 446909 w 2916671"/>
                <a:gd name="connsiteY1" fmla="*/ 3362860 h 6043741"/>
                <a:gd name="connsiteX2" fmla="*/ 258737 w 2916671"/>
                <a:gd name="connsiteY2" fmla="*/ 2633848 h 6043741"/>
                <a:gd name="connsiteX3" fmla="*/ 94086 w 2916671"/>
                <a:gd name="connsiteY3" fmla="*/ 1669672 h 6043741"/>
                <a:gd name="connsiteX4" fmla="*/ 0 w 2916671"/>
                <a:gd name="connsiteY4" fmla="*/ 823078 h 6043741"/>
                <a:gd name="connsiteX5" fmla="*/ 188172 w 2916671"/>
                <a:gd name="connsiteY5" fmla="*/ 235165 h 6043741"/>
                <a:gd name="connsiteX6" fmla="*/ 705646 w 2916671"/>
                <a:gd name="connsiteY6" fmla="*/ 0 h 6043741"/>
                <a:gd name="connsiteX7" fmla="*/ 1340728 w 2916671"/>
                <a:gd name="connsiteY7" fmla="*/ 164616 h 6043741"/>
                <a:gd name="connsiteX8" fmla="*/ 1481857 w 2916671"/>
                <a:gd name="connsiteY8" fmla="*/ 493847 h 6043741"/>
                <a:gd name="connsiteX9" fmla="*/ 1481857 w 2916671"/>
                <a:gd name="connsiteY9" fmla="*/ 493847 h 6043741"/>
                <a:gd name="connsiteX10" fmla="*/ 2069896 w 2916671"/>
                <a:gd name="connsiteY10" fmla="*/ 611429 h 6043741"/>
                <a:gd name="connsiteX11" fmla="*/ 2540327 w 2916671"/>
                <a:gd name="connsiteY11" fmla="*/ 446814 h 6043741"/>
                <a:gd name="connsiteX12" fmla="*/ 2704977 w 2916671"/>
                <a:gd name="connsiteY12" fmla="*/ 282198 h 6043741"/>
                <a:gd name="connsiteX13" fmla="*/ 2634413 w 2916671"/>
                <a:gd name="connsiteY13" fmla="*/ 1458023 h 6043741"/>
                <a:gd name="connsiteX14" fmla="*/ 2916671 w 2916671"/>
                <a:gd name="connsiteY14" fmla="*/ 2563299 h 6043741"/>
                <a:gd name="connsiteX15" fmla="*/ 2752020 w 2916671"/>
                <a:gd name="connsiteY15" fmla="*/ 3362860 h 6043741"/>
                <a:gd name="connsiteX16" fmla="*/ 2258068 w 2916671"/>
                <a:gd name="connsiteY16" fmla="*/ 4585718 h 6043741"/>
                <a:gd name="connsiteX17" fmla="*/ 1858202 w 2916671"/>
                <a:gd name="connsiteY17" fmla="*/ 5808576 h 6043741"/>
                <a:gd name="connsiteX18" fmla="*/ 1152555 w 2916671"/>
                <a:gd name="connsiteY18" fmla="*/ 6043741 h 6043741"/>
                <a:gd name="connsiteX19" fmla="*/ 729168 w 2916671"/>
                <a:gd name="connsiteY19" fmla="*/ 5338246 h 6043741"/>
                <a:gd name="connsiteX20" fmla="*/ 540995 w 2916671"/>
                <a:gd name="connsiteY20" fmla="*/ 4162421 h 6043741"/>
                <a:gd name="connsiteX0" fmla="*/ 564517 w 2916671"/>
                <a:gd name="connsiteY0" fmla="*/ 4210454 h 6044741"/>
                <a:gd name="connsiteX1" fmla="*/ 446909 w 2916671"/>
                <a:gd name="connsiteY1" fmla="*/ 3363860 h 6044741"/>
                <a:gd name="connsiteX2" fmla="*/ 258737 w 2916671"/>
                <a:gd name="connsiteY2" fmla="*/ 2634848 h 6044741"/>
                <a:gd name="connsiteX3" fmla="*/ 94086 w 2916671"/>
                <a:gd name="connsiteY3" fmla="*/ 1670672 h 6044741"/>
                <a:gd name="connsiteX4" fmla="*/ 0 w 2916671"/>
                <a:gd name="connsiteY4" fmla="*/ 824078 h 6044741"/>
                <a:gd name="connsiteX5" fmla="*/ 188172 w 2916671"/>
                <a:gd name="connsiteY5" fmla="*/ 236165 h 6044741"/>
                <a:gd name="connsiteX6" fmla="*/ 705646 w 2916671"/>
                <a:gd name="connsiteY6" fmla="*/ 1000 h 6044741"/>
                <a:gd name="connsiteX7" fmla="*/ 1340728 w 2916671"/>
                <a:gd name="connsiteY7" fmla="*/ 165616 h 6044741"/>
                <a:gd name="connsiteX8" fmla="*/ 1481857 w 2916671"/>
                <a:gd name="connsiteY8" fmla="*/ 494847 h 6044741"/>
                <a:gd name="connsiteX9" fmla="*/ 1481857 w 2916671"/>
                <a:gd name="connsiteY9" fmla="*/ 494847 h 6044741"/>
                <a:gd name="connsiteX10" fmla="*/ 2069896 w 2916671"/>
                <a:gd name="connsiteY10" fmla="*/ 612429 h 6044741"/>
                <a:gd name="connsiteX11" fmla="*/ 2540327 w 2916671"/>
                <a:gd name="connsiteY11" fmla="*/ 447814 h 6044741"/>
                <a:gd name="connsiteX12" fmla="*/ 2704977 w 2916671"/>
                <a:gd name="connsiteY12" fmla="*/ 283198 h 6044741"/>
                <a:gd name="connsiteX13" fmla="*/ 2634413 w 2916671"/>
                <a:gd name="connsiteY13" fmla="*/ 1459023 h 6044741"/>
                <a:gd name="connsiteX14" fmla="*/ 2916671 w 2916671"/>
                <a:gd name="connsiteY14" fmla="*/ 2564299 h 6044741"/>
                <a:gd name="connsiteX15" fmla="*/ 2752020 w 2916671"/>
                <a:gd name="connsiteY15" fmla="*/ 3363860 h 6044741"/>
                <a:gd name="connsiteX16" fmla="*/ 2258068 w 2916671"/>
                <a:gd name="connsiteY16" fmla="*/ 4586718 h 6044741"/>
                <a:gd name="connsiteX17" fmla="*/ 1858202 w 2916671"/>
                <a:gd name="connsiteY17" fmla="*/ 5809576 h 6044741"/>
                <a:gd name="connsiteX18" fmla="*/ 1152555 w 2916671"/>
                <a:gd name="connsiteY18" fmla="*/ 6044741 h 6044741"/>
                <a:gd name="connsiteX19" fmla="*/ 729168 w 2916671"/>
                <a:gd name="connsiteY19" fmla="*/ 5339246 h 6044741"/>
                <a:gd name="connsiteX20" fmla="*/ 540995 w 2916671"/>
                <a:gd name="connsiteY20" fmla="*/ 4163421 h 6044741"/>
                <a:gd name="connsiteX0" fmla="*/ 564517 w 2916671"/>
                <a:gd name="connsiteY0" fmla="*/ 4210454 h 6044741"/>
                <a:gd name="connsiteX1" fmla="*/ 446909 w 2916671"/>
                <a:gd name="connsiteY1" fmla="*/ 3363860 h 6044741"/>
                <a:gd name="connsiteX2" fmla="*/ 258737 w 2916671"/>
                <a:gd name="connsiteY2" fmla="*/ 2634848 h 6044741"/>
                <a:gd name="connsiteX3" fmla="*/ 94086 w 2916671"/>
                <a:gd name="connsiteY3" fmla="*/ 1670672 h 6044741"/>
                <a:gd name="connsiteX4" fmla="*/ 0 w 2916671"/>
                <a:gd name="connsiteY4" fmla="*/ 824078 h 6044741"/>
                <a:gd name="connsiteX5" fmla="*/ 188172 w 2916671"/>
                <a:gd name="connsiteY5" fmla="*/ 236165 h 6044741"/>
                <a:gd name="connsiteX6" fmla="*/ 705646 w 2916671"/>
                <a:gd name="connsiteY6" fmla="*/ 1000 h 6044741"/>
                <a:gd name="connsiteX7" fmla="*/ 1340728 w 2916671"/>
                <a:gd name="connsiteY7" fmla="*/ 165616 h 6044741"/>
                <a:gd name="connsiteX8" fmla="*/ 1481857 w 2916671"/>
                <a:gd name="connsiteY8" fmla="*/ 494847 h 6044741"/>
                <a:gd name="connsiteX9" fmla="*/ 1481857 w 2916671"/>
                <a:gd name="connsiteY9" fmla="*/ 494847 h 6044741"/>
                <a:gd name="connsiteX10" fmla="*/ 2069896 w 2916671"/>
                <a:gd name="connsiteY10" fmla="*/ 612429 h 6044741"/>
                <a:gd name="connsiteX11" fmla="*/ 2540327 w 2916671"/>
                <a:gd name="connsiteY11" fmla="*/ 447814 h 6044741"/>
                <a:gd name="connsiteX12" fmla="*/ 2704977 w 2916671"/>
                <a:gd name="connsiteY12" fmla="*/ 283198 h 6044741"/>
                <a:gd name="connsiteX13" fmla="*/ 2634413 w 2916671"/>
                <a:gd name="connsiteY13" fmla="*/ 1459023 h 6044741"/>
                <a:gd name="connsiteX14" fmla="*/ 2916671 w 2916671"/>
                <a:gd name="connsiteY14" fmla="*/ 2564299 h 6044741"/>
                <a:gd name="connsiteX15" fmla="*/ 2752020 w 2916671"/>
                <a:gd name="connsiteY15" fmla="*/ 3363860 h 6044741"/>
                <a:gd name="connsiteX16" fmla="*/ 2258068 w 2916671"/>
                <a:gd name="connsiteY16" fmla="*/ 4586718 h 6044741"/>
                <a:gd name="connsiteX17" fmla="*/ 1858202 w 2916671"/>
                <a:gd name="connsiteY17" fmla="*/ 5809576 h 6044741"/>
                <a:gd name="connsiteX18" fmla="*/ 1152555 w 2916671"/>
                <a:gd name="connsiteY18" fmla="*/ 6044741 h 6044741"/>
                <a:gd name="connsiteX19" fmla="*/ 729168 w 2916671"/>
                <a:gd name="connsiteY19" fmla="*/ 5339246 h 6044741"/>
                <a:gd name="connsiteX20" fmla="*/ 540995 w 2916671"/>
                <a:gd name="connsiteY20" fmla="*/ 4163421 h 6044741"/>
                <a:gd name="connsiteX0" fmla="*/ 564517 w 2916671"/>
                <a:gd name="connsiteY0" fmla="*/ 4210454 h 6044741"/>
                <a:gd name="connsiteX1" fmla="*/ 446909 w 2916671"/>
                <a:gd name="connsiteY1" fmla="*/ 3363860 h 6044741"/>
                <a:gd name="connsiteX2" fmla="*/ 258737 w 2916671"/>
                <a:gd name="connsiteY2" fmla="*/ 2634848 h 6044741"/>
                <a:gd name="connsiteX3" fmla="*/ 94086 w 2916671"/>
                <a:gd name="connsiteY3" fmla="*/ 1670672 h 6044741"/>
                <a:gd name="connsiteX4" fmla="*/ 0 w 2916671"/>
                <a:gd name="connsiteY4" fmla="*/ 824078 h 6044741"/>
                <a:gd name="connsiteX5" fmla="*/ 188172 w 2916671"/>
                <a:gd name="connsiteY5" fmla="*/ 236165 h 6044741"/>
                <a:gd name="connsiteX6" fmla="*/ 705646 w 2916671"/>
                <a:gd name="connsiteY6" fmla="*/ 1000 h 6044741"/>
                <a:gd name="connsiteX7" fmla="*/ 1340728 w 2916671"/>
                <a:gd name="connsiteY7" fmla="*/ 165616 h 6044741"/>
                <a:gd name="connsiteX8" fmla="*/ 1481857 w 2916671"/>
                <a:gd name="connsiteY8" fmla="*/ 494847 h 6044741"/>
                <a:gd name="connsiteX9" fmla="*/ 1481857 w 2916671"/>
                <a:gd name="connsiteY9" fmla="*/ 494847 h 6044741"/>
                <a:gd name="connsiteX10" fmla="*/ 2069896 w 2916671"/>
                <a:gd name="connsiteY10" fmla="*/ 612429 h 6044741"/>
                <a:gd name="connsiteX11" fmla="*/ 2540327 w 2916671"/>
                <a:gd name="connsiteY11" fmla="*/ 447814 h 6044741"/>
                <a:gd name="connsiteX12" fmla="*/ 2704977 w 2916671"/>
                <a:gd name="connsiteY12" fmla="*/ 283198 h 6044741"/>
                <a:gd name="connsiteX13" fmla="*/ 2634413 w 2916671"/>
                <a:gd name="connsiteY13" fmla="*/ 1459023 h 6044741"/>
                <a:gd name="connsiteX14" fmla="*/ 2916671 w 2916671"/>
                <a:gd name="connsiteY14" fmla="*/ 2564299 h 6044741"/>
                <a:gd name="connsiteX15" fmla="*/ 2752020 w 2916671"/>
                <a:gd name="connsiteY15" fmla="*/ 3363860 h 6044741"/>
                <a:gd name="connsiteX16" fmla="*/ 2258068 w 2916671"/>
                <a:gd name="connsiteY16" fmla="*/ 4586718 h 6044741"/>
                <a:gd name="connsiteX17" fmla="*/ 1858202 w 2916671"/>
                <a:gd name="connsiteY17" fmla="*/ 5809576 h 6044741"/>
                <a:gd name="connsiteX18" fmla="*/ 1152555 w 2916671"/>
                <a:gd name="connsiteY18" fmla="*/ 6044741 h 6044741"/>
                <a:gd name="connsiteX19" fmla="*/ 729168 w 2916671"/>
                <a:gd name="connsiteY19" fmla="*/ 5339246 h 6044741"/>
                <a:gd name="connsiteX20" fmla="*/ 540995 w 2916671"/>
                <a:gd name="connsiteY20" fmla="*/ 4163421 h 6044741"/>
                <a:gd name="connsiteX0" fmla="*/ 566858 w 2919012"/>
                <a:gd name="connsiteY0" fmla="*/ 4210454 h 6044741"/>
                <a:gd name="connsiteX1" fmla="*/ 449250 w 2919012"/>
                <a:gd name="connsiteY1" fmla="*/ 3363860 h 6044741"/>
                <a:gd name="connsiteX2" fmla="*/ 261078 w 2919012"/>
                <a:gd name="connsiteY2" fmla="*/ 2634848 h 6044741"/>
                <a:gd name="connsiteX3" fmla="*/ 96427 w 2919012"/>
                <a:gd name="connsiteY3" fmla="*/ 1670672 h 6044741"/>
                <a:gd name="connsiteX4" fmla="*/ 2341 w 2919012"/>
                <a:gd name="connsiteY4" fmla="*/ 824078 h 6044741"/>
                <a:gd name="connsiteX5" fmla="*/ 190513 w 2919012"/>
                <a:gd name="connsiteY5" fmla="*/ 236165 h 6044741"/>
                <a:gd name="connsiteX6" fmla="*/ 707987 w 2919012"/>
                <a:gd name="connsiteY6" fmla="*/ 1000 h 6044741"/>
                <a:gd name="connsiteX7" fmla="*/ 1343069 w 2919012"/>
                <a:gd name="connsiteY7" fmla="*/ 165616 h 6044741"/>
                <a:gd name="connsiteX8" fmla="*/ 1484198 w 2919012"/>
                <a:gd name="connsiteY8" fmla="*/ 494847 h 6044741"/>
                <a:gd name="connsiteX9" fmla="*/ 1484198 w 2919012"/>
                <a:gd name="connsiteY9" fmla="*/ 494847 h 6044741"/>
                <a:gd name="connsiteX10" fmla="*/ 2072237 w 2919012"/>
                <a:gd name="connsiteY10" fmla="*/ 612429 h 6044741"/>
                <a:gd name="connsiteX11" fmla="*/ 2542668 w 2919012"/>
                <a:gd name="connsiteY11" fmla="*/ 447814 h 6044741"/>
                <a:gd name="connsiteX12" fmla="*/ 2707318 w 2919012"/>
                <a:gd name="connsiteY12" fmla="*/ 283198 h 6044741"/>
                <a:gd name="connsiteX13" fmla="*/ 2636754 w 2919012"/>
                <a:gd name="connsiteY13" fmla="*/ 1459023 h 6044741"/>
                <a:gd name="connsiteX14" fmla="*/ 2919012 w 2919012"/>
                <a:gd name="connsiteY14" fmla="*/ 2564299 h 6044741"/>
                <a:gd name="connsiteX15" fmla="*/ 2754361 w 2919012"/>
                <a:gd name="connsiteY15" fmla="*/ 3363860 h 6044741"/>
                <a:gd name="connsiteX16" fmla="*/ 2260409 w 2919012"/>
                <a:gd name="connsiteY16" fmla="*/ 4586718 h 6044741"/>
                <a:gd name="connsiteX17" fmla="*/ 1860543 w 2919012"/>
                <a:gd name="connsiteY17" fmla="*/ 5809576 h 6044741"/>
                <a:gd name="connsiteX18" fmla="*/ 1154896 w 2919012"/>
                <a:gd name="connsiteY18" fmla="*/ 6044741 h 6044741"/>
                <a:gd name="connsiteX19" fmla="*/ 731509 w 2919012"/>
                <a:gd name="connsiteY19" fmla="*/ 5339246 h 6044741"/>
                <a:gd name="connsiteX20" fmla="*/ 543336 w 2919012"/>
                <a:gd name="connsiteY20" fmla="*/ 4163421 h 6044741"/>
                <a:gd name="connsiteX0" fmla="*/ 566858 w 2919012"/>
                <a:gd name="connsiteY0" fmla="*/ 4210454 h 6044741"/>
                <a:gd name="connsiteX1" fmla="*/ 449250 w 2919012"/>
                <a:gd name="connsiteY1" fmla="*/ 3363860 h 6044741"/>
                <a:gd name="connsiteX2" fmla="*/ 261078 w 2919012"/>
                <a:gd name="connsiteY2" fmla="*/ 2634848 h 6044741"/>
                <a:gd name="connsiteX3" fmla="*/ 96427 w 2919012"/>
                <a:gd name="connsiteY3" fmla="*/ 1670672 h 6044741"/>
                <a:gd name="connsiteX4" fmla="*/ 2341 w 2919012"/>
                <a:gd name="connsiteY4" fmla="*/ 824078 h 6044741"/>
                <a:gd name="connsiteX5" fmla="*/ 190513 w 2919012"/>
                <a:gd name="connsiteY5" fmla="*/ 236165 h 6044741"/>
                <a:gd name="connsiteX6" fmla="*/ 707987 w 2919012"/>
                <a:gd name="connsiteY6" fmla="*/ 1000 h 6044741"/>
                <a:gd name="connsiteX7" fmla="*/ 1343069 w 2919012"/>
                <a:gd name="connsiteY7" fmla="*/ 165616 h 6044741"/>
                <a:gd name="connsiteX8" fmla="*/ 1484198 w 2919012"/>
                <a:gd name="connsiteY8" fmla="*/ 494847 h 6044741"/>
                <a:gd name="connsiteX9" fmla="*/ 1484198 w 2919012"/>
                <a:gd name="connsiteY9" fmla="*/ 494847 h 6044741"/>
                <a:gd name="connsiteX10" fmla="*/ 2072237 w 2919012"/>
                <a:gd name="connsiteY10" fmla="*/ 612429 h 6044741"/>
                <a:gd name="connsiteX11" fmla="*/ 2542668 w 2919012"/>
                <a:gd name="connsiteY11" fmla="*/ 447814 h 6044741"/>
                <a:gd name="connsiteX12" fmla="*/ 2707318 w 2919012"/>
                <a:gd name="connsiteY12" fmla="*/ 283198 h 6044741"/>
                <a:gd name="connsiteX13" fmla="*/ 2636754 w 2919012"/>
                <a:gd name="connsiteY13" fmla="*/ 1459023 h 6044741"/>
                <a:gd name="connsiteX14" fmla="*/ 2919012 w 2919012"/>
                <a:gd name="connsiteY14" fmla="*/ 2564299 h 6044741"/>
                <a:gd name="connsiteX15" fmla="*/ 2754361 w 2919012"/>
                <a:gd name="connsiteY15" fmla="*/ 3363860 h 6044741"/>
                <a:gd name="connsiteX16" fmla="*/ 2260409 w 2919012"/>
                <a:gd name="connsiteY16" fmla="*/ 4586718 h 6044741"/>
                <a:gd name="connsiteX17" fmla="*/ 1860543 w 2919012"/>
                <a:gd name="connsiteY17" fmla="*/ 5809576 h 6044741"/>
                <a:gd name="connsiteX18" fmla="*/ 1154896 w 2919012"/>
                <a:gd name="connsiteY18" fmla="*/ 6044741 h 6044741"/>
                <a:gd name="connsiteX19" fmla="*/ 731509 w 2919012"/>
                <a:gd name="connsiteY19" fmla="*/ 5339246 h 6044741"/>
                <a:gd name="connsiteX20" fmla="*/ 543336 w 2919012"/>
                <a:gd name="connsiteY20" fmla="*/ 4163421 h 6044741"/>
                <a:gd name="connsiteX0" fmla="*/ 566858 w 2919012"/>
                <a:gd name="connsiteY0" fmla="*/ 4210454 h 6044741"/>
                <a:gd name="connsiteX1" fmla="*/ 449250 w 2919012"/>
                <a:gd name="connsiteY1" fmla="*/ 3363860 h 6044741"/>
                <a:gd name="connsiteX2" fmla="*/ 261078 w 2919012"/>
                <a:gd name="connsiteY2" fmla="*/ 2634848 h 6044741"/>
                <a:gd name="connsiteX3" fmla="*/ 96427 w 2919012"/>
                <a:gd name="connsiteY3" fmla="*/ 1670672 h 6044741"/>
                <a:gd name="connsiteX4" fmla="*/ 2341 w 2919012"/>
                <a:gd name="connsiteY4" fmla="*/ 824078 h 6044741"/>
                <a:gd name="connsiteX5" fmla="*/ 190513 w 2919012"/>
                <a:gd name="connsiteY5" fmla="*/ 236165 h 6044741"/>
                <a:gd name="connsiteX6" fmla="*/ 707987 w 2919012"/>
                <a:gd name="connsiteY6" fmla="*/ 1000 h 6044741"/>
                <a:gd name="connsiteX7" fmla="*/ 1343069 w 2919012"/>
                <a:gd name="connsiteY7" fmla="*/ 165616 h 6044741"/>
                <a:gd name="connsiteX8" fmla="*/ 1484198 w 2919012"/>
                <a:gd name="connsiteY8" fmla="*/ 494847 h 6044741"/>
                <a:gd name="connsiteX9" fmla="*/ 1484198 w 2919012"/>
                <a:gd name="connsiteY9" fmla="*/ 494847 h 6044741"/>
                <a:gd name="connsiteX10" fmla="*/ 2072237 w 2919012"/>
                <a:gd name="connsiteY10" fmla="*/ 612429 h 6044741"/>
                <a:gd name="connsiteX11" fmla="*/ 2542668 w 2919012"/>
                <a:gd name="connsiteY11" fmla="*/ 447814 h 6044741"/>
                <a:gd name="connsiteX12" fmla="*/ 2707318 w 2919012"/>
                <a:gd name="connsiteY12" fmla="*/ 283198 h 6044741"/>
                <a:gd name="connsiteX13" fmla="*/ 2636754 w 2919012"/>
                <a:gd name="connsiteY13" fmla="*/ 1459023 h 6044741"/>
                <a:gd name="connsiteX14" fmla="*/ 2919012 w 2919012"/>
                <a:gd name="connsiteY14" fmla="*/ 2564299 h 6044741"/>
                <a:gd name="connsiteX15" fmla="*/ 2754361 w 2919012"/>
                <a:gd name="connsiteY15" fmla="*/ 3363860 h 6044741"/>
                <a:gd name="connsiteX16" fmla="*/ 2260409 w 2919012"/>
                <a:gd name="connsiteY16" fmla="*/ 4586718 h 6044741"/>
                <a:gd name="connsiteX17" fmla="*/ 1860543 w 2919012"/>
                <a:gd name="connsiteY17" fmla="*/ 5809576 h 6044741"/>
                <a:gd name="connsiteX18" fmla="*/ 1154896 w 2919012"/>
                <a:gd name="connsiteY18" fmla="*/ 6044741 h 6044741"/>
                <a:gd name="connsiteX19" fmla="*/ 731509 w 2919012"/>
                <a:gd name="connsiteY19" fmla="*/ 5339246 h 6044741"/>
                <a:gd name="connsiteX20" fmla="*/ 543336 w 2919012"/>
                <a:gd name="connsiteY20" fmla="*/ 4163421 h 6044741"/>
                <a:gd name="connsiteX0" fmla="*/ 566858 w 2919012"/>
                <a:gd name="connsiteY0" fmla="*/ 4210454 h 6044741"/>
                <a:gd name="connsiteX1" fmla="*/ 449250 w 2919012"/>
                <a:gd name="connsiteY1" fmla="*/ 3363860 h 6044741"/>
                <a:gd name="connsiteX2" fmla="*/ 261078 w 2919012"/>
                <a:gd name="connsiteY2" fmla="*/ 2634848 h 6044741"/>
                <a:gd name="connsiteX3" fmla="*/ 96427 w 2919012"/>
                <a:gd name="connsiteY3" fmla="*/ 1670672 h 6044741"/>
                <a:gd name="connsiteX4" fmla="*/ 2341 w 2919012"/>
                <a:gd name="connsiteY4" fmla="*/ 824078 h 6044741"/>
                <a:gd name="connsiteX5" fmla="*/ 190513 w 2919012"/>
                <a:gd name="connsiteY5" fmla="*/ 236165 h 6044741"/>
                <a:gd name="connsiteX6" fmla="*/ 707987 w 2919012"/>
                <a:gd name="connsiteY6" fmla="*/ 1000 h 6044741"/>
                <a:gd name="connsiteX7" fmla="*/ 1343069 w 2919012"/>
                <a:gd name="connsiteY7" fmla="*/ 165616 h 6044741"/>
                <a:gd name="connsiteX8" fmla="*/ 1484198 w 2919012"/>
                <a:gd name="connsiteY8" fmla="*/ 494847 h 6044741"/>
                <a:gd name="connsiteX9" fmla="*/ 1484198 w 2919012"/>
                <a:gd name="connsiteY9" fmla="*/ 494847 h 6044741"/>
                <a:gd name="connsiteX10" fmla="*/ 2072237 w 2919012"/>
                <a:gd name="connsiteY10" fmla="*/ 612429 h 6044741"/>
                <a:gd name="connsiteX11" fmla="*/ 2542668 w 2919012"/>
                <a:gd name="connsiteY11" fmla="*/ 447814 h 6044741"/>
                <a:gd name="connsiteX12" fmla="*/ 2707318 w 2919012"/>
                <a:gd name="connsiteY12" fmla="*/ 283198 h 6044741"/>
                <a:gd name="connsiteX13" fmla="*/ 2636754 w 2919012"/>
                <a:gd name="connsiteY13" fmla="*/ 1459023 h 6044741"/>
                <a:gd name="connsiteX14" fmla="*/ 2919012 w 2919012"/>
                <a:gd name="connsiteY14" fmla="*/ 2564299 h 6044741"/>
                <a:gd name="connsiteX15" fmla="*/ 2754361 w 2919012"/>
                <a:gd name="connsiteY15" fmla="*/ 3363860 h 6044741"/>
                <a:gd name="connsiteX16" fmla="*/ 2260409 w 2919012"/>
                <a:gd name="connsiteY16" fmla="*/ 4586718 h 6044741"/>
                <a:gd name="connsiteX17" fmla="*/ 1860543 w 2919012"/>
                <a:gd name="connsiteY17" fmla="*/ 5809576 h 6044741"/>
                <a:gd name="connsiteX18" fmla="*/ 1154896 w 2919012"/>
                <a:gd name="connsiteY18" fmla="*/ 6044741 h 6044741"/>
                <a:gd name="connsiteX19" fmla="*/ 731509 w 2919012"/>
                <a:gd name="connsiteY19" fmla="*/ 5339246 h 6044741"/>
                <a:gd name="connsiteX20" fmla="*/ 543336 w 2919012"/>
                <a:gd name="connsiteY20" fmla="*/ 4163421 h 6044741"/>
                <a:gd name="connsiteX0" fmla="*/ 566858 w 2919012"/>
                <a:gd name="connsiteY0" fmla="*/ 4210454 h 6044741"/>
                <a:gd name="connsiteX1" fmla="*/ 449250 w 2919012"/>
                <a:gd name="connsiteY1" fmla="*/ 3363860 h 6044741"/>
                <a:gd name="connsiteX2" fmla="*/ 261078 w 2919012"/>
                <a:gd name="connsiteY2" fmla="*/ 2634848 h 6044741"/>
                <a:gd name="connsiteX3" fmla="*/ 96427 w 2919012"/>
                <a:gd name="connsiteY3" fmla="*/ 1670672 h 6044741"/>
                <a:gd name="connsiteX4" fmla="*/ 2341 w 2919012"/>
                <a:gd name="connsiteY4" fmla="*/ 824078 h 6044741"/>
                <a:gd name="connsiteX5" fmla="*/ 190513 w 2919012"/>
                <a:gd name="connsiteY5" fmla="*/ 236165 h 6044741"/>
                <a:gd name="connsiteX6" fmla="*/ 707987 w 2919012"/>
                <a:gd name="connsiteY6" fmla="*/ 1000 h 6044741"/>
                <a:gd name="connsiteX7" fmla="*/ 1343069 w 2919012"/>
                <a:gd name="connsiteY7" fmla="*/ 165616 h 6044741"/>
                <a:gd name="connsiteX8" fmla="*/ 1484198 w 2919012"/>
                <a:gd name="connsiteY8" fmla="*/ 494847 h 6044741"/>
                <a:gd name="connsiteX9" fmla="*/ 1484198 w 2919012"/>
                <a:gd name="connsiteY9" fmla="*/ 494847 h 6044741"/>
                <a:gd name="connsiteX10" fmla="*/ 2072237 w 2919012"/>
                <a:gd name="connsiteY10" fmla="*/ 612429 h 6044741"/>
                <a:gd name="connsiteX11" fmla="*/ 2542668 w 2919012"/>
                <a:gd name="connsiteY11" fmla="*/ 447814 h 6044741"/>
                <a:gd name="connsiteX12" fmla="*/ 2707318 w 2919012"/>
                <a:gd name="connsiteY12" fmla="*/ 283198 h 6044741"/>
                <a:gd name="connsiteX13" fmla="*/ 2636754 w 2919012"/>
                <a:gd name="connsiteY13" fmla="*/ 1459023 h 6044741"/>
                <a:gd name="connsiteX14" fmla="*/ 2919012 w 2919012"/>
                <a:gd name="connsiteY14" fmla="*/ 2564299 h 6044741"/>
                <a:gd name="connsiteX15" fmla="*/ 2754361 w 2919012"/>
                <a:gd name="connsiteY15" fmla="*/ 3363860 h 6044741"/>
                <a:gd name="connsiteX16" fmla="*/ 2260409 w 2919012"/>
                <a:gd name="connsiteY16" fmla="*/ 4586718 h 6044741"/>
                <a:gd name="connsiteX17" fmla="*/ 1860543 w 2919012"/>
                <a:gd name="connsiteY17" fmla="*/ 5809576 h 6044741"/>
                <a:gd name="connsiteX18" fmla="*/ 1154896 w 2919012"/>
                <a:gd name="connsiteY18" fmla="*/ 6044741 h 6044741"/>
                <a:gd name="connsiteX19" fmla="*/ 731509 w 2919012"/>
                <a:gd name="connsiteY19" fmla="*/ 5339246 h 6044741"/>
                <a:gd name="connsiteX20" fmla="*/ 543336 w 2919012"/>
                <a:gd name="connsiteY20" fmla="*/ 4163421 h 6044741"/>
                <a:gd name="connsiteX0" fmla="*/ 566858 w 2919012"/>
                <a:gd name="connsiteY0" fmla="*/ 4210454 h 6044741"/>
                <a:gd name="connsiteX1" fmla="*/ 449250 w 2919012"/>
                <a:gd name="connsiteY1" fmla="*/ 3363860 h 6044741"/>
                <a:gd name="connsiteX2" fmla="*/ 261078 w 2919012"/>
                <a:gd name="connsiteY2" fmla="*/ 2634848 h 6044741"/>
                <a:gd name="connsiteX3" fmla="*/ 96427 w 2919012"/>
                <a:gd name="connsiteY3" fmla="*/ 1670672 h 6044741"/>
                <a:gd name="connsiteX4" fmla="*/ 2341 w 2919012"/>
                <a:gd name="connsiteY4" fmla="*/ 824078 h 6044741"/>
                <a:gd name="connsiteX5" fmla="*/ 190513 w 2919012"/>
                <a:gd name="connsiteY5" fmla="*/ 236165 h 6044741"/>
                <a:gd name="connsiteX6" fmla="*/ 707987 w 2919012"/>
                <a:gd name="connsiteY6" fmla="*/ 1000 h 6044741"/>
                <a:gd name="connsiteX7" fmla="*/ 1343069 w 2919012"/>
                <a:gd name="connsiteY7" fmla="*/ 165616 h 6044741"/>
                <a:gd name="connsiteX8" fmla="*/ 1484198 w 2919012"/>
                <a:gd name="connsiteY8" fmla="*/ 494847 h 6044741"/>
                <a:gd name="connsiteX9" fmla="*/ 1484198 w 2919012"/>
                <a:gd name="connsiteY9" fmla="*/ 494847 h 6044741"/>
                <a:gd name="connsiteX10" fmla="*/ 2072237 w 2919012"/>
                <a:gd name="connsiteY10" fmla="*/ 612429 h 6044741"/>
                <a:gd name="connsiteX11" fmla="*/ 2542668 w 2919012"/>
                <a:gd name="connsiteY11" fmla="*/ 447814 h 6044741"/>
                <a:gd name="connsiteX12" fmla="*/ 2707318 w 2919012"/>
                <a:gd name="connsiteY12" fmla="*/ 283198 h 6044741"/>
                <a:gd name="connsiteX13" fmla="*/ 2636754 w 2919012"/>
                <a:gd name="connsiteY13" fmla="*/ 1459023 h 6044741"/>
                <a:gd name="connsiteX14" fmla="*/ 2919012 w 2919012"/>
                <a:gd name="connsiteY14" fmla="*/ 2564299 h 6044741"/>
                <a:gd name="connsiteX15" fmla="*/ 2754361 w 2919012"/>
                <a:gd name="connsiteY15" fmla="*/ 3363860 h 6044741"/>
                <a:gd name="connsiteX16" fmla="*/ 2260409 w 2919012"/>
                <a:gd name="connsiteY16" fmla="*/ 4586718 h 6044741"/>
                <a:gd name="connsiteX17" fmla="*/ 1860543 w 2919012"/>
                <a:gd name="connsiteY17" fmla="*/ 5809576 h 6044741"/>
                <a:gd name="connsiteX18" fmla="*/ 1154896 w 2919012"/>
                <a:gd name="connsiteY18" fmla="*/ 6044741 h 6044741"/>
                <a:gd name="connsiteX19" fmla="*/ 731509 w 2919012"/>
                <a:gd name="connsiteY19" fmla="*/ 5339246 h 6044741"/>
                <a:gd name="connsiteX20" fmla="*/ 543336 w 2919012"/>
                <a:gd name="connsiteY20" fmla="*/ 4163421 h 6044741"/>
                <a:gd name="connsiteX0" fmla="*/ 566858 w 2919012"/>
                <a:gd name="connsiteY0" fmla="*/ 4210454 h 6044741"/>
                <a:gd name="connsiteX1" fmla="*/ 449250 w 2919012"/>
                <a:gd name="connsiteY1" fmla="*/ 3363860 h 6044741"/>
                <a:gd name="connsiteX2" fmla="*/ 261078 w 2919012"/>
                <a:gd name="connsiteY2" fmla="*/ 2634848 h 6044741"/>
                <a:gd name="connsiteX3" fmla="*/ 96427 w 2919012"/>
                <a:gd name="connsiteY3" fmla="*/ 1670672 h 6044741"/>
                <a:gd name="connsiteX4" fmla="*/ 2341 w 2919012"/>
                <a:gd name="connsiteY4" fmla="*/ 824078 h 6044741"/>
                <a:gd name="connsiteX5" fmla="*/ 190513 w 2919012"/>
                <a:gd name="connsiteY5" fmla="*/ 236165 h 6044741"/>
                <a:gd name="connsiteX6" fmla="*/ 707987 w 2919012"/>
                <a:gd name="connsiteY6" fmla="*/ 1000 h 6044741"/>
                <a:gd name="connsiteX7" fmla="*/ 1343069 w 2919012"/>
                <a:gd name="connsiteY7" fmla="*/ 165616 h 6044741"/>
                <a:gd name="connsiteX8" fmla="*/ 1484198 w 2919012"/>
                <a:gd name="connsiteY8" fmla="*/ 494847 h 6044741"/>
                <a:gd name="connsiteX9" fmla="*/ 1484198 w 2919012"/>
                <a:gd name="connsiteY9" fmla="*/ 494847 h 6044741"/>
                <a:gd name="connsiteX10" fmla="*/ 2072237 w 2919012"/>
                <a:gd name="connsiteY10" fmla="*/ 612429 h 6044741"/>
                <a:gd name="connsiteX11" fmla="*/ 2542668 w 2919012"/>
                <a:gd name="connsiteY11" fmla="*/ 447814 h 6044741"/>
                <a:gd name="connsiteX12" fmla="*/ 2707318 w 2919012"/>
                <a:gd name="connsiteY12" fmla="*/ 283198 h 6044741"/>
                <a:gd name="connsiteX13" fmla="*/ 2636754 w 2919012"/>
                <a:gd name="connsiteY13" fmla="*/ 1459023 h 6044741"/>
                <a:gd name="connsiteX14" fmla="*/ 2919012 w 2919012"/>
                <a:gd name="connsiteY14" fmla="*/ 2564299 h 6044741"/>
                <a:gd name="connsiteX15" fmla="*/ 2754361 w 2919012"/>
                <a:gd name="connsiteY15" fmla="*/ 3363860 h 6044741"/>
                <a:gd name="connsiteX16" fmla="*/ 2260409 w 2919012"/>
                <a:gd name="connsiteY16" fmla="*/ 4586718 h 6044741"/>
                <a:gd name="connsiteX17" fmla="*/ 1860543 w 2919012"/>
                <a:gd name="connsiteY17" fmla="*/ 5809576 h 6044741"/>
                <a:gd name="connsiteX18" fmla="*/ 1154896 w 2919012"/>
                <a:gd name="connsiteY18" fmla="*/ 6044741 h 6044741"/>
                <a:gd name="connsiteX19" fmla="*/ 731509 w 2919012"/>
                <a:gd name="connsiteY19" fmla="*/ 5339246 h 6044741"/>
                <a:gd name="connsiteX20" fmla="*/ 543336 w 2919012"/>
                <a:gd name="connsiteY20" fmla="*/ 4163421 h 6044741"/>
                <a:gd name="connsiteX0" fmla="*/ 566858 w 2919012"/>
                <a:gd name="connsiteY0" fmla="*/ 4210454 h 6075267"/>
                <a:gd name="connsiteX1" fmla="*/ 449250 w 2919012"/>
                <a:gd name="connsiteY1" fmla="*/ 3363860 h 6075267"/>
                <a:gd name="connsiteX2" fmla="*/ 261078 w 2919012"/>
                <a:gd name="connsiteY2" fmla="*/ 2634848 h 6075267"/>
                <a:gd name="connsiteX3" fmla="*/ 96427 w 2919012"/>
                <a:gd name="connsiteY3" fmla="*/ 1670672 h 6075267"/>
                <a:gd name="connsiteX4" fmla="*/ 2341 w 2919012"/>
                <a:gd name="connsiteY4" fmla="*/ 824078 h 6075267"/>
                <a:gd name="connsiteX5" fmla="*/ 190513 w 2919012"/>
                <a:gd name="connsiteY5" fmla="*/ 236165 h 6075267"/>
                <a:gd name="connsiteX6" fmla="*/ 707987 w 2919012"/>
                <a:gd name="connsiteY6" fmla="*/ 1000 h 6075267"/>
                <a:gd name="connsiteX7" fmla="*/ 1343069 w 2919012"/>
                <a:gd name="connsiteY7" fmla="*/ 165616 h 6075267"/>
                <a:gd name="connsiteX8" fmla="*/ 1484198 w 2919012"/>
                <a:gd name="connsiteY8" fmla="*/ 494847 h 6075267"/>
                <a:gd name="connsiteX9" fmla="*/ 1484198 w 2919012"/>
                <a:gd name="connsiteY9" fmla="*/ 494847 h 6075267"/>
                <a:gd name="connsiteX10" fmla="*/ 2072237 w 2919012"/>
                <a:gd name="connsiteY10" fmla="*/ 612429 h 6075267"/>
                <a:gd name="connsiteX11" fmla="*/ 2542668 w 2919012"/>
                <a:gd name="connsiteY11" fmla="*/ 447814 h 6075267"/>
                <a:gd name="connsiteX12" fmla="*/ 2707318 w 2919012"/>
                <a:gd name="connsiteY12" fmla="*/ 283198 h 6075267"/>
                <a:gd name="connsiteX13" fmla="*/ 2636754 w 2919012"/>
                <a:gd name="connsiteY13" fmla="*/ 1459023 h 6075267"/>
                <a:gd name="connsiteX14" fmla="*/ 2919012 w 2919012"/>
                <a:gd name="connsiteY14" fmla="*/ 2564299 h 6075267"/>
                <a:gd name="connsiteX15" fmla="*/ 2754361 w 2919012"/>
                <a:gd name="connsiteY15" fmla="*/ 3363860 h 6075267"/>
                <a:gd name="connsiteX16" fmla="*/ 2260409 w 2919012"/>
                <a:gd name="connsiteY16" fmla="*/ 4586718 h 6075267"/>
                <a:gd name="connsiteX17" fmla="*/ 1860543 w 2919012"/>
                <a:gd name="connsiteY17" fmla="*/ 5809576 h 6075267"/>
                <a:gd name="connsiteX18" fmla="*/ 1154896 w 2919012"/>
                <a:gd name="connsiteY18" fmla="*/ 6044741 h 6075267"/>
                <a:gd name="connsiteX19" fmla="*/ 731509 w 2919012"/>
                <a:gd name="connsiteY19" fmla="*/ 5339246 h 6075267"/>
                <a:gd name="connsiteX20" fmla="*/ 543336 w 2919012"/>
                <a:gd name="connsiteY20" fmla="*/ 4163421 h 6075267"/>
                <a:gd name="connsiteX0" fmla="*/ 566858 w 2919012"/>
                <a:gd name="connsiteY0" fmla="*/ 4210454 h 6075267"/>
                <a:gd name="connsiteX1" fmla="*/ 449250 w 2919012"/>
                <a:gd name="connsiteY1" fmla="*/ 3363860 h 6075267"/>
                <a:gd name="connsiteX2" fmla="*/ 261078 w 2919012"/>
                <a:gd name="connsiteY2" fmla="*/ 2634848 h 6075267"/>
                <a:gd name="connsiteX3" fmla="*/ 96427 w 2919012"/>
                <a:gd name="connsiteY3" fmla="*/ 1670672 h 6075267"/>
                <a:gd name="connsiteX4" fmla="*/ 2341 w 2919012"/>
                <a:gd name="connsiteY4" fmla="*/ 824078 h 6075267"/>
                <a:gd name="connsiteX5" fmla="*/ 190513 w 2919012"/>
                <a:gd name="connsiteY5" fmla="*/ 236165 h 6075267"/>
                <a:gd name="connsiteX6" fmla="*/ 707987 w 2919012"/>
                <a:gd name="connsiteY6" fmla="*/ 1000 h 6075267"/>
                <a:gd name="connsiteX7" fmla="*/ 1343069 w 2919012"/>
                <a:gd name="connsiteY7" fmla="*/ 165616 h 6075267"/>
                <a:gd name="connsiteX8" fmla="*/ 1484198 w 2919012"/>
                <a:gd name="connsiteY8" fmla="*/ 494847 h 6075267"/>
                <a:gd name="connsiteX9" fmla="*/ 1484198 w 2919012"/>
                <a:gd name="connsiteY9" fmla="*/ 494847 h 6075267"/>
                <a:gd name="connsiteX10" fmla="*/ 2072237 w 2919012"/>
                <a:gd name="connsiteY10" fmla="*/ 612429 h 6075267"/>
                <a:gd name="connsiteX11" fmla="*/ 2542668 w 2919012"/>
                <a:gd name="connsiteY11" fmla="*/ 447814 h 6075267"/>
                <a:gd name="connsiteX12" fmla="*/ 2707318 w 2919012"/>
                <a:gd name="connsiteY12" fmla="*/ 283198 h 6075267"/>
                <a:gd name="connsiteX13" fmla="*/ 2636754 w 2919012"/>
                <a:gd name="connsiteY13" fmla="*/ 1459023 h 6075267"/>
                <a:gd name="connsiteX14" fmla="*/ 2919012 w 2919012"/>
                <a:gd name="connsiteY14" fmla="*/ 2564299 h 6075267"/>
                <a:gd name="connsiteX15" fmla="*/ 2754361 w 2919012"/>
                <a:gd name="connsiteY15" fmla="*/ 3363860 h 6075267"/>
                <a:gd name="connsiteX16" fmla="*/ 2260409 w 2919012"/>
                <a:gd name="connsiteY16" fmla="*/ 4586718 h 6075267"/>
                <a:gd name="connsiteX17" fmla="*/ 1860543 w 2919012"/>
                <a:gd name="connsiteY17" fmla="*/ 5809576 h 6075267"/>
                <a:gd name="connsiteX18" fmla="*/ 1154896 w 2919012"/>
                <a:gd name="connsiteY18" fmla="*/ 6044741 h 6075267"/>
                <a:gd name="connsiteX19" fmla="*/ 731509 w 2919012"/>
                <a:gd name="connsiteY19" fmla="*/ 5339246 h 6075267"/>
                <a:gd name="connsiteX20" fmla="*/ 543336 w 2919012"/>
                <a:gd name="connsiteY20" fmla="*/ 4163421 h 6075267"/>
                <a:gd name="connsiteX0" fmla="*/ 566858 w 2919012"/>
                <a:gd name="connsiteY0" fmla="*/ 4210454 h 6075267"/>
                <a:gd name="connsiteX1" fmla="*/ 449250 w 2919012"/>
                <a:gd name="connsiteY1" fmla="*/ 3363860 h 6075267"/>
                <a:gd name="connsiteX2" fmla="*/ 261078 w 2919012"/>
                <a:gd name="connsiteY2" fmla="*/ 2634848 h 6075267"/>
                <a:gd name="connsiteX3" fmla="*/ 96427 w 2919012"/>
                <a:gd name="connsiteY3" fmla="*/ 1670672 h 6075267"/>
                <a:gd name="connsiteX4" fmla="*/ 2341 w 2919012"/>
                <a:gd name="connsiteY4" fmla="*/ 824078 h 6075267"/>
                <a:gd name="connsiteX5" fmla="*/ 190513 w 2919012"/>
                <a:gd name="connsiteY5" fmla="*/ 236165 h 6075267"/>
                <a:gd name="connsiteX6" fmla="*/ 707987 w 2919012"/>
                <a:gd name="connsiteY6" fmla="*/ 1000 h 6075267"/>
                <a:gd name="connsiteX7" fmla="*/ 1343069 w 2919012"/>
                <a:gd name="connsiteY7" fmla="*/ 165616 h 6075267"/>
                <a:gd name="connsiteX8" fmla="*/ 1484198 w 2919012"/>
                <a:gd name="connsiteY8" fmla="*/ 494847 h 6075267"/>
                <a:gd name="connsiteX9" fmla="*/ 1484198 w 2919012"/>
                <a:gd name="connsiteY9" fmla="*/ 494847 h 6075267"/>
                <a:gd name="connsiteX10" fmla="*/ 2072237 w 2919012"/>
                <a:gd name="connsiteY10" fmla="*/ 612429 h 6075267"/>
                <a:gd name="connsiteX11" fmla="*/ 2542668 w 2919012"/>
                <a:gd name="connsiteY11" fmla="*/ 447814 h 6075267"/>
                <a:gd name="connsiteX12" fmla="*/ 2707318 w 2919012"/>
                <a:gd name="connsiteY12" fmla="*/ 283198 h 6075267"/>
                <a:gd name="connsiteX13" fmla="*/ 2636754 w 2919012"/>
                <a:gd name="connsiteY13" fmla="*/ 1459023 h 6075267"/>
                <a:gd name="connsiteX14" fmla="*/ 2919012 w 2919012"/>
                <a:gd name="connsiteY14" fmla="*/ 2564299 h 6075267"/>
                <a:gd name="connsiteX15" fmla="*/ 2754361 w 2919012"/>
                <a:gd name="connsiteY15" fmla="*/ 3363860 h 6075267"/>
                <a:gd name="connsiteX16" fmla="*/ 2260409 w 2919012"/>
                <a:gd name="connsiteY16" fmla="*/ 4586718 h 6075267"/>
                <a:gd name="connsiteX17" fmla="*/ 1860543 w 2919012"/>
                <a:gd name="connsiteY17" fmla="*/ 5809576 h 6075267"/>
                <a:gd name="connsiteX18" fmla="*/ 1154896 w 2919012"/>
                <a:gd name="connsiteY18" fmla="*/ 6044741 h 6075267"/>
                <a:gd name="connsiteX19" fmla="*/ 731509 w 2919012"/>
                <a:gd name="connsiteY19" fmla="*/ 5339246 h 6075267"/>
                <a:gd name="connsiteX20" fmla="*/ 543336 w 2919012"/>
                <a:gd name="connsiteY20" fmla="*/ 4163421 h 6075267"/>
                <a:gd name="connsiteX0" fmla="*/ 566858 w 2922144"/>
                <a:gd name="connsiteY0" fmla="*/ 4210454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2072237 w 2922144"/>
                <a:gd name="connsiteY10" fmla="*/ 612429 h 6075267"/>
                <a:gd name="connsiteX11" fmla="*/ 2542668 w 2922144"/>
                <a:gd name="connsiteY11" fmla="*/ 447814 h 6075267"/>
                <a:gd name="connsiteX12" fmla="*/ 2707318 w 2922144"/>
                <a:gd name="connsiteY12" fmla="*/ 283198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43336 w 2922144"/>
                <a:gd name="connsiteY20" fmla="*/ 4163421 h 6075267"/>
                <a:gd name="connsiteX0" fmla="*/ 566858 w 2922144"/>
                <a:gd name="connsiteY0" fmla="*/ 4210454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2072237 w 2922144"/>
                <a:gd name="connsiteY10" fmla="*/ 612429 h 6075267"/>
                <a:gd name="connsiteX11" fmla="*/ 2542668 w 2922144"/>
                <a:gd name="connsiteY11" fmla="*/ 447814 h 6075267"/>
                <a:gd name="connsiteX12" fmla="*/ 2707318 w 2922144"/>
                <a:gd name="connsiteY12" fmla="*/ 283198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43336 w 2922144"/>
                <a:gd name="connsiteY20" fmla="*/ 4163421 h 6075267"/>
                <a:gd name="connsiteX0" fmla="*/ 566858 w 2922144"/>
                <a:gd name="connsiteY0" fmla="*/ 4210454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2072237 w 2922144"/>
                <a:gd name="connsiteY10" fmla="*/ 612429 h 6075267"/>
                <a:gd name="connsiteX11" fmla="*/ 2542668 w 2922144"/>
                <a:gd name="connsiteY11" fmla="*/ 447814 h 6075267"/>
                <a:gd name="connsiteX12" fmla="*/ 2707318 w 2922144"/>
                <a:gd name="connsiteY12" fmla="*/ 283198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43336 w 2922144"/>
                <a:gd name="connsiteY20" fmla="*/ 4163421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2072237 w 2922144"/>
                <a:gd name="connsiteY10" fmla="*/ 612429 h 6075267"/>
                <a:gd name="connsiteX11" fmla="*/ 2542668 w 2922144"/>
                <a:gd name="connsiteY11" fmla="*/ 447814 h 6075267"/>
                <a:gd name="connsiteX12" fmla="*/ 2707318 w 2922144"/>
                <a:gd name="connsiteY12" fmla="*/ 283198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43336 w 2922144"/>
                <a:gd name="connsiteY20" fmla="*/ 4163421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2072237 w 2922144"/>
                <a:gd name="connsiteY10" fmla="*/ 612429 h 6075267"/>
                <a:gd name="connsiteX11" fmla="*/ 2542668 w 2922144"/>
                <a:gd name="connsiteY11" fmla="*/ 447814 h 6075267"/>
                <a:gd name="connsiteX12" fmla="*/ 2707318 w 2922144"/>
                <a:gd name="connsiteY12" fmla="*/ 283198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2072237 w 2922144"/>
                <a:gd name="connsiteY10" fmla="*/ 612429 h 6075267"/>
                <a:gd name="connsiteX11" fmla="*/ 2542668 w 2922144"/>
                <a:gd name="connsiteY11" fmla="*/ 447814 h 6075267"/>
                <a:gd name="connsiteX12" fmla="*/ 2707318 w 2922144"/>
                <a:gd name="connsiteY12" fmla="*/ 283198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2072237 w 2922144"/>
                <a:gd name="connsiteY10" fmla="*/ 612429 h 6075267"/>
                <a:gd name="connsiteX11" fmla="*/ 2542668 w 2922144"/>
                <a:gd name="connsiteY11" fmla="*/ 447814 h 6075267"/>
                <a:gd name="connsiteX12" fmla="*/ 2707318 w 2922144"/>
                <a:gd name="connsiteY12" fmla="*/ 283198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2072237 w 2922144"/>
                <a:gd name="connsiteY10" fmla="*/ 612429 h 6075267"/>
                <a:gd name="connsiteX11" fmla="*/ 2542668 w 2922144"/>
                <a:gd name="connsiteY11" fmla="*/ 447814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548843 w 2922144"/>
                <a:gd name="connsiteY10" fmla="*/ 951096 h 6075267"/>
                <a:gd name="connsiteX11" fmla="*/ 2542668 w 2922144"/>
                <a:gd name="connsiteY11" fmla="*/ 447814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548843 w 2922144"/>
                <a:gd name="connsiteY10" fmla="*/ 951096 h 6075267"/>
                <a:gd name="connsiteX11" fmla="*/ 2542668 w 2922144"/>
                <a:gd name="connsiteY11" fmla="*/ 447814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548843 w 2922144"/>
                <a:gd name="connsiteY10" fmla="*/ 951096 h 6075267"/>
                <a:gd name="connsiteX11" fmla="*/ 1703699 w 2922144"/>
                <a:gd name="connsiteY11" fmla="*/ 1594662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548843 w 2922144"/>
                <a:gd name="connsiteY10" fmla="*/ 951096 h 6075267"/>
                <a:gd name="connsiteX11" fmla="*/ 1688305 w 2922144"/>
                <a:gd name="connsiteY11" fmla="*/ 1617752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548843 w 2922144"/>
                <a:gd name="connsiteY10" fmla="*/ 951096 h 6075267"/>
                <a:gd name="connsiteX11" fmla="*/ 1688305 w 2922144"/>
                <a:gd name="connsiteY11" fmla="*/ 1617752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548843 w 2922144"/>
                <a:gd name="connsiteY10" fmla="*/ 951096 h 6075267"/>
                <a:gd name="connsiteX11" fmla="*/ 1688305 w 2922144"/>
                <a:gd name="connsiteY11" fmla="*/ 1617752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548843 w 2922144"/>
                <a:gd name="connsiteY10" fmla="*/ 951096 h 6075267"/>
                <a:gd name="connsiteX11" fmla="*/ 1572850 w 2922144"/>
                <a:gd name="connsiteY11" fmla="*/ 1610055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548843 w 2922144"/>
                <a:gd name="connsiteY10" fmla="*/ 951096 h 6075267"/>
                <a:gd name="connsiteX11" fmla="*/ 1572850 w 2922144"/>
                <a:gd name="connsiteY11" fmla="*/ 1610055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548843 w 2922144"/>
                <a:gd name="connsiteY10" fmla="*/ 951096 h 6075267"/>
                <a:gd name="connsiteX11" fmla="*/ 1572850 w 2922144"/>
                <a:gd name="connsiteY11" fmla="*/ 1610055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548843 w 2922144"/>
                <a:gd name="connsiteY10" fmla="*/ 951096 h 6075267"/>
                <a:gd name="connsiteX11" fmla="*/ 1572850 w 2922144"/>
                <a:gd name="connsiteY11" fmla="*/ 1610055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464176 w 2922144"/>
                <a:gd name="connsiteY10" fmla="*/ 943399 h 6075267"/>
                <a:gd name="connsiteX11" fmla="*/ 1572850 w 2922144"/>
                <a:gd name="connsiteY11" fmla="*/ 1610055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464176 w 2922144"/>
                <a:gd name="connsiteY10" fmla="*/ 943399 h 6075267"/>
                <a:gd name="connsiteX11" fmla="*/ 1395820 w 2922144"/>
                <a:gd name="connsiteY11" fmla="*/ 1633146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464176 w 2922144"/>
                <a:gd name="connsiteY10" fmla="*/ 943399 h 6075267"/>
                <a:gd name="connsiteX11" fmla="*/ 1395820 w 2922144"/>
                <a:gd name="connsiteY11" fmla="*/ 1633146 h 6075267"/>
                <a:gd name="connsiteX12" fmla="*/ 1968409 w 2922144"/>
                <a:gd name="connsiteY12" fmla="*/ 1591683 h 6075267"/>
                <a:gd name="connsiteX13" fmla="*/ 2636754 w 2922144"/>
                <a:gd name="connsiteY13" fmla="*/ 1459023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464176 w 2922144"/>
                <a:gd name="connsiteY10" fmla="*/ 943399 h 6075267"/>
                <a:gd name="connsiteX11" fmla="*/ 1395820 w 2922144"/>
                <a:gd name="connsiteY11" fmla="*/ 1633146 h 6075267"/>
                <a:gd name="connsiteX12" fmla="*/ 1968409 w 2922144"/>
                <a:gd name="connsiteY12" fmla="*/ 1591683 h 6075267"/>
                <a:gd name="connsiteX13" fmla="*/ 2505905 w 2922144"/>
                <a:gd name="connsiteY13" fmla="*/ 1589872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798 h 6075267"/>
                <a:gd name="connsiteX1" fmla="*/ 449250 w 2922144"/>
                <a:gd name="connsiteY1" fmla="*/ 3363860 h 6075267"/>
                <a:gd name="connsiteX2" fmla="*/ 261078 w 2922144"/>
                <a:gd name="connsiteY2" fmla="*/ 2634848 h 6075267"/>
                <a:gd name="connsiteX3" fmla="*/ 96427 w 2922144"/>
                <a:gd name="connsiteY3" fmla="*/ 1670672 h 6075267"/>
                <a:gd name="connsiteX4" fmla="*/ 2341 w 2922144"/>
                <a:gd name="connsiteY4" fmla="*/ 824078 h 6075267"/>
                <a:gd name="connsiteX5" fmla="*/ 190513 w 2922144"/>
                <a:gd name="connsiteY5" fmla="*/ 236165 h 6075267"/>
                <a:gd name="connsiteX6" fmla="*/ 707987 w 2922144"/>
                <a:gd name="connsiteY6" fmla="*/ 1000 h 6075267"/>
                <a:gd name="connsiteX7" fmla="*/ 1343069 w 2922144"/>
                <a:gd name="connsiteY7" fmla="*/ 165616 h 6075267"/>
                <a:gd name="connsiteX8" fmla="*/ 1484198 w 2922144"/>
                <a:gd name="connsiteY8" fmla="*/ 494847 h 6075267"/>
                <a:gd name="connsiteX9" fmla="*/ 1484198 w 2922144"/>
                <a:gd name="connsiteY9" fmla="*/ 494847 h 6075267"/>
                <a:gd name="connsiteX10" fmla="*/ 1464176 w 2922144"/>
                <a:gd name="connsiteY10" fmla="*/ 943399 h 6075267"/>
                <a:gd name="connsiteX11" fmla="*/ 1395820 w 2922144"/>
                <a:gd name="connsiteY11" fmla="*/ 1633146 h 6075267"/>
                <a:gd name="connsiteX12" fmla="*/ 1976106 w 2922144"/>
                <a:gd name="connsiteY12" fmla="*/ 1630167 h 6075267"/>
                <a:gd name="connsiteX13" fmla="*/ 2505905 w 2922144"/>
                <a:gd name="connsiteY13" fmla="*/ 1589872 h 6075267"/>
                <a:gd name="connsiteX14" fmla="*/ 2919012 w 2922144"/>
                <a:gd name="connsiteY14" fmla="*/ 2564299 h 6075267"/>
                <a:gd name="connsiteX15" fmla="*/ 2754361 w 2922144"/>
                <a:gd name="connsiteY15" fmla="*/ 3363860 h 6075267"/>
                <a:gd name="connsiteX16" fmla="*/ 2260409 w 2922144"/>
                <a:gd name="connsiteY16" fmla="*/ 4586718 h 6075267"/>
                <a:gd name="connsiteX17" fmla="*/ 1860543 w 2922144"/>
                <a:gd name="connsiteY17" fmla="*/ 5809576 h 6075267"/>
                <a:gd name="connsiteX18" fmla="*/ 1154896 w 2922144"/>
                <a:gd name="connsiteY18" fmla="*/ 6044741 h 6075267"/>
                <a:gd name="connsiteX19" fmla="*/ 731509 w 2922144"/>
                <a:gd name="connsiteY19" fmla="*/ 5339246 h 6075267"/>
                <a:gd name="connsiteX20" fmla="*/ 555747 w 2922144"/>
                <a:gd name="connsiteY20" fmla="*/ 4126189 h 6075267"/>
                <a:gd name="connsiteX21" fmla="*/ 558584 w 2922144"/>
                <a:gd name="connsiteY21" fmla="*/ 4069798 h 6075267"/>
                <a:gd name="connsiteX0" fmla="*/ 558584 w 2922144"/>
                <a:gd name="connsiteY0" fmla="*/ 4069302 h 6074771"/>
                <a:gd name="connsiteX1" fmla="*/ 449250 w 2922144"/>
                <a:gd name="connsiteY1" fmla="*/ 3363364 h 6074771"/>
                <a:gd name="connsiteX2" fmla="*/ 261078 w 2922144"/>
                <a:gd name="connsiteY2" fmla="*/ 2634352 h 6074771"/>
                <a:gd name="connsiteX3" fmla="*/ 96427 w 2922144"/>
                <a:gd name="connsiteY3" fmla="*/ 1670176 h 6074771"/>
                <a:gd name="connsiteX4" fmla="*/ 2341 w 2922144"/>
                <a:gd name="connsiteY4" fmla="*/ 823582 h 6074771"/>
                <a:gd name="connsiteX5" fmla="*/ 190513 w 2922144"/>
                <a:gd name="connsiteY5" fmla="*/ 235669 h 6074771"/>
                <a:gd name="connsiteX6" fmla="*/ 707987 w 2922144"/>
                <a:gd name="connsiteY6" fmla="*/ 504 h 6074771"/>
                <a:gd name="connsiteX7" fmla="*/ 1319978 w 2922144"/>
                <a:gd name="connsiteY7" fmla="*/ 288272 h 6074771"/>
                <a:gd name="connsiteX8" fmla="*/ 1484198 w 2922144"/>
                <a:gd name="connsiteY8" fmla="*/ 494351 h 6074771"/>
                <a:gd name="connsiteX9" fmla="*/ 1484198 w 2922144"/>
                <a:gd name="connsiteY9" fmla="*/ 494351 h 6074771"/>
                <a:gd name="connsiteX10" fmla="*/ 1464176 w 2922144"/>
                <a:gd name="connsiteY10" fmla="*/ 942903 h 6074771"/>
                <a:gd name="connsiteX11" fmla="*/ 1395820 w 2922144"/>
                <a:gd name="connsiteY11" fmla="*/ 1632650 h 6074771"/>
                <a:gd name="connsiteX12" fmla="*/ 1976106 w 2922144"/>
                <a:gd name="connsiteY12" fmla="*/ 1629671 h 6074771"/>
                <a:gd name="connsiteX13" fmla="*/ 2505905 w 2922144"/>
                <a:gd name="connsiteY13" fmla="*/ 1589376 h 6074771"/>
                <a:gd name="connsiteX14" fmla="*/ 2919012 w 2922144"/>
                <a:gd name="connsiteY14" fmla="*/ 2563803 h 6074771"/>
                <a:gd name="connsiteX15" fmla="*/ 2754361 w 2922144"/>
                <a:gd name="connsiteY15" fmla="*/ 3363364 h 6074771"/>
                <a:gd name="connsiteX16" fmla="*/ 2260409 w 2922144"/>
                <a:gd name="connsiteY16" fmla="*/ 4586222 h 6074771"/>
                <a:gd name="connsiteX17" fmla="*/ 1860543 w 2922144"/>
                <a:gd name="connsiteY17" fmla="*/ 5809080 h 6074771"/>
                <a:gd name="connsiteX18" fmla="*/ 1154896 w 2922144"/>
                <a:gd name="connsiteY18" fmla="*/ 6044245 h 6074771"/>
                <a:gd name="connsiteX19" fmla="*/ 731509 w 2922144"/>
                <a:gd name="connsiteY19" fmla="*/ 5338750 h 6074771"/>
                <a:gd name="connsiteX20" fmla="*/ 555747 w 2922144"/>
                <a:gd name="connsiteY20" fmla="*/ 4125693 h 6074771"/>
                <a:gd name="connsiteX21" fmla="*/ 558584 w 2922144"/>
                <a:gd name="connsiteY21" fmla="*/ 4069302 h 6074771"/>
                <a:gd name="connsiteX0" fmla="*/ 558584 w 2922144"/>
                <a:gd name="connsiteY0" fmla="*/ 4069302 h 6074771"/>
                <a:gd name="connsiteX1" fmla="*/ 449250 w 2922144"/>
                <a:gd name="connsiteY1" fmla="*/ 3363364 h 6074771"/>
                <a:gd name="connsiteX2" fmla="*/ 261078 w 2922144"/>
                <a:gd name="connsiteY2" fmla="*/ 2634352 h 6074771"/>
                <a:gd name="connsiteX3" fmla="*/ 96427 w 2922144"/>
                <a:gd name="connsiteY3" fmla="*/ 1670176 h 6074771"/>
                <a:gd name="connsiteX4" fmla="*/ 2341 w 2922144"/>
                <a:gd name="connsiteY4" fmla="*/ 823582 h 6074771"/>
                <a:gd name="connsiteX5" fmla="*/ 190513 w 2922144"/>
                <a:gd name="connsiteY5" fmla="*/ 235669 h 6074771"/>
                <a:gd name="connsiteX6" fmla="*/ 707987 w 2922144"/>
                <a:gd name="connsiteY6" fmla="*/ 504 h 6074771"/>
                <a:gd name="connsiteX7" fmla="*/ 1319978 w 2922144"/>
                <a:gd name="connsiteY7" fmla="*/ 288272 h 6074771"/>
                <a:gd name="connsiteX8" fmla="*/ 1462072 w 2922144"/>
                <a:gd name="connsiteY8" fmla="*/ 406035 h 6074771"/>
                <a:gd name="connsiteX9" fmla="*/ 1484198 w 2922144"/>
                <a:gd name="connsiteY9" fmla="*/ 494351 h 6074771"/>
                <a:gd name="connsiteX10" fmla="*/ 1484198 w 2922144"/>
                <a:gd name="connsiteY10" fmla="*/ 494351 h 6074771"/>
                <a:gd name="connsiteX11" fmla="*/ 1464176 w 2922144"/>
                <a:gd name="connsiteY11" fmla="*/ 942903 h 6074771"/>
                <a:gd name="connsiteX12" fmla="*/ 1395820 w 2922144"/>
                <a:gd name="connsiteY12" fmla="*/ 1632650 h 6074771"/>
                <a:gd name="connsiteX13" fmla="*/ 1976106 w 2922144"/>
                <a:gd name="connsiteY13" fmla="*/ 1629671 h 6074771"/>
                <a:gd name="connsiteX14" fmla="*/ 2505905 w 2922144"/>
                <a:gd name="connsiteY14" fmla="*/ 1589376 h 6074771"/>
                <a:gd name="connsiteX15" fmla="*/ 2919012 w 2922144"/>
                <a:gd name="connsiteY15" fmla="*/ 2563803 h 6074771"/>
                <a:gd name="connsiteX16" fmla="*/ 2754361 w 2922144"/>
                <a:gd name="connsiteY16" fmla="*/ 3363364 h 6074771"/>
                <a:gd name="connsiteX17" fmla="*/ 2260409 w 2922144"/>
                <a:gd name="connsiteY17" fmla="*/ 4586222 h 6074771"/>
                <a:gd name="connsiteX18" fmla="*/ 1860543 w 2922144"/>
                <a:gd name="connsiteY18" fmla="*/ 5809080 h 6074771"/>
                <a:gd name="connsiteX19" fmla="*/ 1154896 w 2922144"/>
                <a:gd name="connsiteY19" fmla="*/ 6044245 h 6074771"/>
                <a:gd name="connsiteX20" fmla="*/ 731509 w 2922144"/>
                <a:gd name="connsiteY20" fmla="*/ 5338750 h 6074771"/>
                <a:gd name="connsiteX21" fmla="*/ 555747 w 2922144"/>
                <a:gd name="connsiteY21" fmla="*/ 4125693 h 6074771"/>
                <a:gd name="connsiteX22" fmla="*/ 558584 w 2922144"/>
                <a:gd name="connsiteY22" fmla="*/ 4069302 h 6074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22144" h="6074771">
                  <a:moveTo>
                    <a:pt x="558584" y="4069302"/>
                  </a:moveTo>
                  <a:cubicBezTo>
                    <a:pt x="519381" y="3787104"/>
                    <a:pt x="498834" y="3602522"/>
                    <a:pt x="449250" y="3363364"/>
                  </a:cubicBezTo>
                  <a:cubicBezTo>
                    <a:pt x="399666" y="3124206"/>
                    <a:pt x="319882" y="2916550"/>
                    <a:pt x="261078" y="2634352"/>
                  </a:cubicBezTo>
                  <a:cubicBezTo>
                    <a:pt x="202274" y="2352154"/>
                    <a:pt x="139550" y="1971971"/>
                    <a:pt x="96427" y="1670176"/>
                  </a:cubicBezTo>
                  <a:cubicBezTo>
                    <a:pt x="53304" y="1368381"/>
                    <a:pt x="-13340" y="1062667"/>
                    <a:pt x="2341" y="823582"/>
                  </a:cubicBezTo>
                  <a:cubicBezTo>
                    <a:pt x="18022" y="584497"/>
                    <a:pt x="72905" y="372849"/>
                    <a:pt x="190513" y="235669"/>
                  </a:cubicBezTo>
                  <a:cubicBezTo>
                    <a:pt x="308121" y="98489"/>
                    <a:pt x="519743" y="-8263"/>
                    <a:pt x="707987" y="504"/>
                  </a:cubicBezTo>
                  <a:cubicBezTo>
                    <a:pt x="896231" y="9271"/>
                    <a:pt x="1194297" y="220684"/>
                    <a:pt x="1319978" y="288272"/>
                  </a:cubicBezTo>
                  <a:cubicBezTo>
                    <a:pt x="1445659" y="355860"/>
                    <a:pt x="1434702" y="371689"/>
                    <a:pt x="1462072" y="406035"/>
                  </a:cubicBezTo>
                  <a:cubicBezTo>
                    <a:pt x="1489442" y="440381"/>
                    <a:pt x="1480510" y="479632"/>
                    <a:pt x="1484198" y="494351"/>
                  </a:cubicBezTo>
                  <a:lnTo>
                    <a:pt x="1484198" y="494351"/>
                  </a:lnTo>
                  <a:cubicBezTo>
                    <a:pt x="1480861" y="569109"/>
                    <a:pt x="1478906" y="753187"/>
                    <a:pt x="1464176" y="942903"/>
                  </a:cubicBezTo>
                  <a:cubicBezTo>
                    <a:pt x="1449446" y="1132619"/>
                    <a:pt x="1418606" y="1223138"/>
                    <a:pt x="1395820" y="1632650"/>
                  </a:cubicBezTo>
                  <a:lnTo>
                    <a:pt x="1976106" y="1629671"/>
                  </a:lnTo>
                  <a:lnTo>
                    <a:pt x="2505905" y="1589376"/>
                  </a:lnTo>
                  <a:lnTo>
                    <a:pt x="2919012" y="2563803"/>
                  </a:lnTo>
                  <a:cubicBezTo>
                    <a:pt x="2938613" y="2881276"/>
                    <a:pt x="2864128" y="3026294"/>
                    <a:pt x="2754361" y="3363364"/>
                  </a:cubicBezTo>
                  <a:cubicBezTo>
                    <a:pt x="2644594" y="3700434"/>
                    <a:pt x="2409379" y="4178603"/>
                    <a:pt x="2260409" y="4586222"/>
                  </a:cubicBezTo>
                  <a:cubicBezTo>
                    <a:pt x="2111439" y="4993841"/>
                    <a:pt x="2044795" y="5566076"/>
                    <a:pt x="1860543" y="5809080"/>
                  </a:cubicBezTo>
                  <a:cubicBezTo>
                    <a:pt x="1676291" y="6052084"/>
                    <a:pt x="1343068" y="6122633"/>
                    <a:pt x="1154896" y="6044245"/>
                  </a:cubicBezTo>
                  <a:cubicBezTo>
                    <a:pt x="966724" y="5965857"/>
                    <a:pt x="831367" y="5658509"/>
                    <a:pt x="731509" y="5338750"/>
                  </a:cubicBezTo>
                  <a:cubicBezTo>
                    <a:pt x="631651" y="5018991"/>
                    <a:pt x="554801" y="4144490"/>
                    <a:pt x="555747" y="4125693"/>
                  </a:cubicBezTo>
                  <a:lnTo>
                    <a:pt x="558584" y="4069302"/>
                  </a:lnTo>
                  <a:close/>
                </a:path>
              </a:pathLst>
            </a:custGeom>
            <a:solidFill>
              <a:srgbClr val="FFCC66"/>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2094417" y="4036235"/>
              <a:ext cx="1033948" cy="3865309"/>
            </a:xfrm>
            <a:custGeom>
              <a:avLst/>
              <a:gdLst>
                <a:gd name="connsiteX0" fmla="*/ 117608 w 964383"/>
                <a:gd name="connsiteY0" fmla="*/ 3692091 h 3833190"/>
                <a:gd name="connsiteX1" fmla="*/ 70565 w 964383"/>
                <a:gd name="connsiteY1" fmla="*/ 2821980 h 3833190"/>
                <a:gd name="connsiteX2" fmla="*/ 94086 w 964383"/>
                <a:gd name="connsiteY2" fmla="*/ 705495 h 3833190"/>
                <a:gd name="connsiteX3" fmla="*/ 0 w 964383"/>
                <a:gd name="connsiteY3" fmla="*/ 0 h 3833190"/>
                <a:gd name="connsiteX4" fmla="*/ 0 w 964383"/>
                <a:gd name="connsiteY4" fmla="*/ 0 h 3833190"/>
                <a:gd name="connsiteX5" fmla="*/ 282259 w 964383"/>
                <a:gd name="connsiteY5" fmla="*/ 164615 h 3833190"/>
                <a:gd name="connsiteX6" fmla="*/ 658603 w 964383"/>
                <a:gd name="connsiteY6" fmla="*/ 164615 h 3833190"/>
                <a:gd name="connsiteX7" fmla="*/ 964383 w 964383"/>
                <a:gd name="connsiteY7" fmla="*/ 0 h 3833190"/>
                <a:gd name="connsiteX8" fmla="*/ 705646 w 964383"/>
                <a:gd name="connsiteY8" fmla="*/ 799561 h 3833190"/>
                <a:gd name="connsiteX9" fmla="*/ 517474 w 964383"/>
                <a:gd name="connsiteY9" fmla="*/ 1763738 h 3833190"/>
                <a:gd name="connsiteX10" fmla="*/ 329302 w 964383"/>
                <a:gd name="connsiteY10" fmla="*/ 3057145 h 3833190"/>
                <a:gd name="connsiteX11" fmla="*/ 211694 w 964383"/>
                <a:gd name="connsiteY11" fmla="*/ 3833190 h 3833190"/>
                <a:gd name="connsiteX12" fmla="*/ 211694 w 964383"/>
                <a:gd name="connsiteY12" fmla="*/ 3833190 h 3833190"/>
                <a:gd name="connsiteX13" fmla="*/ 258737 w 964383"/>
                <a:gd name="connsiteY13" fmla="*/ 3409893 h 3833190"/>
                <a:gd name="connsiteX14" fmla="*/ 258737 w 964383"/>
                <a:gd name="connsiteY14" fmla="*/ 3198244 h 3833190"/>
                <a:gd name="connsiteX15" fmla="*/ 258737 w 964383"/>
                <a:gd name="connsiteY15" fmla="*/ 3198244 h 3833190"/>
                <a:gd name="connsiteX16" fmla="*/ 329302 w 964383"/>
                <a:gd name="connsiteY16" fmla="*/ 3127695 h 3833190"/>
                <a:gd name="connsiteX0" fmla="*/ 117608 w 964383"/>
                <a:gd name="connsiteY0" fmla="*/ 3692091 h 3833190"/>
                <a:gd name="connsiteX1" fmla="*/ 70565 w 964383"/>
                <a:gd name="connsiteY1" fmla="*/ 2821980 h 3833190"/>
                <a:gd name="connsiteX2" fmla="*/ 94086 w 964383"/>
                <a:gd name="connsiteY2" fmla="*/ 705495 h 3833190"/>
                <a:gd name="connsiteX3" fmla="*/ 0 w 964383"/>
                <a:gd name="connsiteY3" fmla="*/ 0 h 3833190"/>
                <a:gd name="connsiteX4" fmla="*/ 0 w 964383"/>
                <a:gd name="connsiteY4" fmla="*/ 0 h 3833190"/>
                <a:gd name="connsiteX5" fmla="*/ 282259 w 964383"/>
                <a:gd name="connsiteY5" fmla="*/ 164615 h 3833190"/>
                <a:gd name="connsiteX6" fmla="*/ 658603 w 964383"/>
                <a:gd name="connsiteY6" fmla="*/ 164615 h 3833190"/>
                <a:gd name="connsiteX7" fmla="*/ 964383 w 964383"/>
                <a:gd name="connsiteY7" fmla="*/ 0 h 3833190"/>
                <a:gd name="connsiteX8" fmla="*/ 705646 w 964383"/>
                <a:gd name="connsiteY8" fmla="*/ 799561 h 3833190"/>
                <a:gd name="connsiteX9" fmla="*/ 517474 w 964383"/>
                <a:gd name="connsiteY9" fmla="*/ 1763738 h 3833190"/>
                <a:gd name="connsiteX10" fmla="*/ 329302 w 964383"/>
                <a:gd name="connsiteY10" fmla="*/ 3057145 h 3833190"/>
                <a:gd name="connsiteX11" fmla="*/ 211694 w 964383"/>
                <a:gd name="connsiteY11" fmla="*/ 3833190 h 3833190"/>
                <a:gd name="connsiteX12" fmla="*/ 211694 w 964383"/>
                <a:gd name="connsiteY12" fmla="*/ 3833190 h 3833190"/>
                <a:gd name="connsiteX13" fmla="*/ 258737 w 964383"/>
                <a:gd name="connsiteY13" fmla="*/ 3409893 h 3833190"/>
                <a:gd name="connsiteX14" fmla="*/ 258737 w 964383"/>
                <a:gd name="connsiteY14" fmla="*/ 3198244 h 3833190"/>
                <a:gd name="connsiteX15" fmla="*/ 258737 w 964383"/>
                <a:gd name="connsiteY15" fmla="*/ 3198244 h 3833190"/>
                <a:gd name="connsiteX16" fmla="*/ 329302 w 964383"/>
                <a:gd name="connsiteY16" fmla="*/ 3127695 h 3833190"/>
                <a:gd name="connsiteX17" fmla="*/ 117608 w 964383"/>
                <a:gd name="connsiteY17" fmla="*/ 3692091 h 3833190"/>
                <a:gd name="connsiteX0" fmla="*/ 117608 w 964383"/>
                <a:gd name="connsiteY0" fmla="*/ 3692091 h 3833190"/>
                <a:gd name="connsiteX1" fmla="*/ 70565 w 964383"/>
                <a:gd name="connsiteY1" fmla="*/ 2821980 h 3833190"/>
                <a:gd name="connsiteX2" fmla="*/ 94086 w 964383"/>
                <a:gd name="connsiteY2" fmla="*/ 705495 h 3833190"/>
                <a:gd name="connsiteX3" fmla="*/ 0 w 964383"/>
                <a:gd name="connsiteY3" fmla="*/ 0 h 3833190"/>
                <a:gd name="connsiteX4" fmla="*/ 0 w 964383"/>
                <a:gd name="connsiteY4" fmla="*/ 0 h 3833190"/>
                <a:gd name="connsiteX5" fmla="*/ 282259 w 964383"/>
                <a:gd name="connsiteY5" fmla="*/ 164615 h 3833190"/>
                <a:gd name="connsiteX6" fmla="*/ 658603 w 964383"/>
                <a:gd name="connsiteY6" fmla="*/ 164615 h 3833190"/>
                <a:gd name="connsiteX7" fmla="*/ 964383 w 964383"/>
                <a:gd name="connsiteY7" fmla="*/ 0 h 3833190"/>
                <a:gd name="connsiteX8" fmla="*/ 705646 w 964383"/>
                <a:gd name="connsiteY8" fmla="*/ 799561 h 3833190"/>
                <a:gd name="connsiteX9" fmla="*/ 517474 w 964383"/>
                <a:gd name="connsiteY9" fmla="*/ 1763738 h 3833190"/>
                <a:gd name="connsiteX10" fmla="*/ 329302 w 964383"/>
                <a:gd name="connsiteY10" fmla="*/ 3057145 h 3833190"/>
                <a:gd name="connsiteX11" fmla="*/ 211694 w 964383"/>
                <a:gd name="connsiteY11" fmla="*/ 3833190 h 3833190"/>
                <a:gd name="connsiteX12" fmla="*/ 211694 w 964383"/>
                <a:gd name="connsiteY12" fmla="*/ 3833190 h 3833190"/>
                <a:gd name="connsiteX13" fmla="*/ 258737 w 964383"/>
                <a:gd name="connsiteY13" fmla="*/ 3198244 h 3833190"/>
                <a:gd name="connsiteX14" fmla="*/ 258737 w 964383"/>
                <a:gd name="connsiteY14" fmla="*/ 3198244 h 3833190"/>
                <a:gd name="connsiteX15" fmla="*/ 329302 w 964383"/>
                <a:gd name="connsiteY15" fmla="*/ 3127695 h 3833190"/>
                <a:gd name="connsiteX16" fmla="*/ 117608 w 964383"/>
                <a:gd name="connsiteY16" fmla="*/ 3692091 h 3833190"/>
                <a:gd name="connsiteX0" fmla="*/ 117608 w 964383"/>
                <a:gd name="connsiteY0" fmla="*/ 3692091 h 3833190"/>
                <a:gd name="connsiteX1" fmla="*/ 70565 w 964383"/>
                <a:gd name="connsiteY1" fmla="*/ 2821980 h 3833190"/>
                <a:gd name="connsiteX2" fmla="*/ 94086 w 964383"/>
                <a:gd name="connsiteY2" fmla="*/ 705495 h 3833190"/>
                <a:gd name="connsiteX3" fmla="*/ 0 w 964383"/>
                <a:gd name="connsiteY3" fmla="*/ 0 h 3833190"/>
                <a:gd name="connsiteX4" fmla="*/ 0 w 964383"/>
                <a:gd name="connsiteY4" fmla="*/ 0 h 3833190"/>
                <a:gd name="connsiteX5" fmla="*/ 282259 w 964383"/>
                <a:gd name="connsiteY5" fmla="*/ 164615 h 3833190"/>
                <a:gd name="connsiteX6" fmla="*/ 658603 w 964383"/>
                <a:gd name="connsiteY6" fmla="*/ 164615 h 3833190"/>
                <a:gd name="connsiteX7" fmla="*/ 964383 w 964383"/>
                <a:gd name="connsiteY7" fmla="*/ 0 h 3833190"/>
                <a:gd name="connsiteX8" fmla="*/ 705646 w 964383"/>
                <a:gd name="connsiteY8" fmla="*/ 799561 h 3833190"/>
                <a:gd name="connsiteX9" fmla="*/ 517474 w 964383"/>
                <a:gd name="connsiteY9" fmla="*/ 1763738 h 3833190"/>
                <a:gd name="connsiteX10" fmla="*/ 329302 w 964383"/>
                <a:gd name="connsiteY10" fmla="*/ 3057145 h 3833190"/>
                <a:gd name="connsiteX11" fmla="*/ 211694 w 964383"/>
                <a:gd name="connsiteY11" fmla="*/ 3833190 h 3833190"/>
                <a:gd name="connsiteX12" fmla="*/ 211694 w 964383"/>
                <a:gd name="connsiteY12" fmla="*/ 3833190 h 3833190"/>
                <a:gd name="connsiteX13" fmla="*/ 258737 w 964383"/>
                <a:gd name="connsiteY13" fmla="*/ 3198244 h 3833190"/>
                <a:gd name="connsiteX14" fmla="*/ 329302 w 964383"/>
                <a:gd name="connsiteY14" fmla="*/ 3127695 h 3833190"/>
                <a:gd name="connsiteX15" fmla="*/ 117608 w 964383"/>
                <a:gd name="connsiteY15" fmla="*/ 3692091 h 3833190"/>
                <a:gd name="connsiteX0" fmla="*/ 117608 w 964383"/>
                <a:gd name="connsiteY0" fmla="*/ 3692091 h 3833190"/>
                <a:gd name="connsiteX1" fmla="*/ 70565 w 964383"/>
                <a:gd name="connsiteY1" fmla="*/ 2821980 h 3833190"/>
                <a:gd name="connsiteX2" fmla="*/ 94086 w 964383"/>
                <a:gd name="connsiteY2" fmla="*/ 705495 h 3833190"/>
                <a:gd name="connsiteX3" fmla="*/ 0 w 964383"/>
                <a:gd name="connsiteY3" fmla="*/ 0 h 3833190"/>
                <a:gd name="connsiteX4" fmla="*/ 0 w 964383"/>
                <a:gd name="connsiteY4" fmla="*/ 0 h 3833190"/>
                <a:gd name="connsiteX5" fmla="*/ 282259 w 964383"/>
                <a:gd name="connsiteY5" fmla="*/ 164615 h 3833190"/>
                <a:gd name="connsiteX6" fmla="*/ 658603 w 964383"/>
                <a:gd name="connsiteY6" fmla="*/ 164615 h 3833190"/>
                <a:gd name="connsiteX7" fmla="*/ 964383 w 964383"/>
                <a:gd name="connsiteY7" fmla="*/ 0 h 3833190"/>
                <a:gd name="connsiteX8" fmla="*/ 705646 w 964383"/>
                <a:gd name="connsiteY8" fmla="*/ 799561 h 3833190"/>
                <a:gd name="connsiteX9" fmla="*/ 517474 w 964383"/>
                <a:gd name="connsiteY9" fmla="*/ 1763738 h 3833190"/>
                <a:gd name="connsiteX10" fmla="*/ 329302 w 964383"/>
                <a:gd name="connsiteY10" fmla="*/ 3057145 h 3833190"/>
                <a:gd name="connsiteX11" fmla="*/ 211694 w 964383"/>
                <a:gd name="connsiteY11" fmla="*/ 3833190 h 3833190"/>
                <a:gd name="connsiteX12" fmla="*/ 211694 w 964383"/>
                <a:gd name="connsiteY12" fmla="*/ 3833190 h 3833190"/>
                <a:gd name="connsiteX13" fmla="*/ 258737 w 964383"/>
                <a:gd name="connsiteY13" fmla="*/ 3198244 h 3833190"/>
                <a:gd name="connsiteX14" fmla="*/ 117608 w 964383"/>
                <a:gd name="connsiteY14" fmla="*/ 3692091 h 3833190"/>
                <a:gd name="connsiteX0" fmla="*/ 117608 w 964383"/>
                <a:gd name="connsiteY0" fmla="*/ 3692091 h 3833190"/>
                <a:gd name="connsiteX1" fmla="*/ 70565 w 964383"/>
                <a:gd name="connsiteY1" fmla="*/ 2821980 h 3833190"/>
                <a:gd name="connsiteX2" fmla="*/ 94086 w 964383"/>
                <a:gd name="connsiteY2" fmla="*/ 705495 h 3833190"/>
                <a:gd name="connsiteX3" fmla="*/ 0 w 964383"/>
                <a:gd name="connsiteY3" fmla="*/ 0 h 3833190"/>
                <a:gd name="connsiteX4" fmla="*/ 0 w 964383"/>
                <a:gd name="connsiteY4" fmla="*/ 0 h 3833190"/>
                <a:gd name="connsiteX5" fmla="*/ 282259 w 964383"/>
                <a:gd name="connsiteY5" fmla="*/ 164615 h 3833190"/>
                <a:gd name="connsiteX6" fmla="*/ 658603 w 964383"/>
                <a:gd name="connsiteY6" fmla="*/ 164615 h 3833190"/>
                <a:gd name="connsiteX7" fmla="*/ 964383 w 964383"/>
                <a:gd name="connsiteY7" fmla="*/ 0 h 3833190"/>
                <a:gd name="connsiteX8" fmla="*/ 705646 w 964383"/>
                <a:gd name="connsiteY8" fmla="*/ 799561 h 3833190"/>
                <a:gd name="connsiteX9" fmla="*/ 517474 w 964383"/>
                <a:gd name="connsiteY9" fmla="*/ 1763738 h 3833190"/>
                <a:gd name="connsiteX10" fmla="*/ 329302 w 964383"/>
                <a:gd name="connsiteY10" fmla="*/ 3057145 h 3833190"/>
                <a:gd name="connsiteX11" fmla="*/ 211694 w 964383"/>
                <a:gd name="connsiteY11" fmla="*/ 3833190 h 3833190"/>
                <a:gd name="connsiteX12" fmla="*/ 211694 w 964383"/>
                <a:gd name="connsiteY12" fmla="*/ 3833190 h 3833190"/>
                <a:gd name="connsiteX13" fmla="*/ 117608 w 964383"/>
                <a:gd name="connsiteY13" fmla="*/ 3692091 h 3833190"/>
                <a:gd name="connsiteX0" fmla="*/ 117608 w 964383"/>
                <a:gd name="connsiteY0" fmla="*/ 3692091 h 3833190"/>
                <a:gd name="connsiteX1" fmla="*/ 70565 w 964383"/>
                <a:gd name="connsiteY1" fmla="*/ 2821980 h 3833190"/>
                <a:gd name="connsiteX2" fmla="*/ 94086 w 964383"/>
                <a:gd name="connsiteY2" fmla="*/ 705495 h 3833190"/>
                <a:gd name="connsiteX3" fmla="*/ 0 w 964383"/>
                <a:gd name="connsiteY3" fmla="*/ 0 h 3833190"/>
                <a:gd name="connsiteX4" fmla="*/ 0 w 964383"/>
                <a:gd name="connsiteY4" fmla="*/ 0 h 3833190"/>
                <a:gd name="connsiteX5" fmla="*/ 282259 w 964383"/>
                <a:gd name="connsiteY5" fmla="*/ 164615 h 3833190"/>
                <a:gd name="connsiteX6" fmla="*/ 658603 w 964383"/>
                <a:gd name="connsiteY6" fmla="*/ 164615 h 3833190"/>
                <a:gd name="connsiteX7" fmla="*/ 964383 w 964383"/>
                <a:gd name="connsiteY7" fmla="*/ 0 h 3833190"/>
                <a:gd name="connsiteX8" fmla="*/ 705646 w 964383"/>
                <a:gd name="connsiteY8" fmla="*/ 799561 h 3833190"/>
                <a:gd name="connsiteX9" fmla="*/ 517474 w 964383"/>
                <a:gd name="connsiteY9" fmla="*/ 1763738 h 3833190"/>
                <a:gd name="connsiteX10" fmla="*/ 329302 w 964383"/>
                <a:gd name="connsiteY10" fmla="*/ 3057145 h 3833190"/>
                <a:gd name="connsiteX11" fmla="*/ 211694 w 964383"/>
                <a:gd name="connsiteY11" fmla="*/ 3833190 h 3833190"/>
                <a:gd name="connsiteX12" fmla="*/ 211694 w 964383"/>
                <a:gd name="connsiteY12" fmla="*/ 3833190 h 3833190"/>
                <a:gd name="connsiteX13" fmla="*/ 117608 w 964383"/>
                <a:gd name="connsiteY13" fmla="*/ 3692091 h 3833190"/>
                <a:gd name="connsiteX0" fmla="*/ 117608 w 964383"/>
                <a:gd name="connsiteY0" fmla="*/ 3692091 h 3833190"/>
                <a:gd name="connsiteX1" fmla="*/ 70565 w 964383"/>
                <a:gd name="connsiteY1" fmla="*/ 2821980 h 3833190"/>
                <a:gd name="connsiteX2" fmla="*/ 94086 w 964383"/>
                <a:gd name="connsiteY2" fmla="*/ 705495 h 3833190"/>
                <a:gd name="connsiteX3" fmla="*/ 0 w 964383"/>
                <a:gd name="connsiteY3" fmla="*/ 0 h 3833190"/>
                <a:gd name="connsiteX4" fmla="*/ 0 w 964383"/>
                <a:gd name="connsiteY4" fmla="*/ 0 h 3833190"/>
                <a:gd name="connsiteX5" fmla="*/ 282259 w 964383"/>
                <a:gd name="connsiteY5" fmla="*/ 164615 h 3833190"/>
                <a:gd name="connsiteX6" fmla="*/ 658603 w 964383"/>
                <a:gd name="connsiteY6" fmla="*/ 164615 h 3833190"/>
                <a:gd name="connsiteX7" fmla="*/ 964383 w 964383"/>
                <a:gd name="connsiteY7" fmla="*/ 0 h 3833190"/>
                <a:gd name="connsiteX8" fmla="*/ 705646 w 964383"/>
                <a:gd name="connsiteY8" fmla="*/ 799561 h 3833190"/>
                <a:gd name="connsiteX9" fmla="*/ 517474 w 964383"/>
                <a:gd name="connsiteY9" fmla="*/ 1763738 h 3833190"/>
                <a:gd name="connsiteX10" fmla="*/ 329302 w 964383"/>
                <a:gd name="connsiteY10" fmla="*/ 3057145 h 3833190"/>
                <a:gd name="connsiteX11" fmla="*/ 211694 w 964383"/>
                <a:gd name="connsiteY11" fmla="*/ 3833190 h 3833190"/>
                <a:gd name="connsiteX12" fmla="*/ 211694 w 964383"/>
                <a:gd name="connsiteY12" fmla="*/ 3833190 h 3833190"/>
                <a:gd name="connsiteX13" fmla="*/ 117608 w 964383"/>
                <a:gd name="connsiteY13" fmla="*/ 3692091 h 3833190"/>
                <a:gd name="connsiteX0" fmla="*/ 117608 w 964383"/>
                <a:gd name="connsiteY0" fmla="*/ 3718628 h 3859727"/>
                <a:gd name="connsiteX1" fmla="*/ 70565 w 964383"/>
                <a:gd name="connsiteY1" fmla="*/ 2848517 h 3859727"/>
                <a:gd name="connsiteX2" fmla="*/ 94086 w 964383"/>
                <a:gd name="connsiteY2" fmla="*/ 732032 h 3859727"/>
                <a:gd name="connsiteX3" fmla="*/ 0 w 964383"/>
                <a:gd name="connsiteY3" fmla="*/ 26537 h 3859727"/>
                <a:gd name="connsiteX4" fmla="*/ 0 w 964383"/>
                <a:gd name="connsiteY4" fmla="*/ 26537 h 3859727"/>
                <a:gd name="connsiteX5" fmla="*/ 282259 w 964383"/>
                <a:gd name="connsiteY5" fmla="*/ 191152 h 3859727"/>
                <a:gd name="connsiteX6" fmla="*/ 658603 w 964383"/>
                <a:gd name="connsiteY6" fmla="*/ 191152 h 3859727"/>
                <a:gd name="connsiteX7" fmla="*/ 964383 w 964383"/>
                <a:gd name="connsiteY7" fmla="*/ 26537 h 3859727"/>
                <a:gd name="connsiteX8" fmla="*/ 705646 w 964383"/>
                <a:gd name="connsiteY8" fmla="*/ 826098 h 3859727"/>
                <a:gd name="connsiteX9" fmla="*/ 517474 w 964383"/>
                <a:gd name="connsiteY9" fmla="*/ 1790275 h 3859727"/>
                <a:gd name="connsiteX10" fmla="*/ 329302 w 964383"/>
                <a:gd name="connsiteY10" fmla="*/ 3083682 h 3859727"/>
                <a:gd name="connsiteX11" fmla="*/ 211694 w 964383"/>
                <a:gd name="connsiteY11" fmla="*/ 3859727 h 3859727"/>
                <a:gd name="connsiteX12" fmla="*/ 211694 w 964383"/>
                <a:gd name="connsiteY12" fmla="*/ 3859727 h 3859727"/>
                <a:gd name="connsiteX13" fmla="*/ 117608 w 964383"/>
                <a:gd name="connsiteY13" fmla="*/ 3718628 h 3859727"/>
                <a:gd name="connsiteX0" fmla="*/ 117608 w 964383"/>
                <a:gd name="connsiteY0" fmla="*/ 3718628 h 3859727"/>
                <a:gd name="connsiteX1" fmla="*/ 70565 w 964383"/>
                <a:gd name="connsiteY1" fmla="*/ 2848517 h 3859727"/>
                <a:gd name="connsiteX2" fmla="*/ 94086 w 964383"/>
                <a:gd name="connsiteY2" fmla="*/ 732032 h 3859727"/>
                <a:gd name="connsiteX3" fmla="*/ 0 w 964383"/>
                <a:gd name="connsiteY3" fmla="*/ 26537 h 3859727"/>
                <a:gd name="connsiteX4" fmla="*/ 0 w 964383"/>
                <a:gd name="connsiteY4" fmla="*/ 26537 h 3859727"/>
                <a:gd name="connsiteX5" fmla="*/ 282259 w 964383"/>
                <a:gd name="connsiteY5" fmla="*/ 191152 h 3859727"/>
                <a:gd name="connsiteX6" fmla="*/ 658603 w 964383"/>
                <a:gd name="connsiteY6" fmla="*/ 191152 h 3859727"/>
                <a:gd name="connsiteX7" fmla="*/ 964383 w 964383"/>
                <a:gd name="connsiteY7" fmla="*/ 26537 h 3859727"/>
                <a:gd name="connsiteX8" fmla="*/ 705646 w 964383"/>
                <a:gd name="connsiteY8" fmla="*/ 826098 h 3859727"/>
                <a:gd name="connsiteX9" fmla="*/ 517474 w 964383"/>
                <a:gd name="connsiteY9" fmla="*/ 1790275 h 3859727"/>
                <a:gd name="connsiteX10" fmla="*/ 329302 w 964383"/>
                <a:gd name="connsiteY10" fmla="*/ 3083682 h 3859727"/>
                <a:gd name="connsiteX11" fmla="*/ 211694 w 964383"/>
                <a:gd name="connsiteY11" fmla="*/ 3859727 h 3859727"/>
                <a:gd name="connsiteX12" fmla="*/ 211694 w 964383"/>
                <a:gd name="connsiteY12" fmla="*/ 3859727 h 3859727"/>
                <a:gd name="connsiteX13" fmla="*/ 117608 w 964383"/>
                <a:gd name="connsiteY13" fmla="*/ 3718628 h 3859727"/>
                <a:gd name="connsiteX0" fmla="*/ 117608 w 964383"/>
                <a:gd name="connsiteY0" fmla="*/ 3718628 h 3859727"/>
                <a:gd name="connsiteX1" fmla="*/ 70565 w 964383"/>
                <a:gd name="connsiteY1" fmla="*/ 2848517 h 3859727"/>
                <a:gd name="connsiteX2" fmla="*/ 94086 w 964383"/>
                <a:gd name="connsiteY2" fmla="*/ 732032 h 3859727"/>
                <a:gd name="connsiteX3" fmla="*/ 0 w 964383"/>
                <a:gd name="connsiteY3" fmla="*/ 26537 h 3859727"/>
                <a:gd name="connsiteX4" fmla="*/ 0 w 964383"/>
                <a:gd name="connsiteY4" fmla="*/ 26537 h 3859727"/>
                <a:gd name="connsiteX5" fmla="*/ 282259 w 964383"/>
                <a:gd name="connsiteY5" fmla="*/ 191152 h 3859727"/>
                <a:gd name="connsiteX6" fmla="*/ 658603 w 964383"/>
                <a:gd name="connsiteY6" fmla="*/ 191152 h 3859727"/>
                <a:gd name="connsiteX7" fmla="*/ 964383 w 964383"/>
                <a:gd name="connsiteY7" fmla="*/ 26537 h 3859727"/>
                <a:gd name="connsiteX8" fmla="*/ 705646 w 964383"/>
                <a:gd name="connsiteY8" fmla="*/ 826098 h 3859727"/>
                <a:gd name="connsiteX9" fmla="*/ 517474 w 964383"/>
                <a:gd name="connsiteY9" fmla="*/ 1790275 h 3859727"/>
                <a:gd name="connsiteX10" fmla="*/ 329302 w 964383"/>
                <a:gd name="connsiteY10" fmla="*/ 3083682 h 3859727"/>
                <a:gd name="connsiteX11" fmla="*/ 211694 w 964383"/>
                <a:gd name="connsiteY11" fmla="*/ 3859727 h 3859727"/>
                <a:gd name="connsiteX12" fmla="*/ 211694 w 964383"/>
                <a:gd name="connsiteY12" fmla="*/ 3859727 h 3859727"/>
                <a:gd name="connsiteX13" fmla="*/ 117608 w 964383"/>
                <a:gd name="connsiteY13" fmla="*/ 3718628 h 3859727"/>
                <a:gd name="connsiteX0" fmla="*/ 117608 w 964383"/>
                <a:gd name="connsiteY0" fmla="*/ 3718628 h 3859727"/>
                <a:gd name="connsiteX1" fmla="*/ 70565 w 964383"/>
                <a:gd name="connsiteY1" fmla="*/ 2848517 h 3859727"/>
                <a:gd name="connsiteX2" fmla="*/ 94086 w 964383"/>
                <a:gd name="connsiteY2" fmla="*/ 732032 h 3859727"/>
                <a:gd name="connsiteX3" fmla="*/ 0 w 964383"/>
                <a:gd name="connsiteY3" fmla="*/ 26537 h 3859727"/>
                <a:gd name="connsiteX4" fmla="*/ 0 w 964383"/>
                <a:gd name="connsiteY4" fmla="*/ 26537 h 3859727"/>
                <a:gd name="connsiteX5" fmla="*/ 282259 w 964383"/>
                <a:gd name="connsiteY5" fmla="*/ 191152 h 3859727"/>
                <a:gd name="connsiteX6" fmla="*/ 658603 w 964383"/>
                <a:gd name="connsiteY6" fmla="*/ 191152 h 3859727"/>
                <a:gd name="connsiteX7" fmla="*/ 964383 w 964383"/>
                <a:gd name="connsiteY7" fmla="*/ 26537 h 3859727"/>
                <a:gd name="connsiteX8" fmla="*/ 705646 w 964383"/>
                <a:gd name="connsiteY8" fmla="*/ 826098 h 3859727"/>
                <a:gd name="connsiteX9" fmla="*/ 517474 w 964383"/>
                <a:gd name="connsiteY9" fmla="*/ 1790275 h 3859727"/>
                <a:gd name="connsiteX10" fmla="*/ 329302 w 964383"/>
                <a:gd name="connsiteY10" fmla="*/ 3083682 h 3859727"/>
                <a:gd name="connsiteX11" fmla="*/ 211694 w 964383"/>
                <a:gd name="connsiteY11" fmla="*/ 3859727 h 3859727"/>
                <a:gd name="connsiteX12" fmla="*/ 211694 w 964383"/>
                <a:gd name="connsiteY12" fmla="*/ 3859727 h 3859727"/>
                <a:gd name="connsiteX13" fmla="*/ 117608 w 964383"/>
                <a:gd name="connsiteY13" fmla="*/ 3718628 h 3859727"/>
                <a:gd name="connsiteX0" fmla="*/ 117608 w 964383"/>
                <a:gd name="connsiteY0" fmla="*/ 3718628 h 3859727"/>
                <a:gd name="connsiteX1" fmla="*/ 70565 w 964383"/>
                <a:gd name="connsiteY1" fmla="*/ 2848517 h 3859727"/>
                <a:gd name="connsiteX2" fmla="*/ 94086 w 964383"/>
                <a:gd name="connsiteY2" fmla="*/ 732032 h 3859727"/>
                <a:gd name="connsiteX3" fmla="*/ 0 w 964383"/>
                <a:gd name="connsiteY3" fmla="*/ 26537 h 3859727"/>
                <a:gd name="connsiteX4" fmla="*/ 0 w 964383"/>
                <a:gd name="connsiteY4" fmla="*/ 26537 h 3859727"/>
                <a:gd name="connsiteX5" fmla="*/ 282259 w 964383"/>
                <a:gd name="connsiteY5" fmla="*/ 191152 h 3859727"/>
                <a:gd name="connsiteX6" fmla="*/ 658603 w 964383"/>
                <a:gd name="connsiteY6" fmla="*/ 191152 h 3859727"/>
                <a:gd name="connsiteX7" fmla="*/ 964383 w 964383"/>
                <a:gd name="connsiteY7" fmla="*/ 26537 h 3859727"/>
                <a:gd name="connsiteX8" fmla="*/ 652730 w 964383"/>
                <a:gd name="connsiteY8" fmla="*/ 815514 h 3859727"/>
                <a:gd name="connsiteX9" fmla="*/ 517474 w 964383"/>
                <a:gd name="connsiteY9" fmla="*/ 1790275 h 3859727"/>
                <a:gd name="connsiteX10" fmla="*/ 329302 w 964383"/>
                <a:gd name="connsiteY10" fmla="*/ 3083682 h 3859727"/>
                <a:gd name="connsiteX11" fmla="*/ 211694 w 964383"/>
                <a:gd name="connsiteY11" fmla="*/ 3859727 h 3859727"/>
                <a:gd name="connsiteX12" fmla="*/ 211694 w 964383"/>
                <a:gd name="connsiteY12" fmla="*/ 3859727 h 3859727"/>
                <a:gd name="connsiteX13" fmla="*/ 117608 w 964383"/>
                <a:gd name="connsiteY13" fmla="*/ 3718628 h 3859727"/>
                <a:gd name="connsiteX0" fmla="*/ 117608 w 964383"/>
                <a:gd name="connsiteY0" fmla="*/ 3718628 h 3859727"/>
                <a:gd name="connsiteX1" fmla="*/ 70565 w 964383"/>
                <a:gd name="connsiteY1" fmla="*/ 2848517 h 3859727"/>
                <a:gd name="connsiteX2" fmla="*/ 62336 w 964383"/>
                <a:gd name="connsiteY2" fmla="*/ 890782 h 3859727"/>
                <a:gd name="connsiteX3" fmla="*/ 0 w 964383"/>
                <a:gd name="connsiteY3" fmla="*/ 26537 h 3859727"/>
                <a:gd name="connsiteX4" fmla="*/ 0 w 964383"/>
                <a:gd name="connsiteY4" fmla="*/ 26537 h 3859727"/>
                <a:gd name="connsiteX5" fmla="*/ 282259 w 964383"/>
                <a:gd name="connsiteY5" fmla="*/ 191152 h 3859727"/>
                <a:gd name="connsiteX6" fmla="*/ 658603 w 964383"/>
                <a:gd name="connsiteY6" fmla="*/ 191152 h 3859727"/>
                <a:gd name="connsiteX7" fmla="*/ 964383 w 964383"/>
                <a:gd name="connsiteY7" fmla="*/ 26537 h 3859727"/>
                <a:gd name="connsiteX8" fmla="*/ 652730 w 964383"/>
                <a:gd name="connsiteY8" fmla="*/ 815514 h 3859727"/>
                <a:gd name="connsiteX9" fmla="*/ 517474 w 964383"/>
                <a:gd name="connsiteY9" fmla="*/ 1790275 h 3859727"/>
                <a:gd name="connsiteX10" fmla="*/ 329302 w 964383"/>
                <a:gd name="connsiteY10" fmla="*/ 3083682 h 3859727"/>
                <a:gd name="connsiteX11" fmla="*/ 211694 w 964383"/>
                <a:gd name="connsiteY11" fmla="*/ 3859727 h 3859727"/>
                <a:gd name="connsiteX12" fmla="*/ 211694 w 964383"/>
                <a:gd name="connsiteY12" fmla="*/ 3859727 h 3859727"/>
                <a:gd name="connsiteX13" fmla="*/ 117608 w 964383"/>
                <a:gd name="connsiteY13" fmla="*/ 3718628 h 3859727"/>
                <a:gd name="connsiteX0" fmla="*/ 187173 w 1033948"/>
                <a:gd name="connsiteY0" fmla="*/ 3724210 h 3865309"/>
                <a:gd name="connsiteX1" fmla="*/ 140130 w 1033948"/>
                <a:gd name="connsiteY1" fmla="*/ 2854099 h 3865309"/>
                <a:gd name="connsiteX2" fmla="*/ 131901 w 1033948"/>
                <a:gd name="connsiteY2" fmla="*/ 896364 h 3865309"/>
                <a:gd name="connsiteX3" fmla="*/ 1083 w 1033948"/>
                <a:gd name="connsiteY3" fmla="*/ 75390 h 3865309"/>
                <a:gd name="connsiteX4" fmla="*/ 69565 w 1033948"/>
                <a:gd name="connsiteY4" fmla="*/ 32119 h 3865309"/>
                <a:gd name="connsiteX5" fmla="*/ 69565 w 1033948"/>
                <a:gd name="connsiteY5" fmla="*/ 32119 h 3865309"/>
                <a:gd name="connsiteX6" fmla="*/ 351824 w 1033948"/>
                <a:gd name="connsiteY6" fmla="*/ 196734 h 3865309"/>
                <a:gd name="connsiteX7" fmla="*/ 728168 w 1033948"/>
                <a:gd name="connsiteY7" fmla="*/ 196734 h 3865309"/>
                <a:gd name="connsiteX8" fmla="*/ 1033948 w 1033948"/>
                <a:gd name="connsiteY8" fmla="*/ 32119 h 3865309"/>
                <a:gd name="connsiteX9" fmla="*/ 722295 w 1033948"/>
                <a:gd name="connsiteY9" fmla="*/ 821096 h 3865309"/>
                <a:gd name="connsiteX10" fmla="*/ 587039 w 1033948"/>
                <a:gd name="connsiteY10" fmla="*/ 1795857 h 3865309"/>
                <a:gd name="connsiteX11" fmla="*/ 398867 w 1033948"/>
                <a:gd name="connsiteY11" fmla="*/ 3089264 h 3865309"/>
                <a:gd name="connsiteX12" fmla="*/ 281259 w 1033948"/>
                <a:gd name="connsiteY12" fmla="*/ 3865309 h 3865309"/>
                <a:gd name="connsiteX13" fmla="*/ 281259 w 1033948"/>
                <a:gd name="connsiteY13" fmla="*/ 3865309 h 3865309"/>
                <a:gd name="connsiteX14" fmla="*/ 187173 w 1033948"/>
                <a:gd name="connsiteY14" fmla="*/ 3724210 h 386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3948" h="3865309">
                  <a:moveTo>
                    <a:pt x="187173" y="3724210"/>
                  </a:moveTo>
                  <a:cubicBezTo>
                    <a:pt x="163652" y="3555675"/>
                    <a:pt x="144050" y="3351865"/>
                    <a:pt x="140130" y="2854099"/>
                  </a:cubicBezTo>
                  <a:cubicBezTo>
                    <a:pt x="137387" y="2201521"/>
                    <a:pt x="155075" y="1359482"/>
                    <a:pt x="131901" y="896364"/>
                  </a:cubicBezTo>
                  <a:cubicBezTo>
                    <a:pt x="108727" y="433246"/>
                    <a:pt x="11472" y="219431"/>
                    <a:pt x="1083" y="75390"/>
                  </a:cubicBezTo>
                  <a:cubicBezTo>
                    <a:pt x="-9306" y="-68651"/>
                    <a:pt x="58151" y="39331"/>
                    <a:pt x="69565" y="32119"/>
                  </a:cubicBezTo>
                  <a:lnTo>
                    <a:pt x="69565" y="32119"/>
                  </a:lnTo>
                  <a:cubicBezTo>
                    <a:pt x="116608" y="59555"/>
                    <a:pt x="242057" y="169298"/>
                    <a:pt x="351824" y="196734"/>
                  </a:cubicBezTo>
                  <a:cubicBezTo>
                    <a:pt x="461591" y="224170"/>
                    <a:pt x="614481" y="224170"/>
                    <a:pt x="728168" y="196734"/>
                  </a:cubicBezTo>
                  <a:cubicBezTo>
                    <a:pt x="841855" y="169298"/>
                    <a:pt x="1026108" y="-73705"/>
                    <a:pt x="1033948" y="32119"/>
                  </a:cubicBezTo>
                  <a:lnTo>
                    <a:pt x="722295" y="821096"/>
                  </a:lnTo>
                  <a:cubicBezTo>
                    <a:pt x="636049" y="1087616"/>
                    <a:pt x="649763" y="1419593"/>
                    <a:pt x="587039" y="1795857"/>
                  </a:cubicBezTo>
                  <a:lnTo>
                    <a:pt x="398867" y="3089264"/>
                  </a:lnTo>
                  <a:lnTo>
                    <a:pt x="281259" y="3865309"/>
                  </a:lnTo>
                  <a:lnTo>
                    <a:pt x="281259" y="3865309"/>
                  </a:lnTo>
                  <a:cubicBezTo>
                    <a:pt x="265578" y="3841793"/>
                    <a:pt x="210694" y="3892745"/>
                    <a:pt x="187173" y="3724210"/>
                  </a:cubicBezTo>
                  <a:close/>
                </a:path>
              </a:pathLst>
            </a:custGeom>
            <a:solidFill>
              <a:srgbClr val="FF0000"/>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0" name="Curved Connector 9"/>
          <p:cNvCxnSpPr/>
          <p:nvPr/>
        </p:nvCxnSpPr>
        <p:spPr>
          <a:xfrm rot="10800000" flipV="1">
            <a:off x="2859946" y="3154943"/>
            <a:ext cx="259360" cy="333311"/>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3" name="Curved Connector 12"/>
          <p:cNvCxnSpPr/>
          <p:nvPr/>
        </p:nvCxnSpPr>
        <p:spPr>
          <a:xfrm rot="10800000" flipV="1">
            <a:off x="2849297" y="3299941"/>
            <a:ext cx="326259" cy="309993"/>
          </a:xfrm>
          <a:prstGeom prst="curvedConnector3">
            <a:avLst>
              <a:gd name="adj1" fmla="val 44253"/>
            </a:avLst>
          </a:prstGeom>
        </p:spPr>
        <p:style>
          <a:lnRef idx="2">
            <a:schemeClr val="accent1"/>
          </a:lnRef>
          <a:fillRef idx="0">
            <a:schemeClr val="accent1"/>
          </a:fillRef>
          <a:effectRef idx="1">
            <a:schemeClr val="accent1"/>
          </a:effectRef>
          <a:fontRef idx="minor">
            <a:schemeClr val="tx1"/>
          </a:fontRef>
        </p:style>
      </p:cxnSp>
      <p:cxnSp>
        <p:nvCxnSpPr>
          <p:cNvPr id="22" name="Curved Connector 21"/>
          <p:cNvCxnSpPr/>
          <p:nvPr/>
        </p:nvCxnSpPr>
        <p:spPr>
          <a:xfrm rot="5400000">
            <a:off x="2597913" y="3183549"/>
            <a:ext cx="530271" cy="192503"/>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10800000" flipV="1">
            <a:off x="2779843" y="3504937"/>
            <a:ext cx="455716" cy="302395"/>
          </a:xfrm>
          <a:prstGeom prst="curvedConnector3">
            <a:avLst>
              <a:gd name="adj1" fmla="val 39303"/>
            </a:avLst>
          </a:prstGeom>
        </p:spPr>
        <p:style>
          <a:lnRef idx="2">
            <a:schemeClr val="accent1"/>
          </a:lnRef>
          <a:fillRef idx="0">
            <a:schemeClr val="accent1"/>
          </a:fillRef>
          <a:effectRef idx="1">
            <a:schemeClr val="accent1"/>
          </a:effectRef>
          <a:fontRef idx="minor">
            <a:schemeClr val="tx1"/>
          </a:fontRef>
        </p:style>
      </p:cxnSp>
      <p:cxnSp>
        <p:nvCxnSpPr>
          <p:cNvPr id="40" name="Curved Connector 39"/>
          <p:cNvCxnSpPr/>
          <p:nvPr/>
        </p:nvCxnSpPr>
        <p:spPr>
          <a:xfrm rot="10800000" flipV="1">
            <a:off x="2736795" y="3759931"/>
            <a:ext cx="577516" cy="239997"/>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2671313" y="3438845"/>
            <a:ext cx="221144" cy="742281"/>
          </a:xfrm>
          <a:custGeom>
            <a:avLst/>
            <a:gdLst>
              <a:gd name="connsiteX0" fmla="*/ 115003 w 220006"/>
              <a:gd name="connsiteY0" fmla="*/ 79998 h 629988"/>
              <a:gd name="connsiteX1" fmla="*/ 220006 w 220006"/>
              <a:gd name="connsiteY1" fmla="*/ 0 h 629988"/>
              <a:gd name="connsiteX2" fmla="*/ 220006 w 220006"/>
              <a:gd name="connsiteY2" fmla="*/ 0 h 629988"/>
              <a:gd name="connsiteX3" fmla="*/ 205006 w 220006"/>
              <a:gd name="connsiteY3" fmla="*/ 169997 h 629988"/>
              <a:gd name="connsiteX4" fmla="*/ 130004 w 220006"/>
              <a:gd name="connsiteY4" fmla="*/ 314994 h 629988"/>
              <a:gd name="connsiteX5" fmla="*/ 100003 w 220006"/>
              <a:gd name="connsiteY5" fmla="*/ 424992 h 629988"/>
              <a:gd name="connsiteX6" fmla="*/ 40001 w 220006"/>
              <a:gd name="connsiteY6" fmla="*/ 569989 h 629988"/>
              <a:gd name="connsiteX7" fmla="*/ 10000 w 220006"/>
              <a:gd name="connsiteY7" fmla="*/ 629988 h 629988"/>
              <a:gd name="connsiteX8" fmla="*/ 0 w 220006"/>
              <a:gd name="connsiteY8" fmla="*/ 509990 h 629988"/>
              <a:gd name="connsiteX9" fmla="*/ 60002 w 220006"/>
              <a:gd name="connsiteY9" fmla="*/ 349993 h 629988"/>
              <a:gd name="connsiteX10" fmla="*/ 115003 w 220006"/>
              <a:gd name="connsiteY10" fmla="*/ 204996 h 629988"/>
              <a:gd name="connsiteX11" fmla="*/ 145004 w 220006"/>
              <a:gd name="connsiteY11" fmla="*/ 124997 h 629988"/>
              <a:gd name="connsiteX12" fmla="*/ 115003 w 220006"/>
              <a:gd name="connsiteY12" fmla="*/ 79998 h 629988"/>
              <a:gd name="connsiteX0" fmla="*/ 115003 w 220006"/>
              <a:gd name="connsiteY0" fmla="*/ 79998 h 629988"/>
              <a:gd name="connsiteX1" fmla="*/ 220006 w 220006"/>
              <a:gd name="connsiteY1" fmla="*/ 0 h 629988"/>
              <a:gd name="connsiteX2" fmla="*/ 220006 w 220006"/>
              <a:gd name="connsiteY2" fmla="*/ 0 h 629988"/>
              <a:gd name="connsiteX3" fmla="*/ 205006 w 220006"/>
              <a:gd name="connsiteY3" fmla="*/ 169997 h 629988"/>
              <a:gd name="connsiteX4" fmla="*/ 141910 w 220006"/>
              <a:gd name="connsiteY4" fmla="*/ 322138 h 629988"/>
              <a:gd name="connsiteX5" fmla="*/ 100003 w 220006"/>
              <a:gd name="connsiteY5" fmla="*/ 424992 h 629988"/>
              <a:gd name="connsiteX6" fmla="*/ 40001 w 220006"/>
              <a:gd name="connsiteY6" fmla="*/ 569989 h 629988"/>
              <a:gd name="connsiteX7" fmla="*/ 10000 w 220006"/>
              <a:gd name="connsiteY7" fmla="*/ 629988 h 629988"/>
              <a:gd name="connsiteX8" fmla="*/ 0 w 220006"/>
              <a:gd name="connsiteY8" fmla="*/ 509990 h 629988"/>
              <a:gd name="connsiteX9" fmla="*/ 60002 w 220006"/>
              <a:gd name="connsiteY9" fmla="*/ 349993 h 629988"/>
              <a:gd name="connsiteX10" fmla="*/ 115003 w 220006"/>
              <a:gd name="connsiteY10" fmla="*/ 204996 h 629988"/>
              <a:gd name="connsiteX11" fmla="*/ 145004 w 220006"/>
              <a:gd name="connsiteY11" fmla="*/ 124997 h 629988"/>
              <a:gd name="connsiteX12" fmla="*/ 115003 w 220006"/>
              <a:gd name="connsiteY12" fmla="*/ 79998 h 629988"/>
              <a:gd name="connsiteX0" fmla="*/ 115003 w 264537"/>
              <a:gd name="connsiteY0" fmla="*/ 79998 h 629988"/>
              <a:gd name="connsiteX1" fmla="*/ 220006 w 264537"/>
              <a:gd name="connsiteY1" fmla="*/ 0 h 629988"/>
              <a:gd name="connsiteX2" fmla="*/ 220006 w 264537"/>
              <a:gd name="connsiteY2" fmla="*/ 0 h 629988"/>
              <a:gd name="connsiteX3" fmla="*/ 264537 w 264537"/>
              <a:gd name="connsiteY3" fmla="*/ 17597 h 629988"/>
              <a:gd name="connsiteX4" fmla="*/ 141910 w 264537"/>
              <a:gd name="connsiteY4" fmla="*/ 322138 h 629988"/>
              <a:gd name="connsiteX5" fmla="*/ 100003 w 264537"/>
              <a:gd name="connsiteY5" fmla="*/ 424992 h 629988"/>
              <a:gd name="connsiteX6" fmla="*/ 40001 w 264537"/>
              <a:gd name="connsiteY6" fmla="*/ 569989 h 629988"/>
              <a:gd name="connsiteX7" fmla="*/ 10000 w 264537"/>
              <a:gd name="connsiteY7" fmla="*/ 629988 h 629988"/>
              <a:gd name="connsiteX8" fmla="*/ 0 w 264537"/>
              <a:gd name="connsiteY8" fmla="*/ 509990 h 629988"/>
              <a:gd name="connsiteX9" fmla="*/ 60002 w 264537"/>
              <a:gd name="connsiteY9" fmla="*/ 349993 h 629988"/>
              <a:gd name="connsiteX10" fmla="*/ 115003 w 264537"/>
              <a:gd name="connsiteY10" fmla="*/ 204996 h 629988"/>
              <a:gd name="connsiteX11" fmla="*/ 145004 w 264537"/>
              <a:gd name="connsiteY11" fmla="*/ 124997 h 629988"/>
              <a:gd name="connsiteX12" fmla="*/ 115003 w 264537"/>
              <a:gd name="connsiteY12" fmla="*/ 79998 h 629988"/>
              <a:gd name="connsiteX0" fmla="*/ 115003 w 277553"/>
              <a:gd name="connsiteY0" fmla="*/ 116091 h 666081"/>
              <a:gd name="connsiteX1" fmla="*/ 220006 w 277553"/>
              <a:gd name="connsiteY1" fmla="*/ 36093 h 666081"/>
              <a:gd name="connsiteX2" fmla="*/ 220006 w 277553"/>
              <a:gd name="connsiteY2" fmla="*/ 36093 h 666081"/>
              <a:gd name="connsiteX3" fmla="*/ 264537 w 277553"/>
              <a:gd name="connsiteY3" fmla="*/ 53690 h 666081"/>
              <a:gd name="connsiteX4" fmla="*/ 141910 w 277553"/>
              <a:gd name="connsiteY4" fmla="*/ 358231 h 666081"/>
              <a:gd name="connsiteX5" fmla="*/ 100003 w 277553"/>
              <a:gd name="connsiteY5" fmla="*/ 461085 h 666081"/>
              <a:gd name="connsiteX6" fmla="*/ 40001 w 277553"/>
              <a:gd name="connsiteY6" fmla="*/ 606082 h 666081"/>
              <a:gd name="connsiteX7" fmla="*/ 10000 w 277553"/>
              <a:gd name="connsiteY7" fmla="*/ 666081 h 666081"/>
              <a:gd name="connsiteX8" fmla="*/ 0 w 277553"/>
              <a:gd name="connsiteY8" fmla="*/ 546083 h 666081"/>
              <a:gd name="connsiteX9" fmla="*/ 60002 w 277553"/>
              <a:gd name="connsiteY9" fmla="*/ 386086 h 666081"/>
              <a:gd name="connsiteX10" fmla="*/ 115003 w 277553"/>
              <a:gd name="connsiteY10" fmla="*/ 241089 h 666081"/>
              <a:gd name="connsiteX11" fmla="*/ 145004 w 277553"/>
              <a:gd name="connsiteY11" fmla="*/ 161090 h 666081"/>
              <a:gd name="connsiteX12" fmla="*/ 115003 w 277553"/>
              <a:gd name="connsiteY12" fmla="*/ 116091 h 666081"/>
              <a:gd name="connsiteX0" fmla="*/ 115003 w 277553"/>
              <a:gd name="connsiteY0" fmla="*/ 116091 h 666081"/>
              <a:gd name="connsiteX1" fmla="*/ 220006 w 277553"/>
              <a:gd name="connsiteY1" fmla="*/ 36093 h 666081"/>
              <a:gd name="connsiteX2" fmla="*/ 220006 w 277553"/>
              <a:gd name="connsiteY2" fmla="*/ 36093 h 666081"/>
              <a:gd name="connsiteX3" fmla="*/ 264537 w 277553"/>
              <a:gd name="connsiteY3" fmla="*/ 53690 h 666081"/>
              <a:gd name="connsiteX4" fmla="*/ 141910 w 277553"/>
              <a:gd name="connsiteY4" fmla="*/ 358231 h 666081"/>
              <a:gd name="connsiteX5" fmla="*/ 100003 w 277553"/>
              <a:gd name="connsiteY5" fmla="*/ 461085 h 666081"/>
              <a:gd name="connsiteX6" fmla="*/ 40001 w 277553"/>
              <a:gd name="connsiteY6" fmla="*/ 606082 h 666081"/>
              <a:gd name="connsiteX7" fmla="*/ 10000 w 277553"/>
              <a:gd name="connsiteY7" fmla="*/ 666081 h 666081"/>
              <a:gd name="connsiteX8" fmla="*/ 0 w 277553"/>
              <a:gd name="connsiteY8" fmla="*/ 546083 h 666081"/>
              <a:gd name="connsiteX9" fmla="*/ 60002 w 277553"/>
              <a:gd name="connsiteY9" fmla="*/ 386086 h 666081"/>
              <a:gd name="connsiteX10" fmla="*/ 115003 w 277553"/>
              <a:gd name="connsiteY10" fmla="*/ 241089 h 666081"/>
              <a:gd name="connsiteX11" fmla="*/ 145004 w 277553"/>
              <a:gd name="connsiteY11" fmla="*/ 161090 h 666081"/>
              <a:gd name="connsiteX12" fmla="*/ 115003 w 277553"/>
              <a:gd name="connsiteY12" fmla="*/ 116091 h 666081"/>
              <a:gd name="connsiteX0" fmla="*/ 116910 w 279460"/>
              <a:gd name="connsiteY0" fmla="*/ 116091 h 742281"/>
              <a:gd name="connsiteX1" fmla="*/ 221913 w 279460"/>
              <a:gd name="connsiteY1" fmla="*/ 36093 h 742281"/>
              <a:gd name="connsiteX2" fmla="*/ 221913 w 279460"/>
              <a:gd name="connsiteY2" fmla="*/ 36093 h 742281"/>
              <a:gd name="connsiteX3" fmla="*/ 266444 w 279460"/>
              <a:gd name="connsiteY3" fmla="*/ 53690 h 742281"/>
              <a:gd name="connsiteX4" fmla="*/ 143817 w 279460"/>
              <a:gd name="connsiteY4" fmla="*/ 358231 h 742281"/>
              <a:gd name="connsiteX5" fmla="*/ 101910 w 279460"/>
              <a:gd name="connsiteY5" fmla="*/ 461085 h 742281"/>
              <a:gd name="connsiteX6" fmla="*/ 41908 w 279460"/>
              <a:gd name="connsiteY6" fmla="*/ 606082 h 742281"/>
              <a:gd name="connsiteX7" fmla="*/ 0 w 279460"/>
              <a:gd name="connsiteY7" fmla="*/ 742281 h 742281"/>
              <a:gd name="connsiteX8" fmla="*/ 1907 w 279460"/>
              <a:gd name="connsiteY8" fmla="*/ 546083 h 742281"/>
              <a:gd name="connsiteX9" fmla="*/ 61909 w 279460"/>
              <a:gd name="connsiteY9" fmla="*/ 386086 h 742281"/>
              <a:gd name="connsiteX10" fmla="*/ 116910 w 279460"/>
              <a:gd name="connsiteY10" fmla="*/ 241089 h 742281"/>
              <a:gd name="connsiteX11" fmla="*/ 146911 w 279460"/>
              <a:gd name="connsiteY11" fmla="*/ 161090 h 742281"/>
              <a:gd name="connsiteX12" fmla="*/ 116910 w 279460"/>
              <a:gd name="connsiteY12" fmla="*/ 116091 h 742281"/>
              <a:gd name="connsiteX0" fmla="*/ 132308 w 294858"/>
              <a:gd name="connsiteY0" fmla="*/ 116091 h 742281"/>
              <a:gd name="connsiteX1" fmla="*/ 237311 w 294858"/>
              <a:gd name="connsiteY1" fmla="*/ 36093 h 742281"/>
              <a:gd name="connsiteX2" fmla="*/ 237311 w 294858"/>
              <a:gd name="connsiteY2" fmla="*/ 36093 h 742281"/>
              <a:gd name="connsiteX3" fmla="*/ 281842 w 294858"/>
              <a:gd name="connsiteY3" fmla="*/ 53690 h 742281"/>
              <a:gd name="connsiteX4" fmla="*/ 159215 w 294858"/>
              <a:gd name="connsiteY4" fmla="*/ 358231 h 742281"/>
              <a:gd name="connsiteX5" fmla="*/ 117308 w 294858"/>
              <a:gd name="connsiteY5" fmla="*/ 461085 h 742281"/>
              <a:gd name="connsiteX6" fmla="*/ 57306 w 294858"/>
              <a:gd name="connsiteY6" fmla="*/ 606082 h 742281"/>
              <a:gd name="connsiteX7" fmla="*/ 15398 w 294858"/>
              <a:gd name="connsiteY7" fmla="*/ 742281 h 742281"/>
              <a:gd name="connsiteX8" fmla="*/ 636 w 294858"/>
              <a:gd name="connsiteY8" fmla="*/ 541321 h 742281"/>
              <a:gd name="connsiteX9" fmla="*/ 77307 w 294858"/>
              <a:gd name="connsiteY9" fmla="*/ 386086 h 742281"/>
              <a:gd name="connsiteX10" fmla="*/ 132308 w 294858"/>
              <a:gd name="connsiteY10" fmla="*/ 241089 h 742281"/>
              <a:gd name="connsiteX11" fmla="*/ 162309 w 294858"/>
              <a:gd name="connsiteY11" fmla="*/ 161090 h 742281"/>
              <a:gd name="connsiteX12" fmla="*/ 132308 w 294858"/>
              <a:gd name="connsiteY12" fmla="*/ 116091 h 742281"/>
              <a:gd name="connsiteX0" fmla="*/ 132308 w 294858"/>
              <a:gd name="connsiteY0" fmla="*/ 116091 h 742281"/>
              <a:gd name="connsiteX1" fmla="*/ 237311 w 294858"/>
              <a:gd name="connsiteY1" fmla="*/ 36093 h 742281"/>
              <a:gd name="connsiteX2" fmla="*/ 237311 w 294858"/>
              <a:gd name="connsiteY2" fmla="*/ 36093 h 742281"/>
              <a:gd name="connsiteX3" fmla="*/ 281842 w 294858"/>
              <a:gd name="connsiteY3" fmla="*/ 53690 h 742281"/>
              <a:gd name="connsiteX4" fmla="*/ 159215 w 294858"/>
              <a:gd name="connsiteY4" fmla="*/ 358231 h 742281"/>
              <a:gd name="connsiteX5" fmla="*/ 117308 w 294858"/>
              <a:gd name="connsiteY5" fmla="*/ 461085 h 742281"/>
              <a:gd name="connsiteX6" fmla="*/ 57306 w 294858"/>
              <a:gd name="connsiteY6" fmla="*/ 606082 h 742281"/>
              <a:gd name="connsiteX7" fmla="*/ 15398 w 294858"/>
              <a:gd name="connsiteY7" fmla="*/ 742281 h 742281"/>
              <a:gd name="connsiteX8" fmla="*/ 636 w 294858"/>
              <a:gd name="connsiteY8" fmla="*/ 541321 h 742281"/>
              <a:gd name="connsiteX9" fmla="*/ 48732 w 294858"/>
              <a:gd name="connsiteY9" fmla="*/ 397992 h 742281"/>
              <a:gd name="connsiteX10" fmla="*/ 132308 w 294858"/>
              <a:gd name="connsiteY10" fmla="*/ 241089 h 742281"/>
              <a:gd name="connsiteX11" fmla="*/ 162309 w 294858"/>
              <a:gd name="connsiteY11" fmla="*/ 161090 h 742281"/>
              <a:gd name="connsiteX12" fmla="*/ 132308 w 294858"/>
              <a:gd name="connsiteY12" fmla="*/ 116091 h 742281"/>
              <a:gd name="connsiteX0" fmla="*/ 132308 w 294858"/>
              <a:gd name="connsiteY0" fmla="*/ 116091 h 742281"/>
              <a:gd name="connsiteX1" fmla="*/ 237311 w 294858"/>
              <a:gd name="connsiteY1" fmla="*/ 36093 h 742281"/>
              <a:gd name="connsiteX2" fmla="*/ 237311 w 294858"/>
              <a:gd name="connsiteY2" fmla="*/ 36093 h 742281"/>
              <a:gd name="connsiteX3" fmla="*/ 281842 w 294858"/>
              <a:gd name="connsiteY3" fmla="*/ 53690 h 742281"/>
              <a:gd name="connsiteX4" fmla="*/ 159215 w 294858"/>
              <a:gd name="connsiteY4" fmla="*/ 358231 h 742281"/>
              <a:gd name="connsiteX5" fmla="*/ 117308 w 294858"/>
              <a:gd name="connsiteY5" fmla="*/ 461085 h 742281"/>
              <a:gd name="connsiteX6" fmla="*/ 57306 w 294858"/>
              <a:gd name="connsiteY6" fmla="*/ 606082 h 742281"/>
              <a:gd name="connsiteX7" fmla="*/ 15398 w 294858"/>
              <a:gd name="connsiteY7" fmla="*/ 742281 h 742281"/>
              <a:gd name="connsiteX8" fmla="*/ 636 w 294858"/>
              <a:gd name="connsiteY8" fmla="*/ 541321 h 742281"/>
              <a:gd name="connsiteX9" fmla="*/ 48732 w 294858"/>
              <a:gd name="connsiteY9" fmla="*/ 397992 h 742281"/>
              <a:gd name="connsiteX10" fmla="*/ 98971 w 294858"/>
              <a:gd name="connsiteY10" fmla="*/ 269664 h 742281"/>
              <a:gd name="connsiteX11" fmla="*/ 162309 w 294858"/>
              <a:gd name="connsiteY11" fmla="*/ 161090 h 742281"/>
              <a:gd name="connsiteX12" fmla="*/ 132308 w 294858"/>
              <a:gd name="connsiteY12" fmla="*/ 116091 h 742281"/>
              <a:gd name="connsiteX0" fmla="*/ 132308 w 294858"/>
              <a:gd name="connsiteY0" fmla="*/ 116091 h 742281"/>
              <a:gd name="connsiteX1" fmla="*/ 237311 w 294858"/>
              <a:gd name="connsiteY1" fmla="*/ 36093 h 742281"/>
              <a:gd name="connsiteX2" fmla="*/ 237311 w 294858"/>
              <a:gd name="connsiteY2" fmla="*/ 36093 h 742281"/>
              <a:gd name="connsiteX3" fmla="*/ 281842 w 294858"/>
              <a:gd name="connsiteY3" fmla="*/ 53690 h 742281"/>
              <a:gd name="connsiteX4" fmla="*/ 159215 w 294858"/>
              <a:gd name="connsiteY4" fmla="*/ 358231 h 742281"/>
              <a:gd name="connsiteX5" fmla="*/ 117308 w 294858"/>
              <a:gd name="connsiteY5" fmla="*/ 461085 h 742281"/>
              <a:gd name="connsiteX6" fmla="*/ 57306 w 294858"/>
              <a:gd name="connsiteY6" fmla="*/ 606082 h 742281"/>
              <a:gd name="connsiteX7" fmla="*/ 15398 w 294858"/>
              <a:gd name="connsiteY7" fmla="*/ 742281 h 742281"/>
              <a:gd name="connsiteX8" fmla="*/ 636 w 294858"/>
              <a:gd name="connsiteY8" fmla="*/ 541321 h 742281"/>
              <a:gd name="connsiteX9" fmla="*/ 48732 w 294858"/>
              <a:gd name="connsiteY9" fmla="*/ 397992 h 742281"/>
              <a:gd name="connsiteX10" fmla="*/ 98971 w 294858"/>
              <a:gd name="connsiteY10" fmla="*/ 269664 h 742281"/>
              <a:gd name="connsiteX11" fmla="*/ 136115 w 294858"/>
              <a:gd name="connsiteY11" fmla="*/ 194427 h 742281"/>
              <a:gd name="connsiteX12" fmla="*/ 132308 w 294858"/>
              <a:gd name="connsiteY12" fmla="*/ 116091 h 742281"/>
              <a:gd name="connsiteX0" fmla="*/ 132308 w 294858"/>
              <a:gd name="connsiteY0" fmla="*/ 116091 h 742281"/>
              <a:gd name="connsiteX1" fmla="*/ 237311 w 294858"/>
              <a:gd name="connsiteY1" fmla="*/ 36093 h 742281"/>
              <a:gd name="connsiteX2" fmla="*/ 237311 w 294858"/>
              <a:gd name="connsiteY2" fmla="*/ 36093 h 742281"/>
              <a:gd name="connsiteX3" fmla="*/ 281842 w 294858"/>
              <a:gd name="connsiteY3" fmla="*/ 53690 h 742281"/>
              <a:gd name="connsiteX4" fmla="*/ 159215 w 294858"/>
              <a:gd name="connsiteY4" fmla="*/ 358231 h 742281"/>
              <a:gd name="connsiteX5" fmla="*/ 117308 w 294858"/>
              <a:gd name="connsiteY5" fmla="*/ 461085 h 742281"/>
              <a:gd name="connsiteX6" fmla="*/ 57306 w 294858"/>
              <a:gd name="connsiteY6" fmla="*/ 606082 h 742281"/>
              <a:gd name="connsiteX7" fmla="*/ 15398 w 294858"/>
              <a:gd name="connsiteY7" fmla="*/ 742281 h 742281"/>
              <a:gd name="connsiteX8" fmla="*/ 636 w 294858"/>
              <a:gd name="connsiteY8" fmla="*/ 541321 h 742281"/>
              <a:gd name="connsiteX9" fmla="*/ 48732 w 294858"/>
              <a:gd name="connsiteY9" fmla="*/ 397992 h 742281"/>
              <a:gd name="connsiteX10" fmla="*/ 98971 w 294858"/>
              <a:gd name="connsiteY10" fmla="*/ 269664 h 742281"/>
              <a:gd name="connsiteX11" fmla="*/ 136115 w 294858"/>
              <a:gd name="connsiteY11" fmla="*/ 194427 h 742281"/>
              <a:gd name="connsiteX12" fmla="*/ 132308 w 294858"/>
              <a:gd name="connsiteY12" fmla="*/ 116091 h 742281"/>
              <a:gd name="connsiteX0" fmla="*/ 132308 w 294858"/>
              <a:gd name="connsiteY0" fmla="*/ 116091 h 742281"/>
              <a:gd name="connsiteX1" fmla="*/ 237311 w 294858"/>
              <a:gd name="connsiteY1" fmla="*/ 36093 h 742281"/>
              <a:gd name="connsiteX2" fmla="*/ 237311 w 294858"/>
              <a:gd name="connsiteY2" fmla="*/ 36093 h 742281"/>
              <a:gd name="connsiteX3" fmla="*/ 281842 w 294858"/>
              <a:gd name="connsiteY3" fmla="*/ 53690 h 742281"/>
              <a:gd name="connsiteX4" fmla="*/ 159215 w 294858"/>
              <a:gd name="connsiteY4" fmla="*/ 358231 h 742281"/>
              <a:gd name="connsiteX5" fmla="*/ 117308 w 294858"/>
              <a:gd name="connsiteY5" fmla="*/ 461085 h 742281"/>
              <a:gd name="connsiteX6" fmla="*/ 57306 w 294858"/>
              <a:gd name="connsiteY6" fmla="*/ 606082 h 742281"/>
              <a:gd name="connsiteX7" fmla="*/ 15398 w 294858"/>
              <a:gd name="connsiteY7" fmla="*/ 742281 h 742281"/>
              <a:gd name="connsiteX8" fmla="*/ 636 w 294858"/>
              <a:gd name="connsiteY8" fmla="*/ 541321 h 742281"/>
              <a:gd name="connsiteX9" fmla="*/ 48732 w 294858"/>
              <a:gd name="connsiteY9" fmla="*/ 397992 h 742281"/>
              <a:gd name="connsiteX10" fmla="*/ 98971 w 294858"/>
              <a:gd name="connsiteY10" fmla="*/ 269664 h 742281"/>
              <a:gd name="connsiteX11" fmla="*/ 136115 w 294858"/>
              <a:gd name="connsiteY11" fmla="*/ 194427 h 742281"/>
              <a:gd name="connsiteX12" fmla="*/ 132308 w 294858"/>
              <a:gd name="connsiteY12" fmla="*/ 116091 h 74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4858" h="742281">
                <a:moveTo>
                  <a:pt x="132308" y="116091"/>
                </a:moveTo>
                <a:lnTo>
                  <a:pt x="237311" y="36093"/>
                </a:lnTo>
                <a:lnTo>
                  <a:pt x="237311" y="36093"/>
                </a:lnTo>
                <a:cubicBezTo>
                  <a:pt x="244733" y="39026"/>
                  <a:pt x="294858" y="0"/>
                  <a:pt x="281842" y="53690"/>
                </a:cubicBezTo>
                <a:cubicBezTo>
                  <a:pt x="268826" y="107380"/>
                  <a:pt x="186637" y="290332"/>
                  <a:pt x="159215" y="358231"/>
                </a:cubicBezTo>
                <a:cubicBezTo>
                  <a:pt x="131793" y="426130"/>
                  <a:pt x="134293" y="419777"/>
                  <a:pt x="117308" y="461085"/>
                </a:cubicBezTo>
                <a:cubicBezTo>
                  <a:pt x="100323" y="502393"/>
                  <a:pt x="74291" y="559216"/>
                  <a:pt x="57306" y="606082"/>
                </a:cubicBezTo>
                <a:lnTo>
                  <a:pt x="15398" y="742281"/>
                </a:lnTo>
                <a:cubicBezTo>
                  <a:pt x="16034" y="676882"/>
                  <a:pt x="0" y="606720"/>
                  <a:pt x="636" y="541321"/>
                </a:cubicBezTo>
                <a:lnTo>
                  <a:pt x="48732" y="397992"/>
                </a:lnTo>
                <a:lnTo>
                  <a:pt x="98971" y="269664"/>
                </a:lnTo>
                <a:cubicBezTo>
                  <a:pt x="113138" y="232165"/>
                  <a:pt x="130559" y="220022"/>
                  <a:pt x="136115" y="194427"/>
                </a:cubicBezTo>
                <a:cubicBezTo>
                  <a:pt x="141671" y="168832"/>
                  <a:pt x="119808" y="136924"/>
                  <a:pt x="132308" y="116091"/>
                </a:cubicBezTo>
                <a:close/>
              </a:path>
            </a:pathLst>
          </a:custGeom>
          <a:solidFill>
            <a:srgbClr val="66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3078481" y="1808376"/>
            <a:ext cx="555350" cy="2013862"/>
          </a:xfrm>
          <a:custGeom>
            <a:avLst/>
            <a:gdLst>
              <a:gd name="connsiteX0" fmla="*/ 0 w 956338"/>
              <a:gd name="connsiteY0" fmla="*/ 1348472 h 2148147"/>
              <a:gd name="connsiteX1" fmla="*/ 47033 w 956338"/>
              <a:gd name="connsiteY1" fmla="*/ 344958 h 2148147"/>
              <a:gd name="connsiteX2" fmla="*/ 313553 w 956338"/>
              <a:gd name="connsiteY2" fmla="*/ 125439 h 2148147"/>
              <a:gd name="connsiteX3" fmla="*/ 595751 w 956338"/>
              <a:gd name="connsiteY3" fmla="*/ 0 h 2148147"/>
              <a:gd name="connsiteX4" fmla="*/ 956338 w 956338"/>
              <a:gd name="connsiteY4" fmla="*/ 470397 h 2148147"/>
              <a:gd name="connsiteX5" fmla="*/ 736850 w 956338"/>
              <a:gd name="connsiteY5" fmla="*/ 1693430 h 2148147"/>
              <a:gd name="connsiteX6" fmla="*/ 329231 w 956338"/>
              <a:gd name="connsiteY6" fmla="*/ 2148147 h 2148147"/>
              <a:gd name="connsiteX7" fmla="*/ 156777 w 956338"/>
              <a:gd name="connsiteY7" fmla="*/ 1771829 h 2148147"/>
              <a:gd name="connsiteX8" fmla="*/ 0 w 956338"/>
              <a:gd name="connsiteY8" fmla="*/ 1348472 h 2148147"/>
              <a:gd name="connsiteX0" fmla="*/ 0 w 956338"/>
              <a:gd name="connsiteY0" fmla="*/ 1363200 h 2162875"/>
              <a:gd name="connsiteX1" fmla="*/ 47033 w 956338"/>
              <a:gd name="connsiteY1" fmla="*/ 359686 h 2162875"/>
              <a:gd name="connsiteX2" fmla="*/ 313553 w 956338"/>
              <a:gd name="connsiteY2" fmla="*/ 140167 h 2162875"/>
              <a:gd name="connsiteX3" fmla="*/ 595751 w 956338"/>
              <a:gd name="connsiteY3" fmla="*/ 14728 h 2162875"/>
              <a:gd name="connsiteX4" fmla="*/ 956338 w 956338"/>
              <a:gd name="connsiteY4" fmla="*/ 485125 h 2162875"/>
              <a:gd name="connsiteX5" fmla="*/ 736850 w 956338"/>
              <a:gd name="connsiteY5" fmla="*/ 1708158 h 2162875"/>
              <a:gd name="connsiteX6" fmla="*/ 329231 w 956338"/>
              <a:gd name="connsiteY6" fmla="*/ 2162875 h 2162875"/>
              <a:gd name="connsiteX7" fmla="*/ 156777 w 956338"/>
              <a:gd name="connsiteY7" fmla="*/ 1786557 h 2162875"/>
              <a:gd name="connsiteX8" fmla="*/ 0 w 956338"/>
              <a:gd name="connsiteY8" fmla="*/ 1363200 h 2162875"/>
              <a:gd name="connsiteX0" fmla="*/ 0 w 956338"/>
              <a:gd name="connsiteY0" fmla="*/ 1363200 h 2162875"/>
              <a:gd name="connsiteX1" fmla="*/ 47033 w 956338"/>
              <a:gd name="connsiteY1" fmla="*/ 359686 h 2162875"/>
              <a:gd name="connsiteX2" fmla="*/ 313553 w 956338"/>
              <a:gd name="connsiteY2" fmla="*/ 140167 h 2162875"/>
              <a:gd name="connsiteX3" fmla="*/ 595751 w 956338"/>
              <a:gd name="connsiteY3" fmla="*/ 14728 h 2162875"/>
              <a:gd name="connsiteX4" fmla="*/ 956338 w 956338"/>
              <a:gd name="connsiteY4" fmla="*/ 485125 h 2162875"/>
              <a:gd name="connsiteX5" fmla="*/ 736850 w 956338"/>
              <a:gd name="connsiteY5" fmla="*/ 1708158 h 2162875"/>
              <a:gd name="connsiteX6" fmla="*/ 329231 w 956338"/>
              <a:gd name="connsiteY6" fmla="*/ 2162875 h 2162875"/>
              <a:gd name="connsiteX7" fmla="*/ 156777 w 956338"/>
              <a:gd name="connsiteY7" fmla="*/ 1786557 h 2162875"/>
              <a:gd name="connsiteX8" fmla="*/ 0 w 956338"/>
              <a:gd name="connsiteY8" fmla="*/ 1363200 h 2162875"/>
              <a:gd name="connsiteX0" fmla="*/ 0 w 966913"/>
              <a:gd name="connsiteY0" fmla="*/ 1363200 h 2162875"/>
              <a:gd name="connsiteX1" fmla="*/ 47033 w 966913"/>
              <a:gd name="connsiteY1" fmla="*/ 359686 h 2162875"/>
              <a:gd name="connsiteX2" fmla="*/ 313553 w 966913"/>
              <a:gd name="connsiteY2" fmla="*/ 140167 h 2162875"/>
              <a:gd name="connsiteX3" fmla="*/ 595751 w 966913"/>
              <a:gd name="connsiteY3" fmla="*/ 14728 h 2162875"/>
              <a:gd name="connsiteX4" fmla="*/ 956338 w 966913"/>
              <a:gd name="connsiteY4" fmla="*/ 485125 h 2162875"/>
              <a:gd name="connsiteX5" fmla="*/ 736850 w 966913"/>
              <a:gd name="connsiteY5" fmla="*/ 1708158 h 2162875"/>
              <a:gd name="connsiteX6" fmla="*/ 329231 w 966913"/>
              <a:gd name="connsiteY6" fmla="*/ 2162875 h 2162875"/>
              <a:gd name="connsiteX7" fmla="*/ 156777 w 966913"/>
              <a:gd name="connsiteY7" fmla="*/ 1786557 h 2162875"/>
              <a:gd name="connsiteX8" fmla="*/ 0 w 966913"/>
              <a:gd name="connsiteY8" fmla="*/ 1363200 h 2162875"/>
              <a:gd name="connsiteX0" fmla="*/ 0 w 966913"/>
              <a:gd name="connsiteY0" fmla="*/ 1363200 h 2162875"/>
              <a:gd name="connsiteX1" fmla="*/ 47033 w 966913"/>
              <a:gd name="connsiteY1" fmla="*/ 359686 h 2162875"/>
              <a:gd name="connsiteX2" fmla="*/ 313553 w 966913"/>
              <a:gd name="connsiteY2" fmla="*/ 140167 h 2162875"/>
              <a:gd name="connsiteX3" fmla="*/ 595751 w 966913"/>
              <a:gd name="connsiteY3" fmla="*/ 14728 h 2162875"/>
              <a:gd name="connsiteX4" fmla="*/ 956338 w 966913"/>
              <a:gd name="connsiteY4" fmla="*/ 485125 h 2162875"/>
              <a:gd name="connsiteX5" fmla="*/ 736850 w 966913"/>
              <a:gd name="connsiteY5" fmla="*/ 1708158 h 2162875"/>
              <a:gd name="connsiteX6" fmla="*/ 445450 w 966913"/>
              <a:gd name="connsiteY6" fmla="*/ 2029800 h 2162875"/>
              <a:gd name="connsiteX7" fmla="*/ 329231 w 966913"/>
              <a:gd name="connsiteY7" fmla="*/ 2162875 h 2162875"/>
              <a:gd name="connsiteX8" fmla="*/ 156777 w 966913"/>
              <a:gd name="connsiteY8" fmla="*/ 1786557 h 2162875"/>
              <a:gd name="connsiteX9" fmla="*/ 0 w 966913"/>
              <a:gd name="connsiteY9" fmla="*/ 1363200 h 2162875"/>
              <a:gd name="connsiteX0" fmla="*/ 0 w 966913"/>
              <a:gd name="connsiteY0" fmla="*/ 1363200 h 2162875"/>
              <a:gd name="connsiteX1" fmla="*/ 47033 w 966913"/>
              <a:gd name="connsiteY1" fmla="*/ 359686 h 2162875"/>
              <a:gd name="connsiteX2" fmla="*/ 313553 w 966913"/>
              <a:gd name="connsiteY2" fmla="*/ 140167 h 2162875"/>
              <a:gd name="connsiteX3" fmla="*/ 595751 w 966913"/>
              <a:gd name="connsiteY3" fmla="*/ 14728 h 2162875"/>
              <a:gd name="connsiteX4" fmla="*/ 956338 w 966913"/>
              <a:gd name="connsiteY4" fmla="*/ 485125 h 2162875"/>
              <a:gd name="connsiteX5" fmla="*/ 736850 w 966913"/>
              <a:gd name="connsiteY5" fmla="*/ 1708158 h 2162875"/>
              <a:gd name="connsiteX6" fmla="*/ 445450 w 966913"/>
              <a:gd name="connsiteY6" fmla="*/ 2029800 h 2162875"/>
              <a:gd name="connsiteX7" fmla="*/ 329231 w 966913"/>
              <a:gd name="connsiteY7" fmla="*/ 2162875 h 2162875"/>
              <a:gd name="connsiteX8" fmla="*/ 156777 w 966913"/>
              <a:gd name="connsiteY8" fmla="*/ 1786557 h 2162875"/>
              <a:gd name="connsiteX9" fmla="*/ 0 w 966913"/>
              <a:gd name="connsiteY9" fmla="*/ 1363200 h 2162875"/>
              <a:gd name="connsiteX0" fmla="*/ 0 w 956338"/>
              <a:gd name="connsiteY0" fmla="*/ 1363200 h 2162875"/>
              <a:gd name="connsiteX1" fmla="*/ 47033 w 956338"/>
              <a:gd name="connsiteY1" fmla="*/ 359686 h 2162875"/>
              <a:gd name="connsiteX2" fmla="*/ 313553 w 956338"/>
              <a:gd name="connsiteY2" fmla="*/ 140167 h 2162875"/>
              <a:gd name="connsiteX3" fmla="*/ 595751 w 956338"/>
              <a:gd name="connsiteY3" fmla="*/ 14728 h 2162875"/>
              <a:gd name="connsiteX4" fmla="*/ 956338 w 956338"/>
              <a:gd name="connsiteY4" fmla="*/ 485125 h 2162875"/>
              <a:gd name="connsiteX5" fmla="*/ 591494 w 956338"/>
              <a:gd name="connsiteY5" fmla="*/ 1527036 h 2162875"/>
              <a:gd name="connsiteX6" fmla="*/ 445450 w 956338"/>
              <a:gd name="connsiteY6" fmla="*/ 2029800 h 2162875"/>
              <a:gd name="connsiteX7" fmla="*/ 329231 w 956338"/>
              <a:gd name="connsiteY7" fmla="*/ 2162875 h 2162875"/>
              <a:gd name="connsiteX8" fmla="*/ 156777 w 956338"/>
              <a:gd name="connsiteY8" fmla="*/ 1786557 h 2162875"/>
              <a:gd name="connsiteX9" fmla="*/ 0 w 956338"/>
              <a:gd name="connsiteY9" fmla="*/ 1363200 h 2162875"/>
              <a:gd name="connsiteX0" fmla="*/ 0 w 759149"/>
              <a:gd name="connsiteY0" fmla="*/ 1372135 h 2171810"/>
              <a:gd name="connsiteX1" fmla="*/ 47033 w 759149"/>
              <a:gd name="connsiteY1" fmla="*/ 368621 h 2171810"/>
              <a:gd name="connsiteX2" fmla="*/ 313553 w 759149"/>
              <a:gd name="connsiteY2" fmla="*/ 149102 h 2171810"/>
              <a:gd name="connsiteX3" fmla="*/ 595751 w 759149"/>
              <a:gd name="connsiteY3" fmla="*/ 23663 h 2171810"/>
              <a:gd name="connsiteX4" fmla="*/ 759145 w 759149"/>
              <a:gd name="connsiteY4" fmla="*/ 636173 h 2171810"/>
              <a:gd name="connsiteX5" fmla="*/ 591494 w 759149"/>
              <a:gd name="connsiteY5" fmla="*/ 1535971 h 2171810"/>
              <a:gd name="connsiteX6" fmla="*/ 445450 w 759149"/>
              <a:gd name="connsiteY6" fmla="*/ 2038735 h 2171810"/>
              <a:gd name="connsiteX7" fmla="*/ 329231 w 759149"/>
              <a:gd name="connsiteY7" fmla="*/ 2171810 h 2171810"/>
              <a:gd name="connsiteX8" fmla="*/ 156777 w 759149"/>
              <a:gd name="connsiteY8" fmla="*/ 1795492 h 2171810"/>
              <a:gd name="connsiteX9" fmla="*/ 0 w 759149"/>
              <a:gd name="connsiteY9" fmla="*/ 1372135 h 2171810"/>
              <a:gd name="connsiteX0" fmla="*/ 0 w 759531"/>
              <a:gd name="connsiteY0" fmla="*/ 1226182 h 2025857"/>
              <a:gd name="connsiteX1" fmla="*/ 47033 w 759531"/>
              <a:gd name="connsiteY1" fmla="*/ 222668 h 2025857"/>
              <a:gd name="connsiteX2" fmla="*/ 313553 w 759531"/>
              <a:gd name="connsiteY2" fmla="*/ 3149 h 2025857"/>
              <a:gd name="connsiteX3" fmla="*/ 542475 w 759531"/>
              <a:gd name="connsiteY3" fmla="*/ 120799 h 2025857"/>
              <a:gd name="connsiteX4" fmla="*/ 759145 w 759531"/>
              <a:gd name="connsiteY4" fmla="*/ 490220 h 2025857"/>
              <a:gd name="connsiteX5" fmla="*/ 591494 w 759531"/>
              <a:gd name="connsiteY5" fmla="*/ 1390018 h 2025857"/>
              <a:gd name="connsiteX6" fmla="*/ 445450 w 759531"/>
              <a:gd name="connsiteY6" fmla="*/ 1892782 h 2025857"/>
              <a:gd name="connsiteX7" fmla="*/ 329231 w 759531"/>
              <a:gd name="connsiteY7" fmla="*/ 2025857 h 2025857"/>
              <a:gd name="connsiteX8" fmla="*/ 156777 w 759531"/>
              <a:gd name="connsiteY8" fmla="*/ 1649539 h 2025857"/>
              <a:gd name="connsiteX9" fmla="*/ 0 w 759531"/>
              <a:gd name="connsiteY9" fmla="*/ 1226182 h 2025857"/>
              <a:gd name="connsiteX0" fmla="*/ 0 w 759531"/>
              <a:gd name="connsiteY0" fmla="*/ 1183653 h 1983328"/>
              <a:gd name="connsiteX1" fmla="*/ 47033 w 759531"/>
              <a:gd name="connsiteY1" fmla="*/ 180139 h 1983328"/>
              <a:gd name="connsiteX2" fmla="*/ 328332 w 759531"/>
              <a:gd name="connsiteY2" fmla="*/ 6272 h 1983328"/>
              <a:gd name="connsiteX3" fmla="*/ 542475 w 759531"/>
              <a:gd name="connsiteY3" fmla="*/ 78270 h 1983328"/>
              <a:gd name="connsiteX4" fmla="*/ 759145 w 759531"/>
              <a:gd name="connsiteY4" fmla="*/ 447691 h 1983328"/>
              <a:gd name="connsiteX5" fmla="*/ 591494 w 759531"/>
              <a:gd name="connsiteY5" fmla="*/ 1347489 h 1983328"/>
              <a:gd name="connsiteX6" fmla="*/ 445450 w 759531"/>
              <a:gd name="connsiteY6" fmla="*/ 1850253 h 1983328"/>
              <a:gd name="connsiteX7" fmla="*/ 329231 w 759531"/>
              <a:gd name="connsiteY7" fmla="*/ 1983328 h 1983328"/>
              <a:gd name="connsiteX8" fmla="*/ 156777 w 759531"/>
              <a:gd name="connsiteY8" fmla="*/ 1607010 h 1983328"/>
              <a:gd name="connsiteX9" fmla="*/ 0 w 759531"/>
              <a:gd name="connsiteY9" fmla="*/ 1183653 h 1983328"/>
              <a:gd name="connsiteX0" fmla="*/ 0 w 759531"/>
              <a:gd name="connsiteY0" fmla="*/ 1179802 h 1979477"/>
              <a:gd name="connsiteX1" fmla="*/ 47033 w 759531"/>
              <a:gd name="connsiteY1" fmla="*/ 176288 h 1979477"/>
              <a:gd name="connsiteX2" fmla="*/ 61543 w 759531"/>
              <a:gd name="connsiteY2" fmla="*/ 118887 h 1979477"/>
              <a:gd name="connsiteX3" fmla="*/ 328332 w 759531"/>
              <a:gd name="connsiteY3" fmla="*/ 2421 h 1979477"/>
              <a:gd name="connsiteX4" fmla="*/ 542475 w 759531"/>
              <a:gd name="connsiteY4" fmla="*/ 74419 h 1979477"/>
              <a:gd name="connsiteX5" fmla="*/ 759145 w 759531"/>
              <a:gd name="connsiteY5" fmla="*/ 443840 h 1979477"/>
              <a:gd name="connsiteX6" fmla="*/ 591494 w 759531"/>
              <a:gd name="connsiteY6" fmla="*/ 1343638 h 1979477"/>
              <a:gd name="connsiteX7" fmla="*/ 445450 w 759531"/>
              <a:gd name="connsiteY7" fmla="*/ 1846402 h 1979477"/>
              <a:gd name="connsiteX8" fmla="*/ 329231 w 759531"/>
              <a:gd name="connsiteY8" fmla="*/ 1979477 h 1979477"/>
              <a:gd name="connsiteX9" fmla="*/ 156777 w 759531"/>
              <a:gd name="connsiteY9" fmla="*/ 1603159 h 1979477"/>
              <a:gd name="connsiteX10" fmla="*/ 0 w 759531"/>
              <a:gd name="connsiteY10" fmla="*/ 1179802 h 1979477"/>
              <a:gd name="connsiteX0" fmla="*/ 0 w 759531"/>
              <a:gd name="connsiteY0" fmla="*/ 1183652 h 1983327"/>
              <a:gd name="connsiteX1" fmla="*/ 47033 w 759531"/>
              <a:gd name="connsiteY1" fmla="*/ 180138 h 1983327"/>
              <a:gd name="connsiteX2" fmla="*/ 328332 w 759531"/>
              <a:gd name="connsiteY2" fmla="*/ 6271 h 1983327"/>
              <a:gd name="connsiteX3" fmla="*/ 542475 w 759531"/>
              <a:gd name="connsiteY3" fmla="*/ 78269 h 1983327"/>
              <a:gd name="connsiteX4" fmla="*/ 759145 w 759531"/>
              <a:gd name="connsiteY4" fmla="*/ 447690 h 1983327"/>
              <a:gd name="connsiteX5" fmla="*/ 591494 w 759531"/>
              <a:gd name="connsiteY5" fmla="*/ 1347488 h 1983327"/>
              <a:gd name="connsiteX6" fmla="*/ 445450 w 759531"/>
              <a:gd name="connsiteY6" fmla="*/ 1850252 h 1983327"/>
              <a:gd name="connsiteX7" fmla="*/ 329231 w 759531"/>
              <a:gd name="connsiteY7" fmla="*/ 1983327 h 1983327"/>
              <a:gd name="connsiteX8" fmla="*/ 156777 w 759531"/>
              <a:gd name="connsiteY8" fmla="*/ 1607009 h 1983327"/>
              <a:gd name="connsiteX9" fmla="*/ 0 w 759531"/>
              <a:gd name="connsiteY9" fmla="*/ 1183652 h 1983327"/>
              <a:gd name="connsiteX0" fmla="*/ 0 w 759531"/>
              <a:gd name="connsiteY0" fmla="*/ 1178073 h 1977748"/>
              <a:gd name="connsiteX1" fmla="*/ 47033 w 759531"/>
              <a:gd name="connsiteY1" fmla="*/ 174559 h 1977748"/>
              <a:gd name="connsiteX2" fmla="*/ 122886 w 759531"/>
              <a:gd name="connsiteY2" fmla="*/ 44582 h 1977748"/>
              <a:gd name="connsiteX3" fmla="*/ 328332 w 759531"/>
              <a:gd name="connsiteY3" fmla="*/ 692 h 1977748"/>
              <a:gd name="connsiteX4" fmla="*/ 542475 w 759531"/>
              <a:gd name="connsiteY4" fmla="*/ 72690 h 1977748"/>
              <a:gd name="connsiteX5" fmla="*/ 759145 w 759531"/>
              <a:gd name="connsiteY5" fmla="*/ 442111 h 1977748"/>
              <a:gd name="connsiteX6" fmla="*/ 591494 w 759531"/>
              <a:gd name="connsiteY6" fmla="*/ 1341909 h 1977748"/>
              <a:gd name="connsiteX7" fmla="*/ 445450 w 759531"/>
              <a:gd name="connsiteY7" fmla="*/ 1844673 h 1977748"/>
              <a:gd name="connsiteX8" fmla="*/ 329231 w 759531"/>
              <a:gd name="connsiteY8" fmla="*/ 1977748 h 1977748"/>
              <a:gd name="connsiteX9" fmla="*/ 156777 w 759531"/>
              <a:gd name="connsiteY9" fmla="*/ 1601430 h 1977748"/>
              <a:gd name="connsiteX10" fmla="*/ 0 w 759531"/>
              <a:gd name="connsiteY10" fmla="*/ 1178073 h 1977748"/>
              <a:gd name="connsiteX0" fmla="*/ 0 w 759531"/>
              <a:gd name="connsiteY0" fmla="*/ 1177397 h 1977072"/>
              <a:gd name="connsiteX1" fmla="*/ 47033 w 759531"/>
              <a:gd name="connsiteY1" fmla="*/ 173883 h 1977072"/>
              <a:gd name="connsiteX2" fmla="*/ 190589 w 759531"/>
              <a:gd name="connsiteY2" fmla="*/ 66692 h 1977072"/>
              <a:gd name="connsiteX3" fmla="*/ 328332 w 759531"/>
              <a:gd name="connsiteY3" fmla="*/ 16 h 1977072"/>
              <a:gd name="connsiteX4" fmla="*/ 542475 w 759531"/>
              <a:gd name="connsiteY4" fmla="*/ 72014 h 1977072"/>
              <a:gd name="connsiteX5" fmla="*/ 759145 w 759531"/>
              <a:gd name="connsiteY5" fmla="*/ 441435 h 1977072"/>
              <a:gd name="connsiteX6" fmla="*/ 591494 w 759531"/>
              <a:gd name="connsiteY6" fmla="*/ 1341233 h 1977072"/>
              <a:gd name="connsiteX7" fmla="*/ 445450 w 759531"/>
              <a:gd name="connsiteY7" fmla="*/ 1843997 h 1977072"/>
              <a:gd name="connsiteX8" fmla="*/ 329231 w 759531"/>
              <a:gd name="connsiteY8" fmla="*/ 1977072 h 1977072"/>
              <a:gd name="connsiteX9" fmla="*/ 156777 w 759531"/>
              <a:gd name="connsiteY9" fmla="*/ 1600754 h 1977072"/>
              <a:gd name="connsiteX10" fmla="*/ 0 w 759531"/>
              <a:gd name="connsiteY10" fmla="*/ 1177397 h 1977072"/>
              <a:gd name="connsiteX0" fmla="*/ 0 w 759531"/>
              <a:gd name="connsiteY0" fmla="*/ 1177397 h 1977072"/>
              <a:gd name="connsiteX1" fmla="*/ 47033 w 759531"/>
              <a:gd name="connsiteY1" fmla="*/ 173883 h 1977072"/>
              <a:gd name="connsiteX2" fmla="*/ 190589 w 759531"/>
              <a:gd name="connsiteY2" fmla="*/ 66692 h 1977072"/>
              <a:gd name="connsiteX3" fmla="*/ 328332 w 759531"/>
              <a:gd name="connsiteY3" fmla="*/ 16 h 1977072"/>
              <a:gd name="connsiteX4" fmla="*/ 542475 w 759531"/>
              <a:gd name="connsiteY4" fmla="*/ 72014 h 1977072"/>
              <a:gd name="connsiteX5" fmla="*/ 759145 w 759531"/>
              <a:gd name="connsiteY5" fmla="*/ 441435 h 1977072"/>
              <a:gd name="connsiteX6" fmla="*/ 591494 w 759531"/>
              <a:gd name="connsiteY6" fmla="*/ 1341233 h 1977072"/>
              <a:gd name="connsiteX7" fmla="*/ 445450 w 759531"/>
              <a:gd name="connsiteY7" fmla="*/ 1843997 h 1977072"/>
              <a:gd name="connsiteX8" fmla="*/ 329231 w 759531"/>
              <a:gd name="connsiteY8" fmla="*/ 1977072 h 1977072"/>
              <a:gd name="connsiteX9" fmla="*/ 156777 w 759531"/>
              <a:gd name="connsiteY9" fmla="*/ 1600754 h 1977072"/>
              <a:gd name="connsiteX10" fmla="*/ 0 w 759531"/>
              <a:gd name="connsiteY10" fmla="*/ 1177397 h 1977072"/>
              <a:gd name="connsiteX0" fmla="*/ 0 w 759531"/>
              <a:gd name="connsiteY0" fmla="*/ 1185625 h 1985300"/>
              <a:gd name="connsiteX1" fmla="*/ 47033 w 759531"/>
              <a:gd name="connsiteY1" fmla="*/ 182111 h 1985300"/>
              <a:gd name="connsiteX2" fmla="*/ 190589 w 759531"/>
              <a:gd name="connsiteY2" fmla="*/ 74920 h 1985300"/>
              <a:gd name="connsiteX3" fmla="*/ 328332 w 759531"/>
              <a:gd name="connsiteY3" fmla="*/ 8244 h 1985300"/>
              <a:gd name="connsiteX4" fmla="*/ 542475 w 759531"/>
              <a:gd name="connsiteY4" fmla="*/ 80242 h 1985300"/>
              <a:gd name="connsiteX5" fmla="*/ 759145 w 759531"/>
              <a:gd name="connsiteY5" fmla="*/ 449663 h 1985300"/>
              <a:gd name="connsiteX6" fmla="*/ 591494 w 759531"/>
              <a:gd name="connsiteY6" fmla="*/ 1349461 h 1985300"/>
              <a:gd name="connsiteX7" fmla="*/ 445450 w 759531"/>
              <a:gd name="connsiteY7" fmla="*/ 1852225 h 1985300"/>
              <a:gd name="connsiteX8" fmla="*/ 329231 w 759531"/>
              <a:gd name="connsiteY8" fmla="*/ 1985300 h 1985300"/>
              <a:gd name="connsiteX9" fmla="*/ 156777 w 759531"/>
              <a:gd name="connsiteY9" fmla="*/ 1608982 h 1985300"/>
              <a:gd name="connsiteX10" fmla="*/ 0 w 759531"/>
              <a:gd name="connsiteY10" fmla="*/ 1185625 h 1985300"/>
              <a:gd name="connsiteX0" fmla="*/ 0 w 759531"/>
              <a:gd name="connsiteY0" fmla="*/ 1187552 h 1987227"/>
              <a:gd name="connsiteX1" fmla="*/ 47033 w 759531"/>
              <a:gd name="connsiteY1" fmla="*/ 184038 h 1987227"/>
              <a:gd name="connsiteX2" fmla="*/ 93154 w 759531"/>
              <a:gd name="connsiteY2" fmla="*/ 72870 h 1987227"/>
              <a:gd name="connsiteX3" fmla="*/ 328332 w 759531"/>
              <a:gd name="connsiteY3" fmla="*/ 10171 h 1987227"/>
              <a:gd name="connsiteX4" fmla="*/ 542475 w 759531"/>
              <a:gd name="connsiteY4" fmla="*/ 82169 h 1987227"/>
              <a:gd name="connsiteX5" fmla="*/ 759145 w 759531"/>
              <a:gd name="connsiteY5" fmla="*/ 451590 h 1987227"/>
              <a:gd name="connsiteX6" fmla="*/ 591494 w 759531"/>
              <a:gd name="connsiteY6" fmla="*/ 1351388 h 1987227"/>
              <a:gd name="connsiteX7" fmla="*/ 445450 w 759531"/>
              <a:gd name="connsiteY7" fmla="*/ 1854152 h 1987227"/>
              <a:gd name="connsiteX8" fmla="*/ 329231 w 759531"/>
              <a:gd name="connsiteY8" fmla="*/ 1987227 h 1987227"/>
              <a:gd name="connsiteX9" fmla="*/ 156777 w 759531"/>
              <a:gd name="connsiteY9" fmla="*/ 1610909 h 1987227"/>
              <a:gd name="connsiteX10" fmla="*/ 0 w 759531"/>
              <a:gd name="connsiteY10" fmla="*/ 1187552 h 1987227"/>
              <a:gd name="connsiteX0" fmla="*/ 0 w 759531"/>
              <a:gd name="connsiteY0" fmla="*/ 1177577 h 1977252"/>
              <a:gd name="connsiteX1" fmla="*/ 47033 w 759531"/>
              <a:gd name="connsiteY1" fmla="*/ 174063 h 1977252"/>
              <a:gd name="connsiteX2" fmla="*/ 93154 w 759531"/>
              <a:gd name="connsiteY2" fmla="*/ 62895 h 1977252"/>
              <a:gd name="connsiteX3" fmla="*/ 328332 w 759531"/>
              <a:gd name="connsiteY3" fmla="*/ 196 h 1977252"/>
              <a:gd name="connsiteX4" fmla="*/ 542475 w 759531"/>
              <a:gd name="connsiteY4" fmla="*/ 72194 h 1977252"/>
              <a:gd name="connsiteX5" fmla="*/ 759145 w 759531"/>
              <a:gd name="connsiteY5" fmla="*/ 441615 h 1977252"/>
              <a:gd name="connsiteX6" fmla="*/ 591494 w 759531"/>
              <a:gd name="connsiteY6" fmla="*/ 1341413 h 1977252"/>
              <a:gd name="connsiteX7" fmla="*/ 445450 w 759531"/>
              <a:gd name="connsiteY7" fmla="*/ 1844177 h 1977252"/>
              <a:gd name="connsiteX8" fmla="*/ 329231 w 759531"/>
              <a:gd name="connsiteY8" fmla="*/ 1977252 h 1977252"/>
              <a:gd name="connsiteX9" fmla="*/ 156777 w 759531"/>
              <a:gd name="connsiteY9" fmla="*/ 1600934 h 1977252"/>
              <a:gd name="connsiteX10" fmla="*/ 0 w 759531"/>
              <a:gd name="connsiteY10" fmla="*/ 1177577 h 1977252"/>
              <a:gd name="connsiteX0" fmla="*/ 0 w 759531"/>
              <a:gd name="connsiteY0" fmla="*/ 1183652 h 1983327"/>
              <a:gd name="connsiteX1" fmla="*/ 47033 w 759531"/>
              <a:gd name="connsiteY1" fmla="*/ 180138 h 1983327"/>
              <a:gd name="connsiteX2" fmla="*/ 328332 w 759531"/>
              <a:gd name="connsiteY2" fmla="*/ 6271 h 1983327"/>
              <a:gd name="connsiteX3" fmla="*/ 542475 w 759531"/>
              <a:gd name="connsiteY3" fmla="*/ 78269 h 1983327"/>
              <a:gd name="connsiteX4" fmla="*/ 759145 w 759531"/>
              <a:gd name="connsiteY4" fmla="*/ 447690 h 1983327"/>
              <a:gd name="connsiteX5" fmla="*/ 591494 w 759531"/>
              <a:gd name="connsiteY5" fmla="*/ 1347488 h 1983327"/>
              <a:gd name="connsiteX6" fmla="*/ 445450 w 759531"/>
              <a:gd name="connsiteY6" fmla="*/ 1850252 h 1983327"/>
              <a:gd name="connsiteX7" fmla="*/ 329231 w 759531"/>
              <a:gd name="connsiteY7" fmla="*/ 1983327 h 1983327"/>
              <a:gd name="connsiteX8" fmla="*/ 156777 w 759531"/>
              <a:gd name="connsiteY8" fmla="*/ 1607009 h 1983327"/>
              <a:gd name="connsiteX9" fmla="*/ 0 w 759531"/>
              <a:gd name="connsiteY9" fmla="*/ 1183652 h 1983327"/>
              <a:gd name="connsiteX0" fmla="*/ 0 w 759531"/>
              <a:gd name="connsiteY0" fmla="*/ 1142023 h 1941698"/>
              <a:gd name="connsiteX1" fmla="*/ 47033 w 759531"/>
              <a:gd name="connsiteY1" fmla="*/ 138509 h 1941698"/>
              <a:gd name="connsiteX2" fmla="*/ 542475 w 759531"/>
              <a:gd name="connsiteY2" fmla="*/ 36640 h 1941698"/>
              <a:gd name="connsiteX3" fmla="*/ 759145 w 759531"/>
              <a:gd name="connsiteY3" fmla="*/ 406061 h 1941698"/>
              <a:gd name="connsiteX4" fmla="*/ 591494 w 759531"/>
              <a:gd name="connsiteY4" fmla="*/ 1305859 h 1941698"/>
              <a:gd name="connsiteX5" fmla="*/ 445450 w 759531"/>
              <a:gd name="connsiteY5" fmla="*/ 1808623 h 1941698"/>
              <a:gd name="connsiteX6" fmla="*/ 329231 w 759531"/>
              <a:gd name="connsiteY6" fmla="*/ 1941698 h 1941698"/>
              <a:gd name="connsiteX7" fmla="*/ 156777 w 759531"/>
              <a:gd name="connsiteY7" fmla="*/ 1565380 h 1941698"/>
              <a:gd name="connsiteX8" fmla="*/ 0 w 759531"/>
              <a:gd name="connsiteY8" fmla="*/ 1142023 h 1941698"/>
              <a:gd name="connsiteX0" fmla="*/ 0 w 759531"/>
              <a:gd name="connsiteY0" fmla="*/ 1157536 h 1957211"/>
              <a:gd name="connsiteX1" fmla="*/ 47033 w 759531"/>
              <a:gd name="connsiteY1" fmla="*/ 154022 h 1957211"/>
              <a:gd name="connsiteX2" fmla="*/ 226857 w 759531"/>
              <a:gd name="connsiteY2" fmla="*/ 13270 h 1957211"/>
              <a:gd name="connsiteX3" fmla="*/ 542475 w 759531"/>
              <a:gd name="connsiteY3" fmla="*/ 52153 h 1957211"/>
              <a:gd name="connsiteX4" fmla="*/ 759145 w 759531"/>
              <a:gd name="connsiteY4" fmla="*/ 421574 h 1957211"/>
              <a:gd name="connsiteX5" fmla="*/ 591494 w 759531"/>
              <a:gd name="connsiteY5" fmla="*/ 1321372 h 1957211"/>
              <a:gd name="connsiteX6" fmla="*/ 445450 w 759531"/>
              <a:gd name="connsiteY6" fmla="*/ 1824136 h 1957211"/>
              <a:gd name="connsiteX7" fmla="*/ 329231 w 759531"/>
              <a:gd name="connsiteY7" fmla="*/ 1957211 h 1957211"/>
              <a:gd name="connsiteX8" fmla="*/ 156777 w 759531"/>
              <a:gd name="connsiteY8" fmla="*/ 1580893 h 1957211"/>
              <a:gd name="connsiteX9" fmla="*/ 0 w 759531"/>
              <a:gd name="connsiteY9" fmla="*/ 1157536 h 1957211"/>
              <a:gd name="connsiteX0" fmla="*/ 0 w 759531"/>
              <a:gd name="connsiteY0" fmla="*/ 1217690 h 2017365"/>
              <a:gd name="connsiteX1" fmla="*/ 47033 w 759531"/>
              <a:gd name="connsiteY1" fmla="*/ 214176 h 2017365"/>
              <a:gd name="connsiteX2" fmla="*/ 230615 w 759531"/>
              <a:gd name="connsiteY2" fmla="*/ 3503 h 2017365"/>
              <a:gd name="connsiteX3" fmla="*/ 542475 w 759531"/>
              <a:gd name="connsiteY3" fmla="*/ 112307 h 2017365"/>
              <a:gd name="connsiteX4" fmla="*/ 759145 w 759531"/>
              <a:gd name="connsiteY4" fmla="*/ 481728 h 2017365"/>
              <a:gd name="connsiteX5" fmla="*/ 591494 w 759531"/>
              <a:gd name="connsiteY5" fmla="*/ 1381526 h 2017365"/>
              <a:gd name="connsiteX6" fmla="*/ 445450 w 759531"/>
              <a:gd name="connsiteY6" fmla="*/ 1884290 h 2017365"/>
              <a:gd name="connsiteX7" fmla="*/ 329231 w 759531"/>
              <a:gd name="connsiteY7" fmla="*/ 2017365 h 2017365"/>
              <a:gd name="connsiteX8" fmla="*/ 156777 w 759531"/>
              <a:gd name="connsiteY8" fmla="*/ 1641047 h 2017365"/>
              <a:gd name="connsiteX9" fmla="*/ 0 w 759531"/>
              <a:gd name="connsiteY9" fmla="*/ 1217690 h 2017365"/>
              <a:gd name="connsiteX0" fmla="*/ 0 w 759531"/>
              <a:gd name="connsiteY0" fmla="*/ 1217690 h 2017365"/>
              <a:gd name="connsiteX1" fmla="*/ 47033 w 759531"/>
              <a:gd name="connsiteY1" fmla="*/ 214176 h 2017365"/>
              <a:gd name="connsiteX2" fmla="*/ 230615 w 759531"/>
              <a:gd name="connsiteY2" fmla="*/ 3503 h 2017365"/>
              <a:gd name="connsiteX3" fmla="*/ 542475 w 759531"/>
              <a:gd name="connsiteY3" fmla="*/ 112307 h 2017365"/>
              <a:gd name="connsiteX4" fmla="*/ 759145 w 759531"/>
              <a:gd name="connsiteY4" fmla="*/ 481728 h 2017365"/>
              <a:gd name="connsiteX5" fmla="*/ 591494 w 759531"/>
              <a:gd name="connsiteY5" fmla="*/ 1381526 h 2017365"/>
              <a:gd name="connsiteX6" fmla="*/ 445450 w 759531"/>
              <a:gd name="connsiteY6" fmla="*/ 1884290 h 2017365"/>
              <a:gd name="connsiteX7" fmla="*/ 329231 w 759531"/>
              <a:gd name="connsiteY7" fmla="*/ 2017365 h 2017365"/>
              <a:gd name="connsiteX8" fmla="*/ 156777 w 759531"/>
              <a:gd name="connsiteY8" fmla="*/ 1641047 h 2017365"/>
              <a:gd name="connsiteX9" fmla="*/ 0 w 759531"/>
              <a:gd name="connsiteY9" fmla="*/ 1217690 h 2017365"/>
              <a:gd name="connsiteX0" fmla="*/ 0 w 759531"/>
              <a:gd name="connsiteY0" fmla="*/ 1214187 h 2013862"/>
              <a:gd name="connsiteX1" fmla="*/ 47033 w 759531"/>
              <a:gd name="connsiteY1" fmla="*/ 210673 h 2013862"/>
              <a:gd name="connsiteX2" fmla="*/ 230615 w 759531"/>
              <a:gd name="connsiteY2" fmla="*/ 0 h 2013862"/>
              <a:gd name="connsiteX3" fmla="*/ 542475 w 759531"/>
              <a:gd name="connsiteY3" fmla="*/ 108804 h 2013862"/>
              <a:gd name="connsiteX4" fmla="*/ 759145 w 759531"/>
              <a:gd name="connsiteY4" fmla="*/ 478225 h 2013862"/>
              <a:gd name="connsiteX5" fmla="*/ 591494 w 759531"/>
              <a:gd name="connsiteY5" fmla="*/ 1378023 h 2013862"/>
              <a:gd name="connsiteX6" fmla="*/ 445450 w 759531"/>
              <a:gd name="connsiteY6" fmla="*/ 1880787 h 2013862"/>
              <a:gd name="connsiteX7" fmla="*/ 329231 w 759531"/>
              <a:gd name="connsiteY7" fmla="*/ 2013862 h 2013862"/>
              <a:gd name="connsiteX8" fmla="*/ 156777 w 759531"/>
              <a:gd name="connsiteY8" fmla="*/ 1637544 h 2013862"/>
              <a:gd name="connsiteX9" fmla="*/ 0 w 759531"/>
              <a:gd name="connsiteY9" fmla="*/ 1214187 h 2013862"/>
              <a:gd name="connsiteX0" fmla="*/ 0 w 767315"/>
              <a:gd name="connsiteY0" fmla="*/ 1214187 h 2013862"/>
              <a:gd name="connsiteX1" fmla="*/ 47033 w 767315"/>
              <a:gd name="connsiteY1" fmla="*/ 210673 h 2013862"/>
              <a:gd name="connsiteX2" fmla="*/ 230615 w 767315"/>
              <a:gd name="connsiteY2" fmla="*/ 0 h 2013862"/>
              <a:gd name="connsiteX3" fmla="*/ 542475 w 767315"/>
              <a:gd name="connsiteY3" fmla="*/ 108804 h 2013862"/>
              <a:gd name="connsiteX4" fmla="*/ 759145 w 767315"/>
              <a:gd name="connsiteY4" fmla="*/ 478225 h 2013862"/>
              <a:gd name="connsiteX5" fmla="*/ 591494 w 767315"/>
              <a:gd name="connsiteY5" fmla="*/ 1378023 h 2013862"/>
              <a:gd name="connsiteX6" fmla="*/ 513500 w 767315"/>
              <a:gd name="connsiteY6" fmla="*/ 1700484 h 2013862"/>
              <a:gd name="connsiteX7" fmla="*/ 329231 w 767315"/>
              <a:gd name="connsiteY7" fmla="*/ 2013862 h 2013862"/>
              <a:gd name="connsiteX8" fmla="*/ 156777 w 767315"/>
              <a:gd name="connsiteY8" fmla="*/ 1637544 h 2013862"/>
              <a:gd name="connsiteX9" fmla="*/ 0 w 767315"/>
              <a:gd name="connsiteY9" fmla="*/ 1214187 h 2013862"/>
              <a:gd name="connsiteX0" fmla="*/ 0 w 767315"/>
              <a:gd name="connsiteY0" fmla="*/ 1214187 h 2013862"/>
              <a:gd name="connsiteX1" fmla="*/ 47033 w 767315"/>
              <a:gd name="connsiteY1" fmla="*/ 210673 h 2013862"/>
              <a:gd name="connsiteX2" fmla="*/ 230615 w 767315"/>
              <a:gd name="connsiteY2" fmla="*/ 0 h 2013862"/>
              <a:gd name="connsiteX3" fmla="*/ 542475 w 767315"/>
              <a:gd name="connsiteY3" fmla="*/ 108804 h 2013862"/>
              <a:gd name="connsiteX4" fmla="*/ 759145 w 767315"/>
              <a:gd name="connsiteY4" fmla="*/ 478225 h 2013862"/>
              <a:gd name="connsiteX5" fmla="*/ 591494 w 767315"/>
              <a:gd name="connsiteY5" fmla="*/ 1378023 h 2013862"/>
              <a:gd name="connsiteX6" fmla="*/ 466915 w 767315"/>
              <a:gd name="connsiteY6" fmla="*/ 1698583 h 2013862"/>
              <a:gd name="connsiteX7" fmla="*/ 329231 w 767315"/>
              <a:gd name="connsiteY7" fmla="*/ 2013862 h 2013862"/>
              <a:gd name="connsiteX8" fmla="*/ 156777 w 767315"/>
              <a:gd name="connsiteY8" fmla="*/ 1637544 h 2013862"/>
              <a:gd name="connsiteX9" fmla="*/ 0 w 767315"/>
              <a:gd name="connsiteY9" fmla="*/ 1214187 h 2013862"/>
              <a:gd name="connsiteX0" fmla="*/ 0 w 761855"/>
              <a:gd name="connsiteY0" fmla="*/ 1214187 h 2013862"/>
              <a:gd name="connsiteX1" fmla="*/ 47033 w 761855"/>
              <a:gd name="connsiteY1" fmla="*/ 210673 h 2013862"/>
              <a:gd name="connsiteX2" fmla="*/ 230615 w 761855"/>
              <a:gd name="connsiteY2" fmla="*/ 0 h 2013862"/>
              <a:gd name="connsiteX3" fmla="*/ 542475 w 761855"/>
              <a:gd name="connsiteY3" fmla="*/ 108804 h 2013862"/>
              <a:gd name="connsiteX4" fmla="*/ 759145 w 761855"/>
              <a:gd name="connsiteY4" fmla="*/ 478225 h 2013862"/>
              <a:gd name="connsiteX5" fmla="*/ 558737 w 761855"/>
              <a:gd name="connsiteY5" fmla="*/ 1336001 h 2013862"/>
              <a:gd name="connsiteX6" fmla="*/ 466915 w 761855"/>
              <a:gd name="connsiteY6" fmla="*/ 1698583 h 2013862"/>
              <a:gd name="connsiteX7" fmla="*/ 329231 w 761855"/>
              <a:gd name="connsiteY7" fmla="*/ 2013862 h 2013862"/>
              <a:gd name="connsiteX8" fmla="*/ 156777 w 761855"/>
              <a:gd name="connsiteY8" fmla="*/ 1637544 h 2013862"/>
              <a:gd name="connsiteX9" fmla="*/ 0 w 761855"/>
              <a:gd name="connsiteY9" fmla="*/ 1214187 h 2013862"/>
              <a:gd name="connsiteX0" fmla="*/ 0 w 761855"/>
              <a:gd name="connsiteY0" fmla="*/ 1214187 h 2013862"/>
              <a:gd name="connsiteX1" fmla="*/ 47033 w 761855"/>
              <a:gd name="connsiteY1" fmla="*/ 210673 h 2013862"/>
              <a:gd name="connsiteX2" fmla="*/ 230615 w 761855"/>
              <a:gd name="connsiteY2" fmla="*/ 0 h 2013862"/>
              <a:gd name="connsiteX3" fmla="*/ 542475 w 761855"/>
              <a:gd name="connsiteY3" fmla="*/ 108804 h 2013862"/>
              <a:gd name="connsiteX4" fmla="*/ 759145 w 761855"/>
              <a:gd name="connsiteY4" fmla="*/ 478225 h 2013862"/>
              <a:gd name="connsiteX5" fmla="*/ 558737 w 761855"/>
              <a:gd name="connsiteY5" fmla="*/ 1336001 h 2013862"/>
              <a:gd name="connsiteX6" fmla="*/ 458543 w 761855"/>
              <a:gd name="connsiteY6" fmla="*/ 1637214 h 2013862"/>
              <a:gd name="connsiteX7" fmla="*/ 329231 w 761855"/>
              <a:gd name="connsiteY7" fmla="*/ 2013862 h 2013862"/>
              <a:gd name="connsiteX8" fmla="*/ 156777 w 761855"/>
              <a:gd name="connsiteY8" fmla="*/ 1637544 h 2013862"/>
              <a:gd name="connsiteX9" fmla="*/ 0 w 761855"/>
              <a:gd name="connsiteY9" fmla="*/ 1214187 h 2013862"/>
              <a:gd name="connsiteX0" fmla="*/ 0 w 761855"/>
              <a:gd name="connsiteY0" fmla="*/ 1214187 h 2013862"/>
              <a:gd name="connsiteX1" fmla="*/ 47033 w 761855"/>
              <a:gd name="connsiteY1" fmla="*/ 210673 h 2013862"/>
              <a:gd name="connsiteX2" fmla="*/ 230615 w 761855"/>
              <a:gd name="connsiteY2" fmla="*/ 0 h 2013862"/>
              <a:gd name="connsiteX3" fmla="*/ 542475 w 761855"/>
              <a:gd name="connsiteY3" fmla="*/ 108804 h 2013862"/>
              <a:gd name="connsiteX4" fmla="*/ 759145 w 761855"/>
              <a:gd name="connsiteY4" fmla="*/ 478225 h 2013862"/>
              <a:gd name="connsiteX5" fmla="*/ 558737 w 761855"/>
              <a:gd name="connsiteY5" fmla="*/ 1336001 h 2013862"/>
              <a:gd name="connsiteX6" fmla="*/ 458543 w 761855"/>
              <a:gd name="connsiteY6" fmla="*/ 1637214 h 2013862"/>
              <a:gd name="connsiteX7" fmla="*/ 329231 w 761855"/>
              <a:gd name="connsiteY7" fmla="*/ 2013862 h 2013862"/>
              <a:gd name="connsiteX8" fmla="*/ 156777 w 761855"/>
              <a:gd name="connsiteY8" fmla="*/ 1637544 h 2013862"/>
              <a:gd name="connsiteX9" fmla="*/ 0 w 761855"/>
              <a:gd name="connsiteY9" fmla="*/ 1214187 h 2013862"/>
              <a:gd name="connsiteX0" fmla="*/ 0 w 794562"/>
              <a:gd name="connsiteY0" fmla="*/ 1193867 h 2013862"/>
              <a:gd name="connsiteX1" fmla="*/ 79740 w 794562"/>
              <a:gd name="connsiteY1" fmla="*/ 210673 h 2013862"/>
              <a:gd name="connsiteX2" fmla="*/ 263322 w 794562"/>
              <a:gd name="connsiteY2" fmla="*/ 0 h 2013862"/>
              <a:gd name="connsiteX3" fmla="*/ 575182 w 794562"/>
              <a:gd name="connsiteY3" fmla="*/ 108804 h 2013862"/>
              <a:gd name="connsiteX4" fmla="*/ 791852 w 794562"/>
              <a:gd name="connsiteY4" fmla="*/ 478225 h 2013862"/>
              <a:gd name="connsiteX5" fmla="*/ 591444 w 794562"/>
              <a:gd name="connsiteY5" fmla="*/ 1336001 h 2013862"/>
              <a:gd name="connsiteX6" fmla="*/ 491250 w 794562"/>
              <a:gd name="connsiteY6" fmla="*/ 1637214 h 2013862"/>
              <a:gd name="connsiteX7" fmla="*/ 361938 w 794562"/>
              <a:gd name="connsiteY7" fmla="*/ 2013862 h 2013862"/>
              <a:gd name="connsiteX8" fmla="*/ 189484 w 794562"/>
              <a:gd name="connsiteY8" fmla="*/ 1637544 h 2013862"/>
              <a:gd name="connsiteX9" fmla="*/ 0 w 794562"/>
              <a:gd name="connsiteY9" fmla="*/ 1193867 h 201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562" h="2013862">
                <a:moveTo>
                  <a:pt x="0" y="1193867"/>
                </a:moveTo>
                <a:lnTo>
                  <a:pt x="79740" y="210673"/>
                </a:lnTo>
                <a:cubicBezTo>
                  <a:pt x="117549" y="19962"/>
                  <a:pt x="177795" y="71916"/>
                  <a:pt x="263322" y="0"/>
                </a:cubicBezTo>
                <a:cubicBezTo>
                  <a:pt x="440915" y="31949"/>
                  <a:pt x="487094" y="29100"/>
                  <a:pt x="575182" y="108804"/>
                </a:cubicBezTo>
                <a:cubicBezTo>
                  <a:pt x="663270" y="188508"/>
                  <a:pt x="789142" y="273692"/>
                  <a:pt x="791852" y="478225"/>
                </a:cubicBezTo>
                <a:cubicBezTo>
                  <a:pt x="794562" y="682758"/>
                  <a:pt x="641544" y="1142836"/>
                  <a:pt x="591444" y="1336001"/>
                </a:cubicBezTo>
                <a:cubicBezTo>
                  <a:pt x="541344" y="1529166"/>
                  <a:pt x="525338" y="1539704"/>
                  <a:pt x="491250" y="1637214"/>
                </a:cubicBezTo>
                <a:lnTo>
                  <a:pt x="361938" y="2013862"/>
                </a:lnTo>
                <a:lnTo>
                  <a:pt x="189484" y="1637544"/>
                </a:lnTo>
                <a:lnTo>
                  <a:pt x="0" y="1193867"/>
                </a:lnTo>
                <a:close/>
              </a:path>
            </a:pathLst>
          </a:custGeom>
          <a:solidFill>
            <a:srgbClr val="FFCC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rot="10800000">
            <a:off x="3726180" y="1910080"/>
            <a:ext cx="1196340" cy="934720"/>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TextBox 15"/>
          <p:cNvSpPr txBox="1"/>
          <p:nvPr/>
        </p:nvSpPr>
        <p:spPr>
          <a:xfrm>
            <a:off x="4907280" y="2072642"/>
            <a:ext cx="2263140" cy="3539431"/>
          </a:xfrm>
          <a:prstGeom prst="rect">
            <a:avLst/>
          </a:prstGeom>
          <a:noFill/>
        </p:spPr>
        <p:txBody>
          <a:bodyPr wrap="square" rtlCol="0">
            <a:spAutoFit/>
          </a:bodyPr>
          <a:lstStyle/>
          <a:p>
            <a:r>
              <a:rPr lang="en-GB" sz="2800" dirty="0">
                <a:latin typeface="Calibri" pitchFamily="34" charset="0"/>
              </a:rPr>
              <a:t>On unloading-</a:t>
            </a:r>
          </a:p>
          <a:p>
            <a:endParaRPr lang="en-GB" sz="2800" dirty="0">
              <a:latin typeface="Calibri" pitchFamily="34" charset="0"/>
            </a:endParaRPr>
          </a:p>
          <a:p>
            <a:r>
              <a:rPr lang="en-GB" sz="2800" dirty="0">
                <a:latin typeface="Calibri" pitchFamily="34" charset="0"/>
              </a:rPr>
              <a:t>Rapid closure forces tubular fluid through tubules into pulp -</a:t>
            </a:r>
          </a:p>
          <a:p>
            <a:r>
              <a:rPr lang="en-GB" sz="2800" dirty="0">
                <a:latin typeface="Calibri" pitchFamily="34" charset="0"/>
              </a:rPr>
              <a:t>Very painful</a:t>
            </a:r>
          </a:p>
        </p:txBody>
      </p:sp>
      <p:sp>
        <p:nvSpPr>
          <p:cNvPr id="18" name="Freeform 17"/>
          <p:cNvSpPr/>
          <p:nvPr/>
        </p:nvSpPr>
        <p:spPr>
          <a:xfrm>
            <a:off x="2429634" y="1999204"/>
            <a:ext cx="701300" cy="1043328"/>
          </a:xfrm>
          <a:custGeom>
            <a:avLst/>
            <a:gdLst>
              <a:gd name="connsiteX0" fmla="*/ 92363 w 1169939"/>
              <a:gd name="connsiteY0" fmla="*/ 100060 h 1331575"/>
              <a:gd name="connsiteX1" fmla="*/ 92363 w 1169939"/>
              <a:gd name="connsiteY1" fmla="*/ 100060 h 1331575"/>
              <a:gd name="connsiteX2" fmla="*/ 523394 w 1169939"/>
              <a:gd name="connsiteY2" fmla="*/ 230909 h 1331575"/>
              <a:gd name="connsiteX3" fmla="*/ 1046788 w 1169939"/>
              <a:gd name="connsiteY3" fmla="*/ 100060 h 1331575"/>
              <a:gd name="connsiteX4" fmla="*/ 1169939 w 1169939"/>
              <a:gd name="connsiteY4" fmla="*/ 0 h 1331575"/>
              <a:gd name="connsiteX5" fmla="*/ 1108363 w 1169939"/>
              <a:gd name="connsiteY5" fmla="*/ 1254606 h 1331575"/>
              <a:gd name="connsiteX6" fmla="*/ 623454 w 1169939"/>
              <a:gd name="connsiteY6" fmla="*/ 1300787 h 1331575"/>
              <a:gd name="connsiteX7" fmla="*/ 0 w 1169939"/>
              <a:gd name="connsiteY7" fmla="*/ 1331575 h 1331575"/>
              <a:gd name="connsiteX8" fmla="*/ 69272 w 1169939"/>
              <a:gd name="connsiteY8" fmla="*/ 823575 h 1331575"/>
              <a:gd name="connsiteX9" fmla="*/ 92363 w 1169939"/>
              <a:gd name="connsiteY9" fmla="*/ 461818 h 1331575"/>
              <a:gd name="connsiteX10" fmla="*/ 92363 w 1169939"/>
              <a:gd name="connsiteY10" fmla="*/ 100060 h 1331575"/>
              <a:gd name="connsiteX0" fmla="*/ 92363 w 1169939"/>
              <a:gd name="connsiteY0" fmla="*/ 100060 h 1331575"/>
              <a:gd name="connsiteX1" fmla="*/ 92363 w 1169939"/>
              <a:gd name="connsiteY1" fmla="*/ 100060 h 1331575"/>
              <a:gd name="connsiteX2" fmla="*/ 523394 w 1169939"/>
              <a:gd name="connsiteY2" fmla="*/ 230909 h 1331575"/>
              <a:gd name="connsiteX3" fmla="*/ 1046788 w 1169939"/>
              <a:gd name="connsiteY3" fmla="*/ 100060 h 1331575"/>
              <a:gd name="connsiteX4" fmla="*/ 1169939 w 1169939"/>
              <a:gd name="connsiteY4" fmla="*/ 0 h 1331575"/>
              <a:gd name="connsiteX5" fmla="*/ 1108363 w 1169939"/>
              <a:gd name="connsiteY5" fmla="*/ 1254606 h 1331575"/>
              <a:gd name="connsiteX6" fmla="*/ 623454 w 1169939"/>
              <a:gd name="connsiteY6" fmla="*/ 1300787 h 1331575"/>
              <a:gd name="connsiteX7" fmla="*/ 0 w 1169939"/>
              <a:gd name="connsiteY7" fmla="*/ 1331575 h 1331575"/>
              <a:gd name="connsiteX8" fmla="*/ 32082 w 1169939"/>
              <a:gd name="connsiteY8" fmla="*/ 1071110 h 1331575"/>
              <a:gd name="connsiteX9" fmla="*/ 69272 w 1169939"/>
              <a:gd name="connsiteY9" fmla="*/ 823575 h 1331575"/>
              <a:gd name="connsiteX10" fmla="*/ 92363 w 1169939"/>
              <a:gd name="connsiteY10" fmla="*/ 461818 h 1331575"/>
              <a:gd name="connsiteX11" fmla="*/ 92363 w 1169939"/>
              <a:gd name="connsiteY11" fmla="*/ 100060 h 1331575"/>
              <a:gd name="connsiteX0" fmla="*/ 92363 w 1169939"/>
              <a:gd name="connsiteY0" fmla="*/ 100060 h 1331575"/>
              <a:gd name="connsiteX1" fmla="*/ 92363 w 1169939"/>
              <a:gd name="connsiteY1" fmla="*/ 100060 h 1331575"/>
              <a:gd name="connsiteX2" fmla="*/ 523394 w 1169939"/>
              <a:gd name="connsiteY2" fmla="*/ 230909 h 1331575"/>
              <a:gd name="connsiteX3" fmla="*/ 1046788 w 1169939"/>
              <a:gd name="connsiteY3" fmla="*/ 100060 h 1331575"/>
              <a:gd name="connsiteX4" fmla="*/ 1169939 w 1169939"/>
              <a:gd name="connsiteY4" fmla="*/ 0 h 1331575"/>
              <a:gd name="connsiteX5" fmla="*/ 1108363 w 1169939"/>
              <a:gd name="connsiteY5" fmla="*/ 1254606 h 1331575"/>
              <a:gd name="connsiteX6" fmla="*/ 623454 w 1169939"/>
              <a:gd name="connsiteY6" fmla="*/ 1300787 h 1331575"/>
              <a:gd name="connsiteX7" fmla="*/ 0 w 1169939"/>
              <a:gd name="connsiteY7" fmla="*/ 1331575 h 1331575"/>
              <a:gd name="connsiteX8" fmla="*/ 16915 w 1169939"/>
              <a:gd name="connsiteY8" fmla="*/ 1061992 h 1331575"/>
              <a:gd name="connsiteX9" fmla="*/ 69272 w 1169939"/>
              <a:gd name="connsiteY9" fmla="*/ 823575 h 1331575"/>
              <a:gd name="connsiteX10" fmla="*/ 92363 w 1169939"/>
              <a:gd name="connsiteY10" fmla="*/ 461818 h 1331575"/>
              <a:gd name="connsiteX11" fmla="*/ 92363 w 1169939"/>
              <a:gd name="connsiteY11" fmla="*/ 100060 h 1331575"/>
              <a:gd name="connsiteX0" fmla="*/ 92363 w 1169939"/>
              <a:gd name="connsiteY0" fmla="*/ 100060 h 1331575"/>
              <a:gd name="connsiteX1" fmla="*/ 92363 w 1169939"/>
              <a:gd name="connsiteY1" fmla="*/ 100060 h 1331575"/>
              <a:gd name="connsiteX2" fmla="*/ 523394 w 1169939"/>
              <a:gd name="connsiteY2" fmla="*/ 230909 h 1331575"/>
              <a:gd name="connsiteX3" fmla="*/ 1046788 w 1169939"/>
              <a:gd name="connsiteY3" fmla="*/ 100060 h 1331575"/>
              <a:gd name="connsiteX4" fmla="*/ 1169939 w 1169939"/>
              <a:gd name="connsiteY4" fmla="*/ 0 h 1331575"/>
              <a:gd name="connsiteX5" fmla="*/ 1108363 w 1169939"/>
              <a:gd name="connsiteY5" fmla="*/ 1254606 h 1331575"/>
              <a:gd name="connsiteX6" fmla="*/ 623454 w 1169939"/>
              <a:gd name="connsiteY6" fmla="*/ 1300787 h 1331575"/>
              <a:gd name="connsiteX7" fmla="*/ 0 w 1169939"/>
              <a:gd name="connsiteY7" fmla="*/ 1331575 h 1331575"/>
              <a:gd name="connsiteX8" fmla="*/ 16915 w 1169939"/>
              <a:gd name="connsiteY8" fmla="*/ 1061992 h 1331575"/>
              <a:gd name="connsiteX9" fmla="*/ 57138 w 1169939"/>
              <a:gd name="connsiteY9" fmla="*/ 820536 h 1331575"/>
              <a:gd name="connsiteX10" fmla="*/ 92363 w 1169939"/>
              <a:gd name="connsiteY10" fmla="*/ 461818 h 1331575"/>
              <a:gd name="connsiteX11" fmla="*/ 92363 w 1169939"/>
              <a:gd name="connsiteY11" fmla="*/ 100060 h 1331575"/>
              <a:gd name="connsiteX0" fmla="*/ 92363 w 1169939"/>
              <a:gd name="connsiteY0" fmla="*/ 100060 h 1331575"/>
              <a:gd name="connsiteX1" fmla="*/ 92363 w 1169939"/>
              <a:gd name="connsiteY1" fmla="*/ 100060 h 1331575"/>
              <a:gd name="connsiteX2" fmla="*/ 523394 w 1169939"/>
              <a:gd name="connsiteY2" fmla="*/ 230909 h 1331575"/>
              <a:gd name="connsiteX3" fmla="*/ 1046788 w 1169939"/>
              <a:gd name="connsiteY3" fmla="*/ 100060 h 1331575"/>
              <a:gd name="connsiteX4" fmla="*/ 1169939 w 1169939"/>
              <a:gd name="connsiteY4" fmla="*/ 0 h 1331575"/>
              <a:gd name="connsiteX5" fmla="*/ 1108363 w 1169939"/>
              <a:gd name="connsiteY5" fmla="*/ 1254606 h 1331575"/>
              <a:gd name="connsiteX6" fmla="*/ 623454 w 1169939"/>
              <a:gd name="connsiteY6" fmla="*/ 1300787 h 1331575"/>
              <a:gd name="connsiteX7" fmla="*/ 0 w 1169939"/>
              <a:gd name="connsiteY7" fmla="*/ 1331575 h 1331575"/>
              <a:gd name="connsiteX8" fmla="*/ 16915 w 1169939"/>
              <a:gd name="connsiteY8" fmla="*/ 1061992 h 1331575"/>
              <a:gd name="connsiteX9" fmla="*/ 57138 w 1169939"/>
              <a:gd name="connsiteY9" fmla="*/ 820536 h 1331575"/>
              <a:gd name="connsiteX10" fmla="*/ 80230 w 1169939"/>
              <a:gd name="connsiteY10" fmla="*/ 455739 h 1331575"/>
              <a:gd name="connsiteX11" fmla="*/ 92363 w 1169939"/>
              <a:gd name="connsiteY11" fmla="*/ 100060 h 1331575"/>
              <a:gd name="connsiteX0" fmla="*/ 92363 w 1169939"/>
              <a:gd name="connsiteY0" fmla="*/ 100060 h 1331575"/>
              <a:gd name="connsiteX1" fmla="*/ 92363 w 1169939"/>
              <a:gd name="connsiteY1" fmla="*/ 100060 h 1331575"/>
              <a:gd name="connsiteX2" fmla="*/ 523394 w 1169939"/>
              <a:gd name="connsiteY2" fmla="*/ 230909 h 1331575"/>
              <a:gd name="connsiteX3" fmla="*/ 1046788 w 1169939"/>
              <a:gd name="connsiteY3" fmla="*/ 100060 h 1331575"/>
              <a:gd name="connsiteX4" fmla="*/ 1169939 w 1169939"/>
              <a:gd name="connsiteY4" fmla="*/ 0 h 1331575"/>
              <a:gd name="connsiteX5" fmla="*/ 1108363 w 1169939"/>
              <a:gd name="connsiteY5" fmla="*/ 1254606 h 1331575"/>
              <a:gd name="connsiteX6" fmla="*/ 605254 w 1169939"/>
              <a:gd name="connsiteY6" fmla="*/ 1322060 h 1331575"/>
              <a:gd name="connsiteX7" fmla="*/ 0 w 1169939"/>
              <a:gd name="connsiteY7" fmla="*/ 1331575 h 1331575"/>
              <a:gd name="connsiteX8" fmla="*/ 16915 w 1169939"/>
              <a:gd name="connsiteY8" fmla="*/ 1061992 h 1331575"/>
              <a:gd name="connsiteX9" fmla="*/ 57138 w 1169939"/>
              <a:gd name="connsiteY9" fmla="*/ 820536 h 1331575"/>
              <a:gd name="connsiteX10" fmla="*/ 80230 w 1169939"/>
              <a:gd name="connsiteY10" fmla="*/ 455739 h 1331575"/>
              <a:gd name="connsiteX11" fmla="*/ 92363 w 1169939"/>
              <a:gd name="connsiteY11" fmla="*/ 100060 h 1331575"/>
              <a:gd name="connsiteX0" fmla="*/ 92363 w 1169939"/>
              <a:gd name="connsiteY0" fmla="*/ 100060 h 1331575"/>
              <a:gd name="connsiteX1" fmla="*/ 92363 w 1169939"/>
              <a:gd name="connsiteY1" fmla="*/ 100060 h 1331575"/>
              <a:gd name="connsiteX2" fmla="*/ 523394 w 1169939"/>
              <a:gd name="connsiteY2" fmla="*/ 230909 h 1331575"/>
              <a:gd name="connsiteX3" fmla="*/ 1046788 w 1169939"/>
              <a:gd name="connsiteY3" fmla="*/ 100060 h 1331575"/>
              <a:gd name="connsiteX4" fmla="*/ 1169939 w 1169939"/>
              <a:gd name="connsiteY4" fmla="*/ 0 h 1331575"/>
              <a:gd name="connsiteX5" fmla="*/ 1093195 w 1169939"/>
              <a:gd name="connsiteY5" fmla="*/ 1281960 h 1331575"/>
              <a:gd name="connsiteX6" fmla="*/ 605254 w 1169939"/>
              <a:gd name="connsiteY6" fmla="*/ 1322060 h 1331575"/>
              <a:gd name="connsiteX7" fmla="*/ 0 w 1169939"/>
              <a:gd name="connsiteY7" fmla="*/ 1331575 h 1331575"/>
              <a:gd name="connsiteX8" fmla="*/ 16915 w 1169939"/>
              <a:gd name="connsiteY8" fmla="*/ 1061992 h 1331575"/>
              <a:gd name="connsiteX9" fmla="*/ 57138 w 1169939"/>
              <a:gd name="connsiteY9" fmla="*/ 820536 h 1331575"/>
              <a:gd name="connsiteX10" fmla="*/ 80230 w 1169939"/>
              <a:gd name="connsiteY10" fmla="*/ 455739 h 1331575"/>
              <a:gd name="connsiteX11" fmla="*/ 92363 w 1169939"/>
              <a:gd name="connsiteY11" fmla="*/ 100060 h 1331575"/>
              <a:gd name="connsiteX0" fmla="*/ 92363 w 1191173"/>
              <a:gd name="connsiteY0" fmla="*/ 100060 h 1331575"/>
              <a:gd name="connsiteX1" fmla="*/ 92363 w 1191173"/>
              <a:gd name="connsiteY1" fmla="*/ 100060 h 1331575"/>
              <a:gd name="connsiteX2" fmla="*/ 523394 w 1191173"/>
              <a:gd name="connsiteY2" fmla="*/ 230909 h 1331575"/>
              <a:gd name="connsiteX3" fmla="*/ 1046788 w 1191173"/>
              <a:gd name="connsiteY3" fmla="*/ 100060 h 1331575"/>
              <a:gd name="connsiteX4" fmla="*/ 1191173 w 1191173"/>
              <a:gd name="connsiteY4" fmla="*/ 0 h 1331575"/>
              <a:gd name="connsiteX5" fmla="*/ 1093195 w 1191173"/>
              <a:gd name="connsiteY5" fmla="*/ 1281960 h 1331575"/>
              <a:gd name="connsiteX6" fmla="*/ 605254 w 1191173"/>
              <a:gd name="connsiteY6" fmla="*/ 1322060 h 1331575"/>
              <a:gd name="connsiteX7" fmla="*/ 0 w 1191173"/>
              <a:gd name="connsiteY7" fmla="*/ 1331575 h 1331575"/>
              <a:gd name="connsiteX8" fmla="*/ 16915 w 1191173"/>
              <a:gd name="connsiteY8" fmla="*/ 1061992 h 1331575"/>
              <a:gd name="connsiteX9" fmla="*/ 57138 w 1191173"/>
              <a:gd name="connsiteY9" fmla="*/ 820536 h 1331575"/>
              <a:gd name="connsiteX10" fmla="*/ 80230 w 1191173"/>
              <a:gd name="connsiteY10" fmla="*/ 455739 h 1331575"/>
              <a:gd name="connsiteX11" fmla="*/ 92363 w 1191173"/>
              <a:gd name="connsiteY11" fmla="*/ 100060 h 13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1173" h="1331575">
                <a:moveTo>
                  <a:pt x="92363" y="100060"/>
                </a:moveTo>
                <a:lnTo>
                  <a:pt x="92363" y="100060"/>
                </a:lnTo>
                <a:lnTo>
                  <a:pt x="523394" y="230909"/>
                </a:lnTo>
                <a:lnTo>
                  <a:pt x="1046788" y="100060"/>
                </a:lnTo>
                <a:lnTo>
                  <a:pt x="1191173" y="0"/>
                </a:lnTo>
                <a:lnTo>
                  <a:pt x="1093195" y="1281960"/>
                </a:lnTo>
                <a:lnTo>
                  <a:pt x="605254" y="1322060"/>
                </a:lnTo>
                <a:lnTo>
                  <a:pt x="0" y="1331575"/>
                </a:lnTo>
                <a:lnTo>
                  <a:pt x="16915" y="1061992"/>
                </a:lnTo>
                <a:lnTo>
                  <a:pt x="57138" y="820536"/>
                </a:lnTo>
                <a:lnTo>
                  <a:pt x="80230" y="455739"/>
                </a:lnTo>
                <a:lnTo>
                  <a:pt x="92363" y="100060"/>
                </a:lnTo>
                <a:close/>
              </a:path>
            </a:pathLst>
          </a:cu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374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r>
              <a:rPr lang="en-US" sz="4700"/>
              <a:t>Cracked tooth symptoms</a:t>
            </a:r>
          </a:p>
        </p:txBody>
      </p:sp>
      <p:sp>
        <p:nvSpPr>
          <p:cNvPr id="2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28650" y="1929384"/>
            <a:ext cx="7886700" cy="4251960"/>
          </a:xfrm>
        </p:spPr>
        <p:txBody>
          <a:bodyPr>
            <a:normAutofit lnSpcReduction="10000"/>
          </a:bodyPr>
          <a:lstStyle/>
          <a:p>
            <a:pPr marL="0" indent="0">
              <a:buNone/>
            </a:pPr>
            <a:r>
              <a:rPr lang="en-US" dirty="0"/>
              <a:t>Short lasting, sharp pain in one tooth - one branch of trigeminal nerve</a:t>
            </a:r>
          </a:p>
          <a:p>
            <a:pPr marL="0" indent="0">
              <a:buNone/>
            </a:pPr>
            <a:endParaRPr lang="en-US" dirty="0"/>
          </a:p>
          <a:p>
            <a:r>
              <a:rPr lang="en-US" dirty="0"/>
              <a:t>Last few seconds to minutes</a:t>
            </a:r>
          </a:p>
          <a:p>
            <a:r>
              <a:rPr lang="en-US" dirty="0"/>
              <a:t>Severe - stuns patient</a:t>
            </a:r>
          </a:p>
          <a:p>
            <a:r>
              <a:rPr lang="en-US" dirty="0"/>
              <a:t>Sharp, shooting, electric shock type pain</a:t>
            </a:r>
          </a:p>
          <a:p>
            <a:endParaRPr lang="en-US" dirty="0"/>
          </a:p>
          <a:p>
            <a:r>
              <a:rPr lang="en-US" dirty="0"/>
              <a:t>Worse with cold liquids, chewing</a:t>
            </a:r>
          </a:p>
          <a:p>
            <a:endParaRPr lang="en-US" sz="1900" dirty="0"/>
          </a:p>
        </p:txBody>
      </p:sp>
    </p:spTree>
    <p:extLst>
      <p:ext uri="{BB962C8B-B14F-4D97-AF65-F5344CB8AC3E}">
        <p14:creationId xmlns:p14="http://schemas.microsoft.com/office/powerpoint/2010/main" val="3554491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9160" y="417576"/>
            <a:ext cx="8182230" cy="1249394"/>
          </a:xfrm>
        </p:spPr>
        <p:txBody>
          <a:bodyPr vert="horz" lIns="91440" tIns="45720" rIns="91440" bIns="45720" rtlCol="0" anchor="ctr">
            <a:normAutofit/>
          </a:bodyPr>
          <a:lstStyle/>
          <a:p>
            <a:pPr defTabSz="914400">
              <a:lnSpc>
                <a:spcPct val="90000"/>
              </a:lnSpc>
            </a:pPr>
            <a:r>
              <a:rPr lang="en-US" sz="4000" kern="1200">
                <a:solidFill>
                  <a:schemeClr val="tx1"/>
                </a:solidFill>
                <a:latin typeface="+mj-lt"/>
                <a:ea typeface="+mj-ea"/>
                <a:cs typeface="+mj-cs"/>
              </a:rPr>
              <a:t>ICHD-3</a:t>
            </a:r>
            <a:br>
              <a:rPr lang="en-US" sz="4000" kern="1200">
                <a:solidFill>
                  <a:schemeClr val="tx1"/>
                </a:solidFill>
                <a:latin typeface="+mj-lt"/>
                <a:ea typeface="+mj-ea"/>
                <a:cs typeface="+mj-cs"/>
              </a:rPr>
            </a:br>
            <a:r>
              <a:rPr lang="en-US" sz="4000" kern="1200">
                <a:solidFill>
                  <a:schemeClr val="tx1"/>
                </a:solidFill>
                <a:latin typeface="+mj-lt"/>
                <a:ea typeface="+mj-ea"/>
                <a:cs typeface="+mj-cs"/>
              </a:rPr>
              <a:t>Trigeminal Neuralgia</a:t>
            </a:r>
          </a:p>
        </p:txBody>
      </p:sp>
      <p:sp>
        <p:nvSpPr>
          <p:cNvPr id="12"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5776" y="1733454"/>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908368" y="2160137"/>
            <a:ext cx="7753022" cy="4712621"/>
          </a:xfrm>
          <a:prstGeom prst="rect">
            <a:avLst/>
          </a:prstGeom>
        </p:spPr>
      </p:pic>
    </p:spTree>
    <p:extLst>
      <p:ext uri="{BB962C8B-B14F-4D97-AF65-F5344CB8AC3E}">
        <p14:creationId xmlns:p14="http://schemas.microsoft.com/office/powerpoint/2010/main" val="3009496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F7537B-6530-891D-6731-4AD1D28E0848}"/>
              </a:ext>
            </a:extLst>
          </p:cNvPr>
          <p:cNvSpPr>
            <a:spLocks noGrp="1"/>
          </p:cNvSpPr>
          <p:nvPr>
            <p:ph type="title"/>
          </p:nvPr>
        </p:nvSpPr>
        <p:spPr>
          <a:xfrm>
            <a:off x="479160" y="457200"/>
            <a:ext cx="8182230" cy="1368614"/>
          </a:xfrm>
        </p:spPr>
        <p:txBody>
          <a:bodyPr vert="horz" lIns="91440" tIns="45720" rIns="91440" bIns="45720" rtlCol="0" anchor="ctr">
            <a:normAutofit/>
          </a:bodyPr>
          <a:lstStyle/>
          <a:p>
            <a:pPr defTabSz="914400">
              <a:lnSpc>
                <a:spcPct val="90000"/>
              </a:lnSpc>
            </a:pPr>
            <a:r>
              <a:rPr lang="en-US" dirty="0"/>
              <a:t>Causes of dental neuropathy</a:t>
            </a:r>
            <a:br>
              <a:rPr lang="en-US" dirty="0"/>
            </a:br>
            <a:endParaRPr lang="en-US"/>
          </a:p>
        </p:txBody>
      </p:sp>
      <p:sp>
        <p:nvSpPr>
          <p:cNvPr id="3" name="Content Placeholder 2">
            <a:extLst>
              <a:ext uri="{FF2B5EF4-FFF2-40B4-BE49-F238E27FC236}">
                <a16:creationId xmlns:a16="http://schemas.microsoft.com/office/drawing/2014/main" id="{2975124B-3133-964B-ED8C-29DFB0563AE7}"/>
              </a:ext>
            </a:extLst>
          </p:cNvPr>
          <p:cNvSpPr>
            <a:spLocks noGrp="1"/>
          </p:cNvSpPr>
          <p:nvPr>
            <p:ph idx="1"/>
          </p:nvPr>
        </p:nvSpPr>
        <p:spPr>
          <a:xfrm>
            <a:off x="240030" y="2283014"/>
            <a:ext cx="4210812" cy="552659"/>
          </a:xfrm>
        </p:spPr>
        <p:txBody>
          <a:bodyPr vert="horz" lIns="91440" tIns="45720" rIns="91440" bIns="45720" rtlCol="0" anchor="ctr">
            <a:normAutofit/>
          </a:bodyPr>
          <a:lstStyle/>
          <a:p>
            <a:pPr marL="0" indent="0" algn="ctr" defTabSz="914400">
              <a:lnSpc>
                <a:spcPct val="90000"/>
              </a:lnSpc>
              <a:spcBef>
                <a:spcPts val="1000"/>
              </a:spcBef>
              <a:buNone/>
            </a:pPr>
            <a:r>
              <a:rPr lang="en-US" sz="2400" dirty="0"/>
              <a:t>Root canal related</a:t>
            </a:r>
          </a:p>
        </p:txBody>
      </p:sp>
      <p:sp>
        <p:nvSpPr>
          <p:cNvPr id="1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7560" y="1850683"/>
            <a:ext cx="2468880" cy="18288"/>
          </a:xfrm>
          <a:custGeom>
            <a:avLst/>
            <a:gdLst>
              <a:gd name="connsiteX0" fmla="*/ 0 w 2468880"/>
              <a:gd name="connsiteY0" fmla="*/ 0 h 18288"/>
              <a:gd name="connsiteX1" fmla="*/ 592531 w 2468880"/>
              <a:gd name="connsiteY1" fmla="*/ 0 h 18288"/>
              <a:gd name="connsiteX2" fmla="*/ 1160374 w 2468880"/>
              <a:gd name="connsiteY2" fmla="*/ 0 h 18288"/>
              <a:gd name="connsiteX3" fmla="*/ 1728216 w 2468880"/>
              <a:gd name="connsiteY3" fmla="*/ 0 h 18288"/>
              <a:gd name="connsiteX4" fmla="*/ 2468880 w 2468880"/>
              <a:gd name="connsiteY4" fmla="*/ 0 h 18288"/>
              <a:gd name="connsiteX5" fmla="*/ 2468880 w 2468880"/>
              <a:gd name="connsiteY5" fmla="*/ 18288 h 18288"/>
              <a:gd name="connsiteX6" fmla="*/ 1802282 w 2468880"/>
              <a:gd name="connsiteY6" fmla="*/ 18288 h 18288"/>
              <a:gd name="connsiteX7" fmla="*/ 1209751 w 2468880"/>
              <a:gd name="connsiteY7" fmla="*/ 18288 h 18288"/>
              <a:gd name="connsiteX8" fmla="*/ 641909 w 2468880"/>
              <a:gd name="connsiteY8" fmla="*/ 18288 h 18288"/>
              <a:gd name="connsiteX9" fmla="*/ 0 w 2468880"/>
              <a:gd name="connsiteY9" fmla="*/ 18288 h 18288"/>
              <a:gd name="connsiteX10" fmla="*/ 0 w 246888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80" h="18288" fill="none" extrusionOk="0">
                <a:moveTo>
                  <a:pt x="0" y="0"/>
                </a:moveTo>
                <a:cubicBezTo>
                  <a:pt x="171523" y="-1510"/>
                  <a:pt x="416079" y="20036"/>
                  <a:pt x="592531" y="0"/>
                </a:cubicBezTo>
                <a:cubicBezTo>
                  <a:pt x="768983" y="-20036"/>
                  <a:pt x="878305" y="13110"/>
                  <a:pt x="1160374" y="0"/>
                </a:cubicBezTo>
                <a:cubicBezTo>
                  <a:pt x="1442443" y="-13110"/>
                  <a:pt x="1612108" y="24695"/>
                  <a:pt x="1728216" y="0"/>
                </a:cubicBezTo>
                <a:cubicBezTo>
                  <a:pt x="1844324" y="-24695"/>
                  <a:pt x="2271040" y="20667"/>
                  <a:pt x="2468880" y="0"/>
                </a:cubicBezTo>
                <a:cubicBezTo>
                  <a:pt x="2468302" y="4771"/>
                  <a:pt x="2469633" y="12323"/>
                  <a:pt x="2468880" y="18288"/>
                </a:cubicBezTo>
                <a:cubicBezTo>
                  <a:pt x="2229297" y="-14659"/>
                  <a:pt x="2066775" y="30253"/>
                  <a:pt x="1802282" y="18288"/>
                </a:cubicBezTo>
                <a:cubicBezTo>
                  <a:pt x="1537789" y="6323"/>
                  <a:pt x="1379930" y="22266"/>
                  <a:pt x="1209751" y="18288"/>
                </a:cubicBezTo>
                <a:cubicBezTo>
                  <a:pt x="1039572" y="14310"/>
                  <a:pt x="837025" y="12850"/>
                  <a:pt x="641909" y="18288"/>
                </a:cubicBezTo>
                <a:cubicBezTo>
                  <a:pt x="446793" y="23726"/>
                  <a:pt x="170561" y="18472"/>
                  <a:pt x="0" y="18288"/>
                </a:cubicBezTo>
                <a:cubicBezTo>
                  <a:pt x="841" y="12879"/>
                  <a:pt x="-726" y="3977"/>
                  <a:pt x="0" y="0"/>
                </a:cubicBezTo>
                <a:close/>
              </a:path>
              <a:path w="2468880" h="18288" stroke="0" extrusionOk="0">
                <a:moveTo>
                  <a:pt x="0" y="0"/>
                </a:moveTo>
                <a:cubicBezTo>
                  <a:pt x="190931" y="24910"/>
                  <a:pt x="333688" y="11559"/>
                  <a:pt x="567842" y="0"/>
                </a:cubicBezTo>
                <a:cubicBezTo>
                  <a:pt x="801996" y="-11559"/>
                  <a:pt x="939971" y="-5677"/>
                  <a:pt x="1234440" y="0"/>
                </a:cubicBezTo>
                <a:cubicBezTo>
                  <a:pt x="1528909" y="5677"/>
                  <a:pt x="1658539" y="5184"/>
                  <a:pt x="1777594" y="0"/>
                </a:cubicBezTo>
                <a:cubicBezTo>
                  <a:pt x="1896649" y="-5184"/>
                  <a:pt x="2186164" y="23915"/>
                  <a:pt x="2468880" y="0"/>
                </a:cubicBezTo>
                <a:cubicBezTo>
                  <a:pt x="2468266" y="8857"/>
                  <a:pt x="2469384" y="13619"/>
                  <a:pt x="2468880" y="18288"/>
                </a:cubicBezTo>
                <a:cubicBezTo>
                  <a:pt x="2271330" y="36599"/>
                  <a:pt x="2001027" y="31554"/>
                  <a:pt x="1876349" y="18288"/>
                </a:cubicBezTo>
                <a:cubicBezTo>
                  <a:pt x="1751671" y="5022"/>
                  <a:pt x="1364652" y="15063"/>
                  <a:pt x="1209751" y="18288"/>
                </a:cubicBezTo>
                <a:cubicBezTo>
                  <a:pt x="1054850" y="21513"/>
                  <a:pt x="748438" y="20074"/>
                  <a:pt x="617220" y="18288"/>
                </a:cubicBezTo>
                <a:cubicBezTo>
                  <a:pt x="486002" y="16502"/>
                  <a:pt x="237432" y="27200"/>
                  <a:pt x="0" y="18288"/>
                </a:cubicBezTo>
                <a:cubicBezTo>
                  <a:pt x="-487" y="10816"/>
                  <a:pt x="-839" y="605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model of teeth with different colored teeth&#10;&#10;AI-generated content may be incorrect.">
            <a:extLst>
              <a:ext uri="{FF2B5EF4-FFF2-40B4-BE49-F238E27FC236}">
                <a16:creationId xmlns:a16="http://schemas.microsoft.com/office/drawing/2014/main" id="{A4B01EE7-BFDA-E8AE-9B30-55D1DFAB7725}"/>
              </a:ext>
            </a:extLst>
          </p:cNvPr>
          <p:cNvPicPr>
            <a:picLocks noChangeAspect="1"/>
          </p:cNvPicPr>
          <p:nvPr/>
        </p:nvPicPr>
        <p:blipFill>
          <a:blip r:embed="rId2"/>
          <a:stretch>
            <a:fillRect/>
          </a:stretch>
        </p:blipFill>
        <p:spPr>
          <a:xfrm>
            <a:off x="240030" y="3045413"/>
            <a:ext cx="4210812" cy="2800189"/>
          </a:xfrm>
          <a:prstGeom prst="rect">
            <a:avLst/>
          </a:prstGeom>
        </p:spPr>
      </p:pic>
      <p:grpSp>
        <p:nvGrpSpPr>
          <p:cNvPr id="7" name="Group 6">
            <a:extLst>
              <a:ext uri="{FF2B5EF4-FFF2-40B4-BE49-F238E27FC236}">
                <a16:creationId xmlns:a16="http://schemas.microsoft.com/office/drawing/2014/main" id="{9190D9A7-DF5F-BDDC-A5EB-15501887F862}"/>
              </a:ext>
            </a:extLst>
          </p:cNvPr>
          <p:cNvGrpSpPr/>
          <p:nvPr/>
        </p:nvGrpSpPr>
        <p:grpSpPr>
          <a:xfrm>
            <a:off x="4690872" y="3145343"/>
            <a:ext cx="4210812" cy="2600329"/>
            <a:chOff x="266555" y="1551564"/>
            <a:chExt cx="6686695" cy="3561806"/>
          </a:xfrm>
        </p:grpSpPr>
        <p:pic>
          <p:nvPicPr>
            <p:cNvPr id="5" name="Picture 4" descr="A dental drill in the jaw&#10;&#10;AI-generated content may be incorrect.">
              <a:extLst>
                <a:ext uri="{FF2B5EF4-FFF2-40B4-BE49-F238E27FC236}">
                  <a16:creationId xmlns:a16="http://schemas.microsoft.com/office/drawing/2014/main" id="{C9C2E1E0-0476-B9ED-9EC1-F124973A2BC3}"/>
                </a:ext>
              </a:extLst>
            </p:cNvPr>
            <p:cNvPicPr>
              <a:picLocks noChangeAspect="1"/>
            </p:cNvPicPr>
            <p:nvPr/>
          </p:nvPicPr>
          <p:blipFill>
            <a:blip r:embed="rId3"/>
            <a:stretch>
              <a:fillRect/>
            </a:stretch>
          </p:blipFill>
          <p:spPr>
            <a:xfrm>
              <a:off x="266555" y="1551564"/>
              <a:ext cx="4759310" cy="3561806"/>
            </a:xfrm>
            <a:prstGeom prst="rect">
              <a:avLst/>
            </a:prstGeom>
          </p:spPr>
        </p:pic>
        <p:pic>
          <p:nvPicPr>
            <p:cNvPr id="6" name="Picture 5" descr="A close-up of a bone&#10;&#10;AI-generated content may be incorrect.">
              <a:extLst>
                <a:ext uri="{FF2B5EF4-FFF2-40B4-BE49-F238E27FC236}">
                  <a16:creationId xmlns:a16="http://schemas.microsoft.com/office/drawing/2014/main" id="{A6FDE83F-B794-AD3A-0B4A-C8D1DAAD3014}"/>
                </a:ext>
              </a:extLst>
            </p:cNvPr>
            <p:cNvPicPr>
              <a:picLocks noChangeAspect="1"/>
            </p:cNvPicPr>
            <p:nvPr/>
          </p:nvPicPr>
          <p:blipFill>
            <a:blip r:embed="rId4"/>
            <a:stretch>
              <a:fillRect/>
            </a:stretch>
          </p:blipFill>
          <p:spPr>
            <a:xfrm>
              <a:off x="5238750" y="1822450"/>
              <a:ext cx="1714500" cy="3213100"/>
            </a:xfrm>
            <a:prstGeom prst="rect">
              <a:avLst/>
            </a:prstGeom>
          </p:spPr>
        </p:pic>
      </p:grpSp>
      <p:sp>
        <p:nvSpPr>
          <p:cNvPr id="8" name="TextBox 7">
            <a:extLst>
              <a:ext uri="{FF2B5EF4-FFF2-40B4-BE49-F238E27FC236}">
                <a16:creationId xmlns:a16="http://schemas.microsoft.com/office/drawing/2014/main" id="{1D262BB4-C9CB-14BF-203B-37D211D9E506}"/>
              </a:ext>
            </a:extLst>
          </p:cNvPr>
          <p:cNvSpPr txBox="1"/>
          <p:nvPr/>
        </p:nvSpPr>
        <p:spPr>
          <a:xfrm>
            <a:off x="5654351" y="2283014"/>
            <a:ext cx="2242602" cy="461665"/>
          </a:xfrm>
          <a:prstGeom prst="rect">
            <a:avLst/>
          </a:prstGeom>
          <a:noFill/>
        </p:spPr>
        <p:txBody>
          <a:bodyPr wrap="none" rtlCol="0">
            <a:spAutoFit/>
          </a:bodyPr>
          <a:lstStyle/>
          <a:p>
            <a:r>
              <a:rPr lang="en-US" sz="2400" dirty="0"/>
              <a:t> Implant related </a:t>
            </a:r>
          </a:p>
        </p:txBody>
      </p:sp>
    </p:spTree>
    <p:extLst>
      <p:ext uri="{BB962C8B-B14F-4D97-AF65-F5344CB8AC3E}">
        <p14:creationId xmlns:p14="http://schemas.microsoft.com/office/powerpoint/2010/main" val="3300168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D22E9F9-CC99-5340-8CB7-8122B4B4733D}"/>
              </a:ext>
            </a:extLst>
          </p:cNvPr>
          <p:cNvSpPr txBox="1">
            <a:spLocks/>
          </p:cNvSpPr>
          <p:nvPr/>
        </p:nvSpPr>
        <p:spPr>
          <a:xfrm>
            <a:off x="1143000" y="5010275"/>
            <a:ext cx="6858000" cy="75731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800" kern="1200">
                <a:solidFill>
                  <a:schemeClr val="tx1"/>
                </a:solidFill>
                <a:latin typeface="+mj-lt"/>
                <a:ea typeface="+mj-ea"/>
                <a:cs typeface="+mj-cs"/>
              </a:rPr>
              <a:t>Wisdom tooth related nerve injuries</a:t>
            </a:r>
          </a:p>
        </p:txBody>
      </p:sp>
      <p:pic>
        <p:nvPicPr>
          <p:cNvPr id="4" name="Picture 3">
            <a:extLst>
              <a:ext uri="{FF2B5EF4-FFF2-40B4-BE49-F238E27FC236}">
                <a16:creationId xmlns:a16="http://schemas.microsoft.com/office/drawing/2014/main" id="{2B9B227D-6035-4EC6-A5FE-7B2079294867}"/>
              </a:ext>
            </a:extLst>
          </p:cNvPr>
          <p:cNvPicPr>
            <a:picLocks noChangeAspect="1"/>
          </p:cNvPicPr>
          <p:nvPr/>
        </p:nvPicPr>
        <p:blipFill>
          <a:blip r:embed="rId3"/>
          <a:srcRect l="24463" r="5213" b="-2"/>
          <a:stretch>
            <a:fillRect/>
          </a:stretch>
        </p:blipFill>
        <p:spPr>
          <a:xfrm>
            <a:off x="658060" y="877413"/>
            <a:ext cx="3913940" cy="3756852"/>
          </a:xfrm>
          <a:prstGeom prst="rect">
            <a:avLst/>
          </a:prstGeom>
        </p:spPr>
      </p:pic>
      <p:pic>
        <p:nvPicPr>
          <p:cNvPr id="2" name="Picture 1">
            <a:extLst>
              <a:ext uri="{FF2B5EF4-FFF2-40B4-BE49-F238E27FC236}">
                <a16:creationId xmlns:a16="http://schemas.microsoft.com/office/drawing/2014/main" id="{90443D38-356A-E840-8D53-66E066B040E3}"/>
              </a:ext>
            </a:extLst>
          </p:cNvPr>
          <p:cNvPicPr>
            <a:picLocks noChangeAspect="1"/>
          </p:cNvPicPr>
          <p:nvPr/>
        </p:nvPicPr>
        <p:blipFill>
          <a:blip r:embed="rId4"/>
          <a:srcRect l="18787" r="24188" b="1"/>
          <a:stretch>
            <a:fillRect/>
          </a:stretch>
        </p:blipFill>
        <p:spPr>
          <a:xfrm>
            <a:off x="4572000" y="877413"/>
            <a:ext cx="3913940" cy="3756852"/>
          </a:xfrm>
          <a:prstGeom prst="rect">
            <a:avLst/>
          </a:prstGeom>
        </p:spPr>
      </p:pic>
      <p:sp>
        <p:nvSpPr>
          <p:cNvPr id="9" name="Rectangle 8">
            <a:extLst>
              <a:ext uri="{FF2B5EF4-FFF2-40B4-BE49-F238E27FC236}">
                <a16:creationId xmlns:a16="http://schemas.microsoft.com/office/drawing/2014/main" id="{2F4C03CF-76AD-2B9F-7EAC-BD21772B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09631" y="700407"/>
            <a:ext cx="123362" cy="7829255"/>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9459D69-81E2-5DEC-98A2-EF3BBA4EA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523200" y="2713977"/>
            <a:ext cx="123362" cy="3802118"/>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97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CD2B8-37F8-CEF2-7D90-0FE1A4EF1E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EA561F-868F-5F3A-145D-451103E04036}"/>
              </a:ext>
            </a:extLst>
          </p:cNvPr>
          <p:cNvSpPr>
            <a:spLocks noGrp="1"/>
          </p:cNvSpPr>
          <p:nvPr>
            <p:ph type="ctrTitle"/>
          </p:nvPr>
        </p:nvSpPr>
        <p:spPr>
          <a:xfrm>
            <a:off x="416847" y="1257875"/>
            <a:ext cx="8385433" cy="1470025"/>
          </a:xfrm>
        </p:spPr>
        <p:txBody>
          <a:bodyPr>
            <a:normAutofit fontScale="90000"/>
          </a:bodyPr>
          <a:lstStyle/>
          <a:p>
            <a:r>
              <a:rPr lang="en-US" dirty="0">
                <a:latin typeface="Verdana"/>
                <a:cs typeface="Verdana"/>
              </a:rPr>
              <a:t>Management of </a:t>
            </a:r>
            <a:r>
              <a:rPr lang="de-DE" dirty="0" err="1">
                <a:latin typeface="Verdana"/>
                <a:cs typeface="Verdana"/>
              </a:rPr>
              <a:t>Orofacial</a:t>
            </a:r>
            <a:r>
              <a:rPr lang="de-DE" dirty="0">
                <a:latin typeface="Verdana"/>
                <a:cs typeface="Verdana"/>
              </a:rPr>
              <a:t> Pain in a multidisciplinary clinic</a:t>
            </a:r>
            <a:endParaRPr lang="en-US" dirty="0">
              <a:latin typeface="Verdana"/>
              <a:cs typeface="Verdana"/>
            </a:endParaRPr>
          </a:p>
        </p:txBody>
      </p:sp>
      <p:sp>
        <p:nvSpPr>
          <p:cNvPr id="3" name="Subtitle 2">
            <a:extLst>
              <a:ext uri="{FF2B5EF4-FFF2-40B4-BE49-F238E27FC236}">
                <a16:creationId xmlns:a16="http://schemas.microsoft.com/office/drawing/2014/main" id="{6C6EC21A-5D05-09B9-B293-AD2060732C40}"/>
              </a:ext>
            </a:extLst>
          </p:cNvPr>
          <p:cNvSpPr>
            <a:spLocks noGrp="1"/>
          </p:cNvSpPr>
          <p:nvPr>
            <p:ph type="subTitle" idx="1"/>
          </p:nvPr>
        </p:nvSpPr>
        <p:spPr>
          <a:xfrm>
            <a:off x="1449153" y="3420839"/>
            <a:ext cx="6400800" cy="2299209"/>
          </a:xfrm>
        </p:spPr>
        <p:txBody>
          <a:bodyPr anchor="ctr">
            <a:normAutofit fontScale="47500" lnSpcReduction="20000"/>
          </a:bodyPr>
          <a:lstStyle/>
          <a:p>
            <a:pPr>
              <a:lnSpc>
                <a:spcPct val="120000"/>
              </a:lnSpc>
            </a:pPr>
            <a:endParaRPr lang="de-DE" dirty="0">
              <a:latin typeface="Verdana"/>
              <a:cs typeface="Verdana"/>
            </a:endParaRPr>
          </a:p>
          <a:p>
            <a:pPr>
              <a:lnSpc>
                <a:spcPct val="120000"/>
              </a:lnSpc>
            </a:pPr>
            <a:r>
              <a:rPr lang="de-DE" dirty="0">
                <a:latin typeface="Verdana"/>
                <a:cs typeface="Verdana"/>
              </a:rPr>
              <a:t>Miss Deepti </a:t>
            </a:r>
            <a:r>
              <a:rPr lang="de-DE" dirty="0" err="1">
                <a:latin typeface="Verdana"/>
                <a:cs typeface="Verdana"/>
              </a:rPr>
              <a:t>Bhargava</a:t>
            </a:r>
            <a:endParaRPr lang="de-DE" dirty="0">
              <a:latin typeface="Verdana"/>
              <a:cs typeface="Verdana"/>
            </a:endParaRPr>
          </a:p>
          <a:p>
            <a:pPr>
              <a:lnSpc>
                <a:spcPct val="120000"/>
              </a:lnSpc>
            </a:pPr>
            <a:r>
              <a:rPr lang="de-DE" dirty="0" err="1">
                <a:latin typeface="Verdana"/>
                <a:cs typeface="Verdana"/>
              </a:rPr>
              <a:t>Consultant</a:t>
            </a:r>
            <a:r>
              <a:rPr lang="de-DE" dirty="0">
                <a:latin typeface="Verdana"/>
                <a:cs typeface="Verdana"/>
              </a:rPr>
              <a:t> Neurosurgeon</a:t>
            </a:r>
          </a:p>
          <a:p>
            <a:pPr>
              <a:lnSpc>
                <a:spcPct val="120000"/>
              </a:lnSpc>
            </a:pPr>
            <a:r>
              <a:rPr lang="de-DE" dirty="0">
                <a:latin typeface="Verdana"/>
                <a:cs typeface="Verdana"/>
              </a:rPr>
              <a:t>Mr Francis O‘Neill</a:t>
            </a:r>
          </a:p>
          <a:p>
            <a:pPr>
              <a:lnSpc>
                <a:spcPct val="120000"/>
              </a:lnSpc>
            </a:pPr>
            <a:r>
              <a:rPr lang="de-DE" dirty="0" err="1">
                <a:latin typeface="Verdana"/>
                <a:cs typeface="Verdana"/>
              </a:rPr>
              <a:t>Consultant</a:t>
            </a:r>
            <a:r>
              <a:rPr lang="de-DE" dirty="0">
                <a:latin typeface="Verdana"/>
                <a:cs typeface="Verdana"/>
              </a:rPr>
              <a:t> Oral </a:t>
            </a:r>
            <a:r>
              <a:rPr lang="de-DE" dirty="0" err="1">
                <a:latin typeface="Verdana"/>
                <a:cs typeface="Verdana"/>
              </a:rPr>
              <a:t>Surgeon</a:t>
            </a:r>
            <a:endParaRPr lang="de-DE" dirty="0">
              <a:latin typeface="Verdana"/>
              <a:cs typeface="Verdana"/>
            </a:endParaRPr>
          </a:p>
          <a:p>
            <a:pPr>
              <a:lnSpc>
                <a:spcPct val="120000"/>
              </a:lnSpc>
            </a:pPr>
            <a:r>
              <a:rPr lang="de-DE" b="1" dirty="0">
                <a:solidFill>
                  <a:schemeClr val="tx1"/>
                </a:solidFill>
                <a:latin typeface="Verdana"/>
                <a:cs typeface="Verdana"/>
              </a:rPr>
              <a:t>Prof </a:t>
            </a:r>
            <a:r>
              <a:rPr lang="en-US" b="1" dirty="0">
                <a:solidFill>
                  <a:schemeClr val="tx1"/>
                </a:solidFill>
                <a:latin typeface="Verdana"/>
                <a:cs typeface="Verdana"/>
              </a:rPr>
              <a:t>Bernhard Frank</a:t>
            </a:r>
          </a:p>
          <a:p>
            <a:pPr>
              <a:lnSpc>
                <a:spcPct val="120000"/>
              </a:lnSpc>
            </a:pPr>
            <a:r>
              <a:rPr lang="en-US" b="1" dirty="0">
                <a:solidFill>
                  <a:schemeClr val="tx1"/>
                </a:solidFill>
                <a:latin typeface="Verdana"/>
                <a:cs typeface="Verdana"/>
              </a:rPr>
              <a:t>Consultant in Pain Medicine</a:t>
            </a:r>
          </a:p>
          <a:p>
            <a:pPr>
              <a:lnSpc>
                <a:spcPct val="120000"/>
              </a:lnSpc>
            </a:pPr>
            <a:endParaRPr lang="en-US" dirty="0">
              <a:latin typeface="Verdana"/>
              <a:cs typeface="Verdana"/>
            </a:endParaRPr>
          </a:p>
        </p:txBody>
      </p:sp>
      <p:pic>
        <p:nvPicPr>
          <p:cNvPr id="6" name="Picture 5">
            <a:extLst>
              <a:ext uri="{FF2B5EF4-FFF2-40B4-BE49-F238E27FC236}">
                <a16:creationId xmlns:a16="http://schemas.microsoft.com/office/drawing/2014/main" id="{CE2E7787-1D18-878C-5A0C-92BEA67CE036}"/>
              </a:ext>
            </a:extLst>
          </p:cNvPr>
          <p:cNvPicPr>
            <a:picLocks noChangeAspect="1"/>
          </p:cNvPicPr>
          <p:nvPr/>
        </p:nvPicPr>
        <p:blipFill>
          <a:blip r:embed="rId2"/>
          <a:stretch>
            <a:fillRect/>
          </a:stretch>
        </p:blipFill>
        <p:spPr>
          <a:xfrm>
            <a:off x="-7980" y="0"/>
            <a:ext cx="2643822" cy="1077113"/>
          </a:xfrm>
          <a:prstGeom prst="rect">
            <a:avLst/>
          </a:prstGeom>
        </p:spPr>
      </p:pic>
      <p:pic>
        <p:nvPicPr>
          <p:cNvPr id="7" name="Picture 6">
            <a:extLst>
              <a:ext uri="{FF2B5EF4-FFF2-40B4-BE49-F238E27FC236}">
                <a16:creationId xmlns:a16="http://schemas.microsoft.com/office/drawing/2014/main" id="{538E76C3-8C05-E35D-C1F8-BEC2CB93BA4E}"/>
              </a:ext>
            </a:extLst>
          </p:cNvPr>
          <p:cNvPicPr>
            <a:picLocks noChangeAspect="1"/>
          </p:cNvPicPr>
          <p:nvPr/>
        </p:nvPicPr>
        <p:blipFill>
          <a:blip r:embed="rId3"/>
          <a:stretch>
            <a:fillRect/>
          </a:stretch>
        </p:blipFill>
        <p:spPr>
          <a:xfrm>
            <a:off x="6108268" y="0"/>
            <a:ext cx="3048000" cy="812800"/>
          </a:xfrm>
          <a:prstGeom prst="rect">
            <a:avLst/>
          </a:prstGeom>
        </p:spPr>
      </p:pic>
      <p:pic>
        <p:nvPicPr>
          <p:cNvPr id="4" name="Picture 3" descr="header_t.gif">
            <a:extLst>
              <a:ext uri="{FF2B5EF4-FFF2-40B4-BE49-F238E27FC236}">
                <a16:creationId xmlns:a16="http://schemas.microsoft.com/office/drawing/2014/main" id="{FA10F54C-EA11-AABD-0D5C-B6B5E23463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870" y="5857903"/>
            <a:ext cx="5028259" cy="1000097"/>
          </a:xfrm>
          <a:prstGeom prst="rect">
            <a:avLst/>
          </a:prstGeom>
        </p:spPr>
      </p:pic>
    </p:spTree>
    <p:extLst>
      <p:ext uri="{BB962C8B-B14F-4D97-AF65-F5344CB8AC3E}">
        <p14:creationId xmlns:p14="http://schemas.microsoft.com/office/powerpoint/2010/main" val="707716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latin typeface="Verdana"/>
                <a:cs typeface="Verdana"/>
              </a:rPr>
              <a:t>Declaration of Interests</a:t>
            </a:r>
          </a:p>
        </p:txBody>
      </p:sp>
      <p:sp>
        <p:nvSpPr>
          <p:cNvPr id="3" name="Content Placeholder 2"/>
          <p:cNvSpPr>
            <a:spLocks noGrp="1"/>
          </p:cNvSpPr>
          <p:nvPr>
            <p:ph idx="1"/>
          </p:nvPr>
        </p:nvSpPr>
        <p:spPr/>
        <p:txBody>
          <a:bodyPr anchor="ctr">
            <a:normAutofit/>
          </a:bodyPr>
          <a:lstStyle/>
          <a:p>
            <a:pPr marL="0" indent="0" algn="ctr">
              <a:lnSpc>
                <a:spcPct val="150000"/>
              </a:lnSpc>
              <a:buNone/>
            </a:pPr>
            <a:r>
              <a:rPr lang="en-US" sz="2200" b="1" dirty="0">
                <a:latin typeface="Verdana"/>
                <a:cs typeface="Verdana"/>
              </a:rPr>
              <a:t>Company Director</a:t>
            </a:r>
          </a:p>
          <a:p>
            <a:pPr marL="0" indent="0" algn="ctr">
              <a:lnSpc>
                <a:spcPct val="150000"/>
              </a:lnSpc>
              <a:buNone/>
            </a:pPr>
            <a:r>
              <a:rPr lang="en-US" sz="1500" b="1" i="1" dirty="0">
                <a:latin typeface="Verdana"/>
                <a:cs typeface="Verdana"/>
              </a:rPr>
              <a:t>Pain Medicine Consultancy and Training Ltd</a:t>
            </a:r>
          </a:p>
          <a:p>
            <a:pPr marL="0" indent="0" algn="ctr">
              <a:lnSpc>
                <a:spcPct val="150000"/>
              </a:lnSpc>
              <a:buNone/>
            </a:pPr>
            <a:r>
              <a:rPr lang="en-US" sz="1500" i="1" dirty="0">
                <a:latin typeface="Verdana"/>
                <a:cs typeface="Verdana"/>
              </a:rPr>
              <a:t>The company received fees and honoraria for</a:t>
            </a:r>
          </a:p>
          <a:p>
            <a:pPr marL="0" indent="0" algn="ctr">
              <a:lnSpc>
                <a:spcPct val="150000"/>
              </a:lnSpc>
              <a:buNone/>
            </a:pPr>
            <a:r>
              <a:rPr lang="en-US" sz="1500" i="1" dirty="0">
                <a:latin typeface="Verdana"/>
                <a:cs typeface="Verdana"/>
              </a:rPr>
              <a:t>presentations at educational meetings and participation on advisory board meetings</a:t>
            </a:r>
          </a:p>
          <a:p>
            <a:pPr marL="0" indent="0" algn="ctr">
              <a:lnSpc>
                <a:spcPct val="150000"/>
              </a:lnSpc>
              <a:buNone/>
            </a:pPr>
            <a:r>
              <a:rPr lang="en-US" sz="1500" i="1" dirty="0">
                <a:latin typeface="Verdana"/>
                <a:cs typeface="Verdana"/>
              </a:rPr>
              <a:t>from</a:t>
            </a:r>
          </a:p>
          <a:p>
            <a:pPr marL="0" indent="0" algn="ctr">
              <a:lnSpc>
                <a:spcPct val="150000"/>
              </a:lnSpc>
              <a:buNone/>
            </a:pPr>
            <a:r>
              <a:rPr lang="en-US" sz="1500" i="1" dirty="0" err="1">
                <a:latin typeface="Verdana"/>
                <a:cs typeface="Verdana"/>
              </a:rPr>
              <a:t>Gruenenthal</a:t>
            </a:r>
            <a:r>
              <a:rPr lang="en-US" sz="1500" i="1" dirty="0">
                <a:latin typeface="Verdana"/>
                <a:cs typeface="Verdana"/>
              </a:rPr>
              <a:t>, UK</a:t>
            </a:r>
          </a:p>
          <a:p>
            <a:pPr marL="0" indent="0" algn="ctr">
              <a:buNone/>
            </a:pPr>
            <a:endParaRPr lang="en-US" sz="1500" i="1" dirty="0">
              <a:latin typeface="Verdana"/>
              <a:cs typeface="Verdana"/>
            </a:endParaRPr>
          </a:p>
        </p:txBody>
      </p:sp>
    </p:spTree>
    <p:extLst>
      <p:ext uri="{BB962C8B-B14F-4D97-AF65-F5344CB8AC3E}">
        <p14:creationId xmlns:p14="http://schemas.microsoft.com/office/powerpoint/2010/main" val="2325346592"/>
      </p:ext>
    </p:extLst>
  </p:cSld>
  <p:clrMapOvr>
    <a:masterClrMapping/>
  </p:clrMapOvr>
  <mc:AlternateContent xmlns:mc="http://schemas.openxmlformats.org/markup-compatibility/2006" xmlns:p14="http://schemas.microsoft.com/office/powerpoint/2010/main">
    <mc:Choice Requires="p14">
      <p:transition spd="slow" p14:dur="2000" advTm="9497"/>
    </mc:Choice>
    <mc:Fallback xmlns="">
      <p:transition spd="slow" advTm="9497"/>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50878E-8B78-0F9A-464E-C7D547A7139C}"/>
              </a:ext>
            </a:extLst>
          </p:cNvPr>
          <p:cNvPicPr>
            <a:picLocks noChangeAspect="1"/>
          </p:cNvPicPr>
          <p:nvPr/>
        </p:nvPicPr>
        <p:blipFill>
          <a:blip r:embed="rId3"/>
          <a:stretch>
            <a:fillRect/>
          </a:stretch>
        </p:blipFill>
        <p:spPr>
          <a:xfrm>
            <a:off x="-89901" y="802759"/>
            <a:ext cx="9233901" cy="5252482"/>
          </a:xfrm>
          <a:prstGeom prst="rect">
            <a:avLst/>
          </a:prstGeom>
        </p:spPr>
      </p:pic>
    </p:spTree>
    <p:extLst>
      <p:ext uri="{BB962C8B-B14F-4D97-AF65-F5344CB8AC3E}">
        <p14:creationId xmlns:p14="http://schemas.microsoft.com/office/powerpoint/2010/main" val="2098707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68DBE2-4107-5A40-AEDB-E191F448DEB0}"/>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903696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8E5378-2FB7-61F9-CAAD-442E159E8525}"/>
              </a:ext>
            </a:extLst>
          </p:cNvPr>
          <p:cNvPicPr>
            <a:picLocks noChangeAspect="1"/>
          </p:cNvPicPr>
          <p:nvPr/>
        </p:nvPicPr>
        <p:blipFill>
          <a:blip r:embed="rId3"/>
          <a:stretch>
            <a:fillRect/>
          </a:stretch>
        </p:blipFill>
        <p:spPr>
          <a:xfrm>
            <a:off x="33921" y="1637413"/>
            <a:ext cx="9205771" cy="3634343"/>
          </a:xfrm>
          <a:prstGeom prst="rect">
            <a:avLst/>
          </a:prstGeom>
        </p:spPr>
      </p:pic>
    </p:spTree>
    <p:extLst>
      <p:ext uri="{BB962C8B-B14F-4D97-AF65-F5344CB8AC3E}">
        <p14:creationId xmlns:p14="http://schemas.microsoft.com/office/powerpoint/2010/main" val="315714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F1C5D-2D8C-7571-358B-A2EF74D84F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EF12FB-EEED-FED5-F333-5A0EA22CDD56}"/>
              </a:ext>
            </a:extLst>
          </p:cNvPr>
          <p:cNvSpPr>
            <a:spLocks noGrp="1"/>
          </p:cNvSpPr>
          <p:nvPr>
            <p:ph type="title"/>
          </p:nvPr>
        </p:nvSpPr>
        <p:spPr/>
        <p:txBody>
          <a:bodyPr>
            <a:normAutofit/>
          </a:bodyPr>
          <a:lstStyle/>
          <a:p>
            <a:r>
              <a:rPr lang="en-US" b="1" dirty="0">
                <a:latin typeface="Verdana" panose="020B0604030504040204" pitchFamily="34" charset="0"/>
                <a:ea typeface="Verdana" panose="020B0604030504040204" pitchFamily="34" charset="0"/>
                <a:cs typeface="Verdana" panose="020B0604030504040204" pitchFamily="34" charset="0"/>
              </a:rPr>
              <a:t>Definition of TN</a:t>
            </a:r>
          </a:p>
        </p:txBody>
      </p:sp>
      <p:sp>
        <p:nvSpPr>
          <p:cNvPr id="3" name="Content Placeholder 2">
            <a:extLst>
              <a:ext uri="{FF2B5EF4-FFF2-40B4-BE49-F238E27FC236}">
                <a16:creationId xmlns:a16="http://schemas.microsoft.com/office/drawing/2014/main" id="{F1FDAE71-1EBD-6051-005B-802C9F4E48A6}"/>
              </a:ext>
            </a:extLst>
          </p:cNvPr>
          <p:cNvSpPr>
            <a:spLocks noGrp="1"/>
          </p:cNvSpPr>
          <p:nvPr>
            <p:ph idx="1"/>
          </p:nvPr>
        </p:nvSpPr>
        <p:spPr/>
        <p:txBody>
          <a:bodyPr anchor="ctr">
            <a:normAutofit/>
          </a:bodyPr>
          <a:lstStyle/>
          <a:p>
            <a:pPr algn="ctr">
              <a:lnSpc>
                <a:spcPct val="150000"/>
              </a:lnSpc>
              <a:buNone/>
            </a:pPr>
            <a:r>
              <a:rPr lang="en-GB" sz="2000" dirty="0">
                <a:solidFill>
                  <a:srgbClr val="141413"/>
                </a:solidFill>
                <a:effectLst/>
                <a:latin typeface="Verdana" panose="020B0604030504040204" pitchFamily="34" charset="0"/>
                <a:ea typeface="Verdana" panose="020B0604030504040204" pitchFamily="34" charset="0"/>
                <a:cs typeface="Verdana" panose="020B0604030504040204" pitchFamily="34" charset="0"/>
              </a:rPr>
              <a:t>Accord­ing to the third edition of the International</a:t>
            </a:r>
          </a:p>
          <a:p>
            <a:pPr algn="ctr">
              <a:lnSpc>
                <a:spcPct val="150000"/>
              </a:lnSpc>
              <a:buNone/>
            </a:pPr>
            <a:r>
              <a:rPr lang="en-GB" sz="2000" dirty="0">
                <a:solidFill>
                  <a:srgbClr val="141413"/>
                </a:solidFill>
                <a:effectLst/>
                <a:latin typeface="Verdana" panose="020B0604030504040204" pitchFamily="34" charset="0"/>
                <a:ea typeface="Verdana" panose="020B0604030504040204" pitchFamily="34" charset="0"/>
                <a:cs typeface="Verdana" panose="020B0604030504040204" pitchFamily="34" charset="0"/>
              </a:rPr>
              <a:t>Classification of Headache Disorders, trigeminal neuralgia</a:t>
            </a:r>
          </a:p>
          <a:p>
            <a:pPr algn="ctr">
              <a:lnSpc>
                <a:spcPct val="150000"/>
              </a:lnSpc>
              <a:buNone/>
            </a:pPr>
            <a:r>
              <a:rPr lang="en-GB" sz="2000" dirty="0">
                <a:solidFill>
                  <a:srgbClr val="141413"/>
                </a:solidFill>
                <a:effectLst/>
                <a:latin typeface="Verdana" panose="020B0604030504040204" pitchFamily="34" charset="0"/>
                <a:ea typeface="Verdana" panose="020B0604030504040204" pitchFamily="34" charset="0"/>
                <a:cs typeface="Verdana" panose="020B0604030504040204" pitchFamily="34" charset="0"/>
              </a:rPr>
              <a:t>is defined by recurrent severe paroxysmal pain restricted to</a:t>
            </a:r>
          </a:p>
          <a:p>
            <a:pPr algn="ctr">
              <a:lnSpc>
                <a:spcPct val="150000"/>
              </a:lnSpc>
              <a:buNone/>
            </a:pPr>
            <a:r>
              <a:rPr lang="en-GB" sz="2000" dirty="0">
                <a:solidFill>
                  <a:srgbClr val="141413"/>
                </a:solidFill>
                <a:effectLst/>
                <a:latin typeface="Verdana" panose="020B0604030504040204" pitchFamily="34" charset="0"/>
                <a:ea typeface="Verdana" panose="020B0604030504040204" pitchFamily="34" charset="0"/>
                <a:cs typeface="Verdana" panose="020B0604030504040204" pitchFamily="34" charset="0"/>
              </a:rPr>
              <a:t>the tri­geminal territory, lasting from a fraction of a second</a:t>
            </a:r>
          </a:p>
          <a:p>
            <a:pPr algn="ctr">
              <a:lnSpc>
                <a:spcPct val="150000"/>
              </a:lnSpc>
              <a:buNone/>
            </a:pPr>
            <a:r>
              <a:rPr lang="en-GB" sz="2000" dirty="0">
                <a:solidFill>
                  <a:srgbClr val="141413"/>
                </a:solidFill>
                <a:effectLst/>
                <a:latin typeface="Verdana" panose="020B0604030504040204" pitchFamily="34" charset="0"/>
                <a:ea typeface="Verdana" panose="020B0604030504040204" pitchFamily="34" charset="0"/>
                <a:cs typeface="Verdana" panose="020B0604030504040204" pitchFamily="34" charset="0"/>
              </a:rPr>
              <a:t>up to 2 min, with the pain described as electric shock-like,</a:t>
            </a:r>
          </a:p>
          <a:p>
            <a:pPr algn="ctr">
              <a:lnSpc>
                <a:spcPct val="150000"/>
              </a:lnSpc>
              <a:buNone/>
            </a:pPr>
            <a:r>
              <a:rPr lang="en-GB" sz="2000" dirty="0">
                <a:solidFill>
                  <a:srgbClr val="141413"/>
                </a:solidFill>
                <a:effectLst/>
                <a:latin typeface="Verdana" panose="020B0604030504040204" pitchFamily="34" charset="0"/>
                <a:ea typeface="Verdana" panose="020B0604030504040204" pitchFamily="34" charset="0"/>
                <a:cs typeface="Verdana" panose="020B0604030504040204" pitchFamily="34" charset="0"/>
              </a:rPr>
              <a:t>stab­bing, or sharp, and being triggered by innocuous</a:t>
            </a:r>
          </a:p>
          <a:p>
            <a:pPr marL="0" indent="0" algn="ctr">
              <a:lnSpc>
                <a:spcPct val="150000"/>
              </a:lnSpc>
              <a:buNone/>
            </a:pPr>
            <a:r>
              <a:rPr lang="en-GB" sz="2000" dirty="0">
                <a:solidFill>
                  <a:srgbClr val="141413"/>
                </a:solidFill>
                <a:effectLst/>
                <a:latin typeface="Verdana" panose="020B0604030504040204" pitchFamily="34" charset="0"/>
                <a:ea typeface="Verdana" panose="020B0604030504040204" pitchFamily="34" charset="0"/>
                <a:cs typeface="Verdana" panose="020B0604030504040204" pitchFamily="34" charset="0"/>
              </a:rPr>
              <a:t>stimuli.</a:t>
            </a:r>
          </a:p>
        </p:txBody>
      </p:sp>
    </p:spTree>
    <p:extLst>
      <p:ext uri="{BB962C8B-B14F-4D97-AF65-F5344CB8AC3E}">
        <p14:creationId xmlns:p14="http://schemas.microsoft.com/office/powerpoint/2010/main" val="40372613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37A25-14F5-2D92-8676-A38D670B258D}"/>
              </a:ext>
            </a:extLst>
          </p:cNvPr>
          <p:cNvSpPr>
            <a:spLocks noGrp="1"/>
          </p:cNvSpPr>
          <p:nvPr>
            <p:ph type="title"/>
          </p:nvPr>
        </p:nvSpPr>
        <p:spPr>
          <a:xfrm>
            <a:off x="0" y="-1"/>
            <a:ext cx="9144000" cy="1499191"/>
          </a:xfrm>
        </p:spPr>
        <p:txBody>
          <a:bodyPr>
            <a:noAutofit/>
          </a:bodyPr>
          <a:lstStyle/>
          <a:p>
            <a:r>
              <a:rPr lang="en-US" sz="3200" b="1" dirty="0">
                <a:latin typeface="Verdana" panose="020B0604030504040204" pitchFamily="34" charset="0"/>
                <a:ea typeface="Verdana" panose="020B0604030504040204" pitchFamily="34" charset="0"/>
                <a:cs typeface="Verdana" panose="020B0604030504040204" pitchFamily="34" charset="0"/>
              </a:rPr>
              <a:t>Epidemiology of Trigeminal Neuralgia</a:t>
            </a:r>
          </a:p>
        </p:txBody>
      </p:sp>
      <p:sp>
        <p:nvSpPr>
          <p:cNvPr id="3" name="Content Placeholder 2">
            <a:extLst>
              <a:ext uri="{FF2B5EF4-FFF2-40B4-BE49-F238E27FC236}">
                <a16:creationId xmlns:a16="http://schemas.microsoft.com/office/drawing/2014/main" id="{B9D7C5EC-5C81-C446-2300-4C2D52192365}"/>
              </a:ext>
            </a:extLst>
          </p:cNvPr>
          <p:cNvSpPr>
            <a:spLocks noGrp="1"/>
          </p:cNvSpPr>
          <p:nvPr>
            <p:ph idx="1"/>
          </p:nvPr>
        </p:nvSpPr>
        <p:spPr/>
        <p:txBody>
          <a:bodyPr>
            <a:normAutofit fontScale="92500" lnSpcReduction="20000"/>
          </a:bodyPr>
          <a:lstStyle/>
          <a:p>
            <a:pPr marL="0" indent="0" algn="ctr">
              <a:lnSpc>
                <a:spcPct val="150000"/>
              </a:lnSpc>
              <a:buNone/>
            </a:pPr>
            <a:r>
              <a:rPr lang="en-GB" sz="2800" dirty="0">
                <a:latin typeface="Verdana" panose="020B0604030504040204" pitchFamily="34" charset="0"/>
                <a:ea typeface="Verdana" panose="020B0604030504040204" pitchFamily="34" charset="0"/>
                <a:cs typeface="Verdana" panose="020B0604030504040204" pitchFamily="34" charset="0"/>
              </a:rPr>
              <a:t>Population-based European studies found a lifetime prevalence of 0·16–0·3%16,17 of trigeminal neuralgia and an incidence of 12·6–27·0 per 100 000 person-years.</a:t>
            </a:r>
          </a:p>
          <a:p>
            <a:pPr marL="0" indent="0" algn="ctr">
              <a:lnSpc>
                <a:spcPct val="150000"/>
              </a:lnSpc>
              <a:buNone/>
            </a:pPr>
            <a:r>
              <a:rPr lang="en-GB" sz="2800" dirty="0">
                <a:latin typeface="Verdana" panose="020B0604030504040204" pitchFamily="34" charset="0"/>
                <a:ea typeface="Verdana" panose="020B0604030504040204" pitchFamily="34" charset="0"/>
                <a:cs typeface="Verdana" panose="020B0604030504040204" pitchFamily="34" charset="0"/>
              </a:rPr>
              <a:t>Trigeminal neuralgia affects women (60%) more than men (40%).</a:t>
            </a:r>
          </a:p>
          <a:p>
            <a:pPr marL="0" indent="0" algn="ctr">
              <a:lnSpc>
                <a:spcPct val="150000"/>
              </a:lnSpc>
              <a:buNone/>
            </a:pPr>
            <a:r>
              <a:rPr lang="en-GB" sz="2800" dirty="0">
                <a:latin typeface="Verdana" panose="020B0604030504040204" pitchFamily="34" charset="0"/>
                <a:ea typeface="Verdana" panose="020B0604030504040204" pitchFamily="34" charset="0"/>
                <a:cs typeface="Verdana" panose="020B0604030504040204" pitchFamily="34" charset="0"/>
              </a:rPr>
              <a:t>The average age of onset was reported to be 53–57 years.</a:t>
            </a:r>
          </a:p>
          <a:p>
            <a:pPr marL="0" indent="0">
              <a:buNone/>
            </a:pPr>
            <a:endParaRPr lang="en-GB" dirty="0"/>
          </a:p>
          <a:p>
            <a:pPr marL="0" indent="0">
              <a:buNone/>
            </a:pPr>
            <a:endParaRPr lang="en-GB" dirty="0"/>
          </a:p>
          <a:p>
            <a:pPr marL="0" indent="0">
              <a:buNone/>
            </a:pPr>
            <a:endParaRPr lang="en-US" dirty="0"/>
          </a:p>
        </p:txBody>
      </p:sp>
    </p:spTree>
    <p:extLst>
      <p:ext uri="{BB962C8B-B14F-4D97-AF65-F5344CB8AC3E}">
        <p14:creationId xmlns:p14="http://schemas.microsoft.com/office/powerpoint/2010/main" val="280604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ABEAD-5CF7-F92B-2C3F-46408E3696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6EBB08-E87A-2ADE-BD2C-C84A58B1283E}"/>
              </a:ext>
            </a:extLst>
          </p:cNvPr>
          <p:cNvSpPr>
            <a:spLocks noGrp="1"/>
          </p:cNvSpPr>
          <p:nvPr>
            <p:ph type="title"/>
          </p:nvPr>
        </p:nvSpPr>
        <p:spPr>
          <a:xfrm>
            <a:off x="457200" y="0"/>
            <a:ext cx="8229600" cy="988828"/>
          </a:xfrm>
        </p:spPr>
        <p:txBody>
          <a:bodyPr>
            <a:normAutofit/>
          </a:bodyPr>
          <a:lstStyle/>
          <a:p>
            <a:r>
              <a:rPr lang="en-US" b="1" dirty="0">
                <a:latin typeface="Verdana" panose="020B0604030504040204" pitchFamily="34" charset="0"/>
                <a:ea typeface="Verdana" panose="020B0604030504040204" pitchFamily="34" charset="0"/>
                <a:cs typeface="Verdana" panose="020B0604030504040204" pitchFamily="34" charset="0"/>
              </a:rPr>
              <a:t>Definition of classical TN</a:t>
            </a:r>
          </a:p>
        </p:txBody>
      </p:sp>
      <p:sp>
        <p:nvSpPr>
          <p:cNvPr id="3" name="Content Placeholder 2">
            <a:extLst>
              <a:ext uri="{FF2B5EF4-FFF2-40B4-BE49-F238E27FC236}">
                <a16:creationId xmlns:a16="http://schemas.microsoft.com/office/drawing/2014/main" id="{4D0DA943-91E1-AD33-5023-7A7B1CCF6706}"/>
              </a:ext>
            </a:extLst>
          </p:cNvPr>
          <p:cNvSpPr>
            <a:spLocks noGrp="1"/>
          </p:cNvSpPr>
          <p:nvPr>
            <p:ph idx="1"/>
          </p:nvPr>
        </p:nvSpPr>
        <p:spPr>
          <a:xfrm>
            <a:off x="457200" y="1095152"/>
            <a:ext cx="8229600" cy="2488019"/>
          </a:xfrm>
        </p:spPr>
        <p:txBody>
          <a:bodyPr anchor="ctr">
            <a:normAutofit fontScale="77500" lnSpcReduction="20000"/>
          </a:bodyPr>
          <a:lstStyle/>
          <a:p>
            <a:pPr marL="0" indent="0" algn="ctr">
              <a:lnSpc>
                <a:spcPct val="150000"/>
              </a:lnSpc>
              <a:buNone/>
            </a:pPr>
            <a:r>
              <a:rPr lang="en-GB" dirty="0">
                <a:latin typeface="Verdana" panose="020B0604030504040204" pitchFamily="34" charset="0"/>
                <a:ea typeface="Verdana" panose="020B0604030504040204" pitchFamily="34" charset="0"/>
                <a:cs typeface="Verdana" panose="020B0604030504040204" pitchFamily="34" charset="0"/>
              </a:rPr>
              <a:t>Demonstration of vascular compression with morphological changes of the trigeminal nerve root on MRI or during surgery (pure paroxysmal/with concomitant continuous pain)</a:t>
            </a:r>
          </a:p>
        </p:txBody>
      </p:sp>
      <p:pic>
        <p:nvPicPr>
          <p:cNvPr id="1026" name="Picture 2" descr="Trigeminal neuralgia due to vascular compression | Radiology Case |  Radiopaedia.org">
            <a:extLst>
              <a:ext uri="{FF2B5EF4-FFF2-40B4-BE49-F238E27FC236}">
                <a16:creationId xmlns:a16="http://schemas.microsoft.com/office/drawing/2014/main" id="{579D2CCA-A325-A428-9AEC-79CB75FB2D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95270"/>
            <a:ext cx="3545626" cy="31627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B9999A5-58BE-9F40-9022-62CBA88AC904}"/>
              </a:ext>
            </a:extLst>
          </p:cNvPr>
          <p:cNvPicPr>
            <a:picLocks noChangeAspect="1"/>
          </p:cNvPicPr>
          <p:nvPr/>
        </p:nvPicPr>
        <p:blipFill>
          <a:blip r:embed="rId3"/>
          <a:stretch>
            <a:fillRect/>
          </a:stretch>
        </p:blipFill>
        <p:spPr>
          <a:xfrm>
            <a:off x="4572000" y="4114799"/>
            <a:ext cx="4584700" cy="2286000"/>
          </a:xfrm>
          <a:prstGeom prst="rect">
            <a:avLst/>
          </a:prstGeom>
        </p:spPr>
      </p:pic>
    </p:spTree>
    <p:extLst>
      <p:ext uri="{BB962C8B-B14F-4D97-AF65-F5344CB8AC3E}">
        <p14:creationId xmlns:p14="http://schemas.microsoft.com/office/powerpoint/2010/main" val="3722189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igeminal sensory pathway">
            <a:extLst>
              <a:ext uri="{FF2B5EF4-FFF2-40B4-BE49-F238E27FC236}">
                <a16:creationId xmlns:a16="http://schemas.microsoft.com/office/drawing/2014/main" id="{8815F0D7-F723-8742-0181-094C54B93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9838"/>
            <a:ext cx="9144000" cy="4376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7889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BA6B4-65EB-64DD-2B46-DFE7158075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A13048-F392-2D7E-6DD6-F0B418CAE430}"/>
              </a:ext>
            </a:extLst>
          </p:cNvPr>
          <p:cNvSpPr>
            <a:spLocks noGrp="1"/>
          </p:cNvSpPr>
          <p:nvPr>
            <p:ph type="title"/>
          </p:nvPr>
        </p:nvSpPr>
        <p:spPr>
          <a:xfrm>
            <a:off x="457200" y="274638"/>
            <a:ext cx="8229600" cy="958739"/>
          </a:xfrm>
        </p:spPr>
        <p:txBody>
          <a:bodyPr>
            <a:normAutofit fontScale="90000"/>
          </a:bodyPr>
          <a:lstStyle/>
          <a:p>
            <a:r>
              <a:rPr lang="en-US" b="1" dirty="0">
                <a:latin typeface="Verdana" panose="020B0604030504040204" pitchFamily="34" charset="0"/>
                <a:ea typeface="Verdana" panose="020B0604030504040204" pitchFamily="34" charset="0"/>
                <a:cs typeface="Verdana" panose="020B0604030504040204" pitchFamily="34" charset="0"/>
              </a:rPr>
              <a:t>Definition of idiopathic TN</a:t>
            </a:r>
          </a:p>
        </p:txBody>
      </p:sp>
      <p:sp>
        <p:nvSpPr>
          <p:cNvPr id="3" name="Content Placeholder 2">
            <a:extLst>
              <a:ext uri="{FF2B5EF4-FFF2-40B4-BE49-F238E27FC236}">
                <a16:creationId xmlns:a16="http://schemas.microsoft.com/office/drawing/2014/main" id="{AAE810FA-292E-2105-3E9D-F10D8A4F5C7F}"/>
              </a:ext>
            </a:extLst>
          </p:cNvPr>
          <p:cNvSpPr>
            <a:spLocks noGrp="1"/>
          </p:cNvSpPr>
          <p:nvPr>
            <p:ph idx="1"/>
          </p:nvPr>
        </p:nvSpPr>
        <p:spPr>
          <a:xfrm>
            <a:off x="457200" y="1158949"/>
            <a:ext cx="8229600" cy="1690577"/>
          </a:xfrm>
        </p:spPr>
        <p:txBody>
          <a:bodyPr>
            <a:normAutofit fontScale="70000" lnSpcReduction="20000"/>
          </a:bodyPr>
          <a:lstStyle/>
          <a:p>
            <a:pPr marL="0" indent="0" algn="ctr">
              <a:lnSpc>
                <a:spcPct val="170000"/>
              </a:lnSpc>
              <a:buNone/>
            </a:pPr>
            <a:r>
              <a:rPr lang="en-GB" dirty="0">
                <a:latin typeface="Verdana" panose="020B0604030504040204" pitchFamily="34" charset="0"/>
                <a:ea typeface="Verdana" panose="020B0604030504040204" pitchFamily="34" charset="0"/>
                <a:cs typeface="Verdana" panose="020B0604030504040204" pitchFamily="34" charset="0"/>
              </a:rPr>
              <a:t>no diagnostic tests confirming lesion or disease that</a:t>
            </a:r>
          </a:p>
          <a:p>
            <a:pPr marL="0" indent="0" algn="ctr">
              <a:lnSpc>
                <a:spcPct val="170000"/>
              </a:lnSpc>
              <a:buNone/>
            </a:pPr>
            <a:r>
              <a:rPr lang="en-GB" dirty="0">
                <a:latin typeface="Verdana" panose="020B0604030504040204" pitchFamily="34" charset="0"/>
                <a:ea typeface="Verdana" panose="020B0604030504040204" pitchFamily="34" charset="0"/>
                <a:cs typeface="Verdana" panose="020B0604030504040204" pitchFamily="34" charset="0"/>
              </a:rPr>
              <a:t>can explain trigeminal neuralgia (pure paroxysmal/with concomitant continuous pain)</a:t>
            </a:r>
          </a:p>
          <a:p>
            <a:pPr marL="0" indent="0" algn="ctr">
              <a:lnSpc>
                <a:spcPct val="150000"/>
              </a:lnSpc>
              <a:buNone/>
            </a:pPr>
            <a:endParaRPr lang="en-GB" sz="2000" dirty="0">
              <a:solidFill>
                <a:srgbClr val="141413"/>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Title 1">
            <a:extLst>
              <a:ext uri="{FF2B5EF4-FFF2-40B4-BE49-F238E27FC236}">
                <a16:creationId xmlns:a16="http://schemas.microsoft.com/office/drawing/2014/main" id="{81252A0C-C8BA-61BE-21E3-E70B98A1349E}"/>
              </a:ext>
            </a:extLst>
          </p:cNvPr>
          <p:cNvSpPr txBox="1">
            <a:spLocks/>
          </p:cNvSpPr>
          <p:nvPr/>
        </p:nvSpPr>
        <p:spPr>
          <a:xfrm>
            <a:off x="581245" y="2790991"/>
            <a:ext cx="8229600" cy="934816"/>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Verdana" panose="020B0604030504040204" pitchFamily="34" charset="0"/>
                <a:ea typeface="Verdana" panose="020B0604030504040204" pitchFamily="34" charset="0"/>
                <a:cs typeface="Verdana" panose="020B0604030504040204" pitchFamily="34" charset="0"/>
              </a:rPr>
              <a:t>Definition of secondary TN</a:t>
            </a:r>
          </a:p>
        </p:txBody>
      </p:sp>
      <p:sp>
        <p:nvSpPr>
          <p:cNvPr id="5" name="Content Placeholder 2">
            <a:extLst>
              <a:ext uri="{FF2B5EF4-FFF2-40B4-BE49-F238E27FC236}">
                <a16:creationId xmlns:a16="http://schemas.microsoft.com/office/drawing/2014/main" id="{DCF6ADAB-AF72-66D9-B7B7-CC0702D53934}"/>
              </a:ext>
            </a:extLst>
          </p:cNvPr>
          <p:cNvSpPr txBox="1">
            <a:spLocks/>
          </p:cNvSpPr>
          <p:nvPr/>
        </p:nvSpPr>
        <p:spPr>
          <a:xfrm>
            <a:off x="581245" y="3667272"/>
            <a:ext cx="8229600" cy="243485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70000"/>
              </a:lnSpc>
              <a:buFont typeface="Arial"/>
              <a:buNone/>
            </a:pPr>
            <a:r>
              <a:rPr lang="en-GB" sz="2200" dirty="0">
                <a:latin typeface="Verdana" panose="020B0604030504040204" pitchFamily="34" charset="0"/>
                <a:ea typeface="Verdana" panose="020B0604030504040204" pitchFamily="34" charset="0"/>
                <a:cs typeface="Verdana" panose="020B0604030504040204" pitchFamily="34" charset="0"/>
              </a:rPr>
              <a:t>Demonstration of underlying disease known to be able to cause neuralgia by MRI or other diagnostic test—</a:t>
            </a:r>
            <a:r>
              <a:rPr lang="en-GB" sz="2200" dirty="0" err="1">
                <a:latin typeface="Verdana" panose="020B0604030504040204" pitchFamily="34" charset="0"/>
                <a:ea typeface="Verdana" panose="020B0604030504040204" pitchFamily="34" charset="0"/>
                <a:cs typeface="Verdana" panose="020B0604030504040204" pitchFamily="34" charset="0"/>
              </a:rPr>
              <a:t>eg</a:t>
            </a:r>
            <a:r>
              <a:rPr lang="en-GB" sz="2200" dirty="0">
                <a:latin typeface="Verdana" panose="020B0604030504040204" pitchFamily="34" charset="0"/>
                <a:ea typeface="Verdana" panose="020B0604030504040204" pitchFamily="34" charset="0"/>
                <a:cs typeface="Verdana" panose="020B0604030504040204" pitchFamily="34" charset="0"/>
              </a:rPr>
              <a:t>, tumour in the cerebellopontine angle, arteriovenous malformation, and multiple sclerosis (bilateral TN)</a:t>
            </a:r>
          </a:p>
        </p:txBody>
      </p:sp>
    </p:spTree>
    <p:extLst>
      <p:ext uri="{BB962C8B-B14F-4D97-AF65-F5344CB8AC3E}">
        <p14:creationId xmlns:p14="http://schemas.microsoft.com/office/powerpoint/2010/main" val="14498887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eadache and Facial Pain in Multiple Sclerosis: A Narrative Review">
            <a:extLst>
              <a:ext uri="{FF2B5EF4-FFF2-40B4-BE49-F238E27FC236}">
                <a16:creationId xmlns:a16="http://schemas.microsoft.com/office/drawing/2014/main" id="{7EEA57A1-7138-C385-A2A1-4CB2B4ED7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4826"/>
            <a:ext cx="9144000" cy="487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24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921AEC1-B68F-F74C-026E-C632BCCA7C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2450" y="0"/>
            <a:ext cx="5499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093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7F4D5D-3F8B-F31D-2023-CB0D5EFCA0CD}"/>
              </a:ext>
            </a:extLst>
          </p:cNvPr>
          <p:cNvPicPr>
            <a:picLocks noChangeAspect="1"/>
          </p:cNvPicPr>
          <p:nvPr/>
        </p:nvPicPr>
        <p:blipFill>
          <a:blip r:embed="rId2"/>
          <a:stretch>
            <a:fillRect/>
          </a:stretch>
        </p:blipFill>
        <p:spPr>
          <a:xfrm>
            <a:off x="-221064" y="-143466"/>
            <a:ext cx="9495693" cy="7117022"/>
          </a:xfrm>
          <a:prstGeom prst="rect">
            <a:avLst/>
          </a:prstGeom>
        </p:spPr>
      </p:pic>
    </p:spTree>
    <p:extLst>
      <p:ext uri="{BB962C8B-B14F-4D97-AF65-F5344CB8AC3E}">
        <p14:creationId xmlns:p14="http://schemas.microsoft.com/office/powerpoint/2010/main" val="800629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795942-AF69-C55A-EA49-2338084D1B74}"/>
              </a:ext>
            </a:extLst>
          </p:cNvPr>
          <p:cNvPicPr>
            <a:picLocks noChangeAspect="1"/>
          </p:cNvPicPr>
          <p:nvPr/>
        </p:nvPicPr>
        <p:blipFill>
          <a:blip r:embed="rId2"/>
          <a:stretch>
            <a:fillRect/>
          </a:stretch>
        </p:blipFill>
        <p:spPr>
          <a:xfrm>
            <a:off x="-146739" y="170823"/>
            <a:ext cx="9401271" cy="6491354"/>
          </a:xfrm>
          <a:prstGeom prst="rect">
            <a:avLst/>
          </a:prstGeom>
        </p:spPr>
      </p:pic>
    </p:spTree>
    <p:extLst>
      <p:ext uri="{BB962C8B-B14F-4D97-AF65-F5344CB8AC3E}">
        <p14:creationId xmlns:p14="http://schemas.microsoft.com/office/powerpoint/2010/main" val="900395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0766" y="801384"/>
            <a:ext cx="8516106" cy="5107465"/>
          </a:xfrm>
          <a:prstGeom prst="rect">
            <a:avLst/>
          </a:prstGeom>
        </p:spPr>
      </p:pic>
    </p:spTree>
    <p:extLst>
      <p:ext uri="{BB962C8B-B14F-4D97-AF65-F5344CB8AC3E}">
        <p14:creationId xmlns:p14="http://schemas.microsoft.com/office/powerpoint/2010/main" val="568785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43671-ED37-2F49-BDF5-B41FA7F23FA4}"/>
              </a:ext>
            </a:extLst>
          </p:cNvPr>
          <p:cNvSpPr>
            <a:spLocks noGrp="1"/>
          </p:cNvSpPr>
          <p:nvPr>
            <p:ph type="title"/>
          </p:nvPr>
        </p:nvSpPr>
        <p:spPr>
          <a:xfrm>
            <a:off x="628650" y="100208"/>
            <a:ext cx="7886700" cy="538619"/>
          </a:xfrm>
        </p:spPr>
        <p:txBody>
          <a:bodyPr>
            <a:noAutofit/>
          </a:bodyPr>
          <a:lstStyle/>
          <a:p>
            <a:pPr algn="ctr"/>
            <a:r>
              <a:rPr lang="en-US" sz="3200" b="1" dirty="0">
                <a:latin typeface="Verdana" panose="020B0604030504040204" pitchFamily="34" charset="0"/>
                <a:ea typeface="Verdana" panose="020B0604030504040204" pitchFamily="34" charset="0"/>
                <a:cs typeface="Verdana" panose="020B0604030504040204" pitchFamily="34" charset="0"/>
              </a:rPr>
              <a:t>Clinical Titration Oxcarbazepine</a:t>
            </a:r>
          </a:p>
        </p:txBody>
      </p:sp>
      <p:graphicFrame>
        <p:nvGraphicFramePr>
          <p:cNvPr id="4" name="Content Placeholder 3">
            <a:extLst>
              <a:ext uri="{FF2B5EF4-FFF2-40B4-BE49-F238E27FC236}">
                <a16:creationId xmlns:a16="http://schemas.microsoft.com/office/drawing/2014/main" id="{3429A310-1A8F-3740-A671-B7C3390AB1A6}"/>
              </a:ext>
            </a:extLst>
          </p:cNvPr>
          <p:cNvGraphicFramePr>
            <a:graphicFrameLocks noGrp="1"/>
          </p:cNvGraphicFramePr>
          <p:nvPr>
            <p:ph idx="1"/>
            <p:extLst>
              <p:ext uri="{D42A27DB-BD31-4B8C-83A1-F6EECF244321}">
                <p14:modId xmlns:p14="http://schemas.microsoft.com/office/powerpoint/2010/main" val="3448065427"/>
              </p:ext>
            </p:extLst>
          </p:nvPr>
        </p:nvGraphicFramePr>
        <p:xfrm>
          <a:off x="514741" y="843439"/>
          <a:ext cx="8114517" cy="5303520"/>
        </p:xfrm>
        <a:graphic>
          <a:graphicData uri="http://schemas.openxmlformats.org/drawingml/2006/table">
            <a:tbl>
              <a:tblPr firstRow="1" bandRow="1">
                <a:tableStyleId>{5C22544A-7EE6-4342-B048-85BDC9FD1C3A}</a:tableStyleId>
              </a:tblPr>
              <a:tblGrid>
                <a:gridCol w="2704839">
                  <a:extLst>
                    <a:ext uri="{9D8B030D-6E8A-4147-A177-3AD203B41FA5}">
                      <a16:colId xmlns:a16="http://schemas.microsoft.com/office/drawing/2014/main" val="362584511"/>
                    </a:ext>
                  </a:extLst>
                </a:gridCol>
                <a:gridCol w="2704839">
                  <a:extLst>
                    <a:ext uri="{9D8B030D-6E8A-4147-A177-3AD203B41FA5}">
                      <a16:colId xmlns:a16="http://schemas.microsoft.com/office/drawing/2014/main" val="2952890765"/>
                    </a:ext>
                  </a:extLst>
                </a:gridCol>
                <a:gridCol w="2704839">
                  <a:extLst>
                    <a:ext uri="{9D8B030D-6E8A-4147-A177-3AD203B41FA5}">
                      <a16:colId xmlns:a16="http://schemas.microsoft.com/office/drawing/2014/main" val="2736440495"/>
                    </a:ext>
                  </a:extLst>
                </a:gridCol>
              </a:tblGrid>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Week</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Morning (10 am)</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Night (10 pm)</a:t>
                      </a:r>
                    </a:p>
                  </a:txBody>
                  <a:tcPr anchor="ctr"/>
                </a:tc>
                <a:extLst>
                  <a:ext uri="{0D108BD9-81ED-4DB2-BD59-A6C34878D82A}">
                    <a16:rowId xmlns:a16="http://schemas.microsoft.com/office/drawing/2014/main" val="3815515438"/>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150mg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150mg</a:t>
                      </a:r>
                    </a:p>
                  </a:txBody>
                  <a:tcPr anchor="ctr"/>
                </a:tc>
                <a:extLst>
                  <a:ext uri="{0D108BD9-81ED-4DB2-BD59-A6C34878D82A}">
                    <a16:rowId xmlns:a16="http://schemas.microsoft.com/office/drawing/2014/main" val="3538811313"/>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2</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150mg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150mg</a:t>
                      </a:r>
                    </a:p>
                  </a:txBody>
                  <a:tcPr anchor="ctr"/>
                </a:tc>
                <a:extLst>
                  <a:ext uri="{0D108BD9-81ED-4DB2-BD59-A6C34878D82A}">
                    <a16:rowId xmlns:a16="http://schemas.microsoft.com/office/drawing/2014/main" val="150457993"/>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3</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300mg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300mg</a:t>
                      </a:r>
                    </a:p>
                  </a:txBody>
                  <a:tcPr anchor="ctr"/>
                </a:tc>
                <a:extLst>
                  <a:ext uri="{0D108BD9-81ED-4DB2-BD59-A6C34878D82A}">
                    <a16:rowId xmlns:a16="http://schemas.microsoft.com/office/drawing/2014/main" val="2051119004"/>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4</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300mg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300mg</a:t>
                      </a:r>
                    </a:p>
                  </a:txBody>
                  <a:tcPr anchor="ctr"/>
                </a:tc>
                <a:extLst>
                  <a:ext uri="{0D108BD9-81ED-4DB2-BD59-A6C34878D82A}">
                    <a16:rowId xmlns:a16="http://schemas.microsoft.com/office/drawing/2014/main" val="794639688"/>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5</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450mg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450mg</a:t>
                      </a:r>
                    </a:p>
                  </a:txBody>
                  <a:tcPr anchor="ctr"/>
                </a:tc>
                <a:extLst>
                  <a:ext uri="{0D108BD9-81ED-4DB2-BD59-A6C34878D82A}">
                    <a16:rowId xmlns:a16="http://schemas.microsoft.com/office/drawing/2014/main" val="321924932"/>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6</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450mg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450mg</a:t>
                      </a:r>
                    </a:p>
                  </a:txBody>
                  <a:tcPr anchor="ctr"/>
                </a:tc>
                <a:extLst>
                  <a:ext uri="{0D108BD9-81ED-4DB2-BD59-A6C34878D82A}">
                    <a16:rowId xmlns:a16="http://schemas.microsoft.com/office/drawing/2014/main" val="754079833"/>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7</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600mg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600mg</a:t>
                      </a:r>
                    </a:p>
                  </a:txBody>
                  <a:tcPr anchor="ctr"/>
                </a:tc>
                <a:extLst>
                  <a:ext uri="{0D108BD9-81ED-4DB2-BD59-A6C34878D82A}">
                    <a16:rowId xmlns:a16="http://schemas.microsoft.com/office/drawing/2014/main" val="2998423996"/>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8</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600mg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600mg</a:t>
                      </a:r>
                    </a:p>
                  </a:txBody>
                  <a:tcPr anchor="ctr"/>
                </a:tc>
                <a:extLst>
                  <a:ext uri="{0D108BD9-81ED-4DB2-BD59-A6C34878D82A}">
                    <a16:rowId xmlns:a16="http://schemas.microsoft.com/office/drawing/2014/main" val="3246158692"/>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9</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750mg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750mg</a:t>
                      </a:r>
                    </a:p>
                  </a:txBody>
                  <a:tcPr anchor="ctr"/>
                </a:tc>
                <a:extLst>
                  <a:ext uri="{0D108BD9-81ED-4DB2-BD59-A6C34878D82A}">
                    <a16:rowId xmlns:a16="http://schemas.microsoft.com/office/drawing/2014/main" val="3812434520"/>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10</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750mg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750mg</a:t>
                      </a:r>
                    </a:p>
                  </a:txBody>
                  <a:tcPr anchor="ctr"/>
                </a:tc>
                <a:extLst>
                  <a:ext uri="{0D108BD9-81ED-4DB2-BD59-A6C34878D82A}">
                    <a16:rowId xmlns:a16="http://schemas.microsoft.com/office/drawing/2014/main" val="917288519"/>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11</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900mg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900mg</a:t>
                      </a:r>
                    </a:p>
                  </a:txBody>
                  <a:tcPr anchor="ctr"/>
                </a:tc>
                <a:extLst>
                  <a:ext uri="{0D108BD9-81ED-4DB2-BD59-A6C34878D82A}">
                    <a16:rowId xmlns:a16="http://schemas.microsoft.com/office/drawing/2014/main" val="3328050625"/>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12</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900mg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900mg</a:t>
                      </a:r>
                    </a:p>
                  </a:txBody>
                  <a:tcPr anchor="ctr"/>
                </a:tc>
                <a:extLst>
                  <a:ext uri="{0D108BD9-81ED-4DB2-BD59-A6C34878D82A}">
                    <a16:rowId xmlns:a16="http://schemas.microsoft.com/office/drawing/2014/main" val="3908110162"/>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13</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1050mg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1050mg</a:t>
                      </a:r>
                    </a:p>
                  </a:txBody>
                  <a:tcPr anchor="ctr"/>
                </a:tc>
                <a:extLst>
                  <a:ext uri="{0D108BD9-81ED-4DB2-BD59-A6C34878D82A}">
                    <a16:rowId xmlns:a16="http://schemas.microsoft.com/office/drawing/2014/main" val="1797902249"/>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14</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1050mg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1050mg</a:t>
                      </a:r>
                    </a:p>
                  </a:txBody>
                  <a:tcPr anchor="ctr"/>
                </a:tc>
                <a:extLst>
                  <a:ext uri="{0D108BD9-81ED-4DB2-BD59-A6C34878D82A}">
                    <a16:rowId xmlns:a16="http://schemas.microsoft.com/office/drawing/2014/main" val="607002122"/>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15</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1200mg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1200mg</a:t>
                      </a:r>
                    </a:p>
                  </a:txBody>
                  <a:tcPr anchor="ctr"/>
                </a:tc>
                <a:extLst>
                  <a:ext uri="{0D108BD9-81ED-4DB2-BD59-A6C34878D82A}">
                    <a16:rowId xmlns:a16="http://schemas.microsoft.com/office/drawing/2014/main" val="1694147855"/>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16</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1200mg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1200mg</a:t>
                      </a:r>
                    </a:p>
                  </a:txBody>
                  <a:tcPr anchor="ctr"/>
                </a:tc>
                <a:extLst>
                  <a:ext uri="{0D108BD9-81ED-4DB2-BD59-A6C34878D82A}">
                    <a16:rowId xmlns:a16="http://schemas.microsoft.com/office/drawing/2014/main" val="1812163514"/>
                  </a:ext>
                </a:extLst>
              </a:tr>
              <a:tr h="329958">
                <a:tc gridSpan="3">
                  <a:txBody>
                    <a:bodyPr/>
                    <a:lstStyle/>
                    <a:p>
                      <a:pPr algn="ctr"/>
                      <a:r>
                        <a:rPr lang="en-GB" sz="1800" b="1" kern="1200" dirty="0">
                          <a:solidFill>
                            <a:schemeClr val="dk1"/>
                          </a:solidFill>
                          <a:effectLst/>
                          <a:latin typeface="+mn-lt"/>
                          <a:ea typeface="+mn-ea"/>
                          <a:cs typeface="+mn-cs"/>
                        </a:rPr>
                        <a:t>Oxcarbazepine can be titrated to a maximum of 2400mg if there are not side effects at 1200mg/day. If no benefit after 2 to 3 months stop or cross taper to lamotrigine.</a:t>
                      </a:r>
                      <a:r>
                        <a:rPr lang="en-GB" sz="1200" dirty="0">
                          <a:effectLst/>
                        </a:rPr>
                        <a:t> </a:t>
                      </a:r>
                      <a:endParaRPr lang="en-US" sz="1200" dirty="0">
                        <a:latin typeface="Verdana" panose="020B0604030504040204" pitchFamily="34" charset="0"/>
                        <a:ea typeface="Verdana" panose="020B0604030504040204" pitchFamily="34" charset="0"/>
                        <a:cs typeface="Verdana" panose="020B0604030504040204" pitchFamily="34" charset="0"/>
                      </a:endParaRPr>
                    </a:p>
                  </a:txBody>
                  <a:tcPr anchor="ct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76008901"/>
                  </a:ext>
                </a:extLst>
              </a:tr>
            </a:tbl>
          </a:graphicData>
        </a:graphic>
      </p:graphicFrame>
      <p:sp>
        <p:nvSpPr>
          <p:cNvPr id="5" name="Rectangle 4">
            <a:extLst>
              <a:ext uri="{FF2B5EF4-FFF2-40B4-BE49-F238E27FC236}">
                <a16:creationId xmlns:a16="http://schemas.microsoft.com/office/drawing/2014/main" id="{99DD2994-6309-0E42-ACA8-C4DA21AA94E0}"/>
              </a:ext>
            </a:extLst>
          </p:cNvPr>
          <p:cNvSpPr/>
          <p:nvPr/>
        </p:nvSpPr>
        <p:spPr>
          <a:xfrm>
            <a:off x="514741" y="6356351"/>
            <a:ext cx="8114516" cy="276999"/>
          </a:xfrm>
          <a:prstGeom prst="rect">
            <a:avLst/>
          </a:prstGeom>
        </p:spPr>
        <p:txBody>
          <a:bodyPr wrap="square" anchor="ctr">
            <a:spAutoFit/>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hlinkClick r:id="rId2"/>
              </a:rPr>
              <a:t>https://</a:t>
            </a:r>
            <a:r>
              <a:rPr lang="en-US" sz="1200" dirty="0" err="1">
                <a:latin typeface="Verdana" panose="020B0604030504040204" pitchFamily="34" charset="0"/>
                <a:ea typeface="Verdana" panose="020B0604030504040204" pitchFamily="34" charset="0"/>
                <a:cs typeface="Verdana" panose="020B0604030504040204" pitchFamily="34" charset="0"/>
                <a:hlinkClick r:id="rId2"/>
              </a:rPr>
              <a:t>www.medicines.org.uk</a:t>
            </a:r>
            <a:r>
              <a:rPr lang="en-US" sz="1200" dirty="0">
                <a:latin typeface="Verdana" panose="020B0604030504040204" pitchFamily="34" charset="0"/>
                <a:ea typeface="Verdana" panose="020B0604030504040204" pitchFamily="34" charset="0"/>
                <a:cs typeface="Verdana" panose="020B0604030504040204" pitchFamily="34" charset="0"/>
                <a:hlinkClick r:id="rId2"/>
              </a:rPr>
              <a:t>/</a:t>
            </a:r>
            <a:r>
              <a:rPr lang="en-US" sz="1200" dirty="0" err="1">
                <a:latin typeface="Verdana" panose="020B0604030504040204" pitchFamily="34" charset="0"/>
                <a:ea typeface="Verdana" panose="020B0604030504040204" pitchFamily="34" charset="0"/>
                <a:cs typeface="Verdana" panose="020B0604030504040204" pitchFamily="34" charset="0"/>
                <a:hlinkClick r:id="rId2"/>
              </a:rPr>
              <a:t>emc</a:t>
            </a:r>
            <a:r>
              <a:rPr lang="en-US" sz="1200" dirty="0">
                <a:latin typeface="Verdana" panose="020B0604030504040204" pitchFamily="34" charset="0"/>
                <a:ea typeface="Verdana" panose="020B0604030504040204" pitchFamily="34" charset="0"/>
                <a:cs typeface="Verdana" panose="020B0604030504040204" pitchFamily="34" charset="0"/>
                <a:hlinkClick r:id="rId2"/>
              </a:rPr>
              <a:t>/product/8483/</a:t>
            </a:r>
            <a:r>
              <a:rPr lang="en-US" sz="1200" dirty="0" err="1">
                <a:latin typeface="Verdana" panose="020B0604030504040204" pitchFamily="34" charset="0"/>
                <a:ea typeface="Verdana" panose="020B0604030504040204" pitchFamily="34" charset="0"/>
                <a:cs typeface="Verdana" panose="020B0604030504040204" pitchFamily="34" charset="0"/>
                <a:hlinkClick r:id="rId2"/>
              </a:rPr>
              <a:t>smpc</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719044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D8A113-F9F1-8A3F-8985-2D899D759B85}"/>
              </a:ext>
            </a:extLst>
          </p:cNvPr>
          <p:cNvPicPr>
            <a:picLocks noChangeAspect="1"/>
          </p:cNvPicPr>
          <p:nvPr/>
        </p:nvPicPr>
        <p:blipFill>
          <a:blip r:embed="rId2"/>
          <a:stretch>
            <a:fillRect/>
          </a:stretch>
        </p:blipFill>
        <p:spPr>
          <a:xfrm>
            <a:off x="-200967" y="-84653"/>
            <a:ext cx="9576079" cy="7125491"/>
          </a:xfrm>
          <a:prstGeom prst="rect">
            <a:avLst/>
          </a:prstGeom>
        </p:spPr>
      </p:pic>
    </p:spTree>
    <p:extLst>
      <p:ext uri="{BB962C8B-B14F-4D97-AF65-F5344CB8AC3E}">
        <p14:creationId xmlns:p14="http://schemas.microsoft.com/office/powerpoint/2010/main" val="7460755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43671-ED37-2F49-BDF5-B41FA7F23FA4}"/>
              </a:ext>
            </a:extLst>
          </p:cNvPr>
          <p:cNvSpPr>
            <a:spLocks noGrp="1"/>
          </p:cNvSpPr>
          <p:nvPr>
            <p:ph type="title"/>
          </p:nvPr>
        </p:nvSpPr>
        <p:spPr>
          <a:xfrm>
            <a:off x="628650" y="100208"/>
            <a:ext cx="7886700" cy="538619"/>
          </a:xfrm>
        </p:spPr>
        <p:txBody>
          <a:bodyPr>
            <a:noAutofit/>
          </a:bodyP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Clinical Titration Lamotrigine</a:t>
            </a:r>
          </a:p>
        </p:txBody>
      </p:sp>
      <p:graphicFrame>
        <p:nvGraphicFramePr>
          <p:cNvPr id="4" name="Content Placeholder 3">
            <a:extLst>
              <a:ext uri="{FF2B5EF4-FFF2-40B4-BE49-F238E27FC236}">
                <a16:creationId xmlns:a16="http://schemas.microsoft.com/office/drawing/2014/main" id="{3429A310-1A8F-3740-A671-B7C3390AB1A6}"/>
              </a:ext>
            </a:extLst>
          </p:cNvPr>
          <p:cNvGraphicFramePr>
            <a:graphicFrameLocks noGrp="1"/>
          </p:cNvGraphicFramePr>
          <p:nvPr>
            <p:ph idx="1"/>
          </p:nvPr>
        </p:nvGraphicFramePr>
        <p:xfrm>
          <a:off x="514741" y="843439"/>
          <a:ext cx="8114517" cy="5120640"/>
        </p:xfrm>
        <a:graphic>
          <a:graphicData uri="http://schemas.openxmlformats.org/drawingml/2006/table">
            <a:tbl>
              <a:tblPr firstRow="1" bandRow="1">
                <a:tableStyleId>{5C22544A-7EE6-4342-B048-85BDC9FD1C3A}</a:tableStyleId>
              </a:tblPr>
              <a:tblGrid>
                <a:gridCol w="2704839">
                  <a:extLst>
                    <a:ext uri="{9D8B030D-6E8A-4147-A177-3AD203B41FA5}">
                      <a16:colId xmlns:a16="http://schemas.microsoft.com/office/drawing/2014/main" val="362584511"/>
                    </a:ext>
                  </a:extLst>
                </a:gridCol>
                <a:gridCol w="2704839">
                  <a:extLst>
                    <a:ext uri="{9D8B030D-6E8A-4147-A177-3AD203B41FA5}">
                      <a16:colId xmlns:a16="http://schemas.microsoft.com/office/drawing/2014/main" val="2952890765"/>
                    </a:ext>
                  </a:extLst>
                </a:gridCol>
                <a:gridCol w="2704839">
                  <a:extLst>
                    <a:ext uri="{9D8B030D-6E8A-4147-A177-3AD203B41FA5}">
                      <a16:colId xmlns:a16="http://schemas.microsoft.com/office/drawing/2014/main" val="2736440495"/>
                    </a:ext>
                  </a:extLst>
                </a:gridCol>
              </a:tblGrid>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Week</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Morning (10 am)</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Night (10 pm)</a:t>
                      </a:r>
                    </a:p>
                  </a:txBody>
                  <a:tcPr anchor="ctr"/>
                </a:tc>
                <a:extLst>
                  <a:ext uri="{0D108BD9-81ED-4DB2-BD59-A6C34878D82A}">
                    <a16:rowId xmlns:a16="http://schemas.microsoft.com/office/drawing/2014/main" val="3815515438"/>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0</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25 mg</a:t>
                      </a:r>
                    </a:p>
                  </a:txBody>
                  <a:tcPr anchor="ctr"/>
                </a:tc>
                <a:extLst>
                  <a:ext uri="{0D108BD9-81ED-4DB2-BD59-A6C34878D82A}">
                    <a16:rowId xmlns:a16="http://schemas.microsoft.com/office/drawing/2014/main" val="3538811313"/>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2</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25mg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25mg</a:t>
                      </a:r>
                    </a:p>
                  </a:txBody>
                  <a:tcPr anchor="ctr"/>
                </a:tc>
                <a:extLst>
                  <a:ext uri="{0D108BD9-81ED-4DB2-BD59-A6C34878D82A}">
                    <a16:rowId xmlns:a16="http://schemas.microsoft.com/office/drawing/2014/main" val="150457993"/>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3</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25mg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50mg</a:t>
                      </a:r>
                    </a:p>
                  </a:txBody>
                  <a:tcPr anchor="ctr"/>
                </a:tc>
                <a:extLst>
                  <a:ext uri="{0D108BD9-81ED-4DB2-BD59-A6C34878D82A}">
                    <a16:rowId xmlns:a16="http://schemas.microsoft.com/office/drawing/2014/main" val="2051119004"/>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4</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50mg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50mg</a:t>
                      </a:r>
                    </a:p>
                  </a:txBody>
                  <a:tcPr anchor="ctr"/>
                </a:tc>
                <a:extLst>
                  <a:ext uri="{0D108BD9-81ED-4DB2-BD59-A6C34878D82A}">
                    <a16:rowId xmlns:a16="http://schemas.microsoft.com/office/drawing/2014/main" val="794639688"/>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5</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50mg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75mg</a:t>
                      </a:r>
                    </a:p>
                  </a:txBody>
                  <a:tcPr anchor="ctr"/>
                </a:tc>
                <a:extLst>
                  <a:ext uri="{0D108BD9-81ED-4DB2-BD59-A6C34878D82A}">
                    <a16:rowId xmlns:a16="http://schemas.microsoft.com/office/drawing/2014/main" val="321924932"/>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6</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75mg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75mg</a:t>
                      </a:r>
                    </a:p>
                  </a:txBody>
                  <a:tcPr anchor="ctr"/>
                </a:tc>
                <a:extLst>
                  <a:ext uri="{0D108BD9-81ED-4DB2-BD59-A6C34878D82A}">
                    <a16:rowId xmlns:a16="http://schemas.microsoft.com/office/drawing/2014/main" val="754079833"/>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7</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75mg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100mg</a:t>
                      </a:r>
                    </a:p>
                  </a:txBody>
                  <a:tcPr anchor="ctr"/>
                </a:tc>
                <a:extLst>
                  <a:ext uri="{0D108BD9-81ED-4DB2-BD59-A6C34878D82A}">
                    <a16:rowId xmlns:a16="http://schemas.microsoft.com/office/drawing/2014/main" val="2998423996"/>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8</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100mg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100mg</a:t>
                      </a:r>
                    </a:p>
                  </a:txBody>
                  <a:tcPr anchor="ctr"/>
                </a:tc>
                <a:extLst>
                  <a:ext uri="{0D108BD9-81ED-4DB2-BD59-A6C34878D82A}">
                    <a16:rowId xmlns:a16="http://schemas.microsoft.com/office/drawing/2014/main" val="3246158692"/>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9</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100mg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125mg</a:t>
                      </a:r>
                    </a:p>
                  </a:txBody>
                  <a:tcPr anchor="ctr"/>
                </a:tc>
                <a:extLst>
                  <a:ext uri="{0D108BD9-81ED-4DB2-BD59-A6C34878D82A}">
                    <a16:rowId xmlns:a16="http://schemas.microsoft.com/office/drawing/2014/main" val="3812434520"/>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10</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125mg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125mg</a:t>
                      </a:r>
                    </a:p>
                  </a:txBody>
                  <a:tcPr anchor="ctr"/>
                </a:tc>
                <a:extLst>
                  <a:ext uri="{0D108BD9-81ED-4DB2-BD59-A6C34878D82A}">
                    <a16:rowId xmlns:a16="http://schemas.microsoft.com/office/drawing/2014/main" val="917288519"/>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11</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125mg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150mg</a:t>
                      </a:r>
                    </a:p>
                  </a:txBody>
                  <a:tcPr anchor="ctr"/>
                </a:tc>
                <a:extLst>
                  <a:ext uri="{0D108BD9-81ED-4DB2-BD59-A6C34878D82A}">
                    <a16:rowId xmlns:a16="http://schemas.microsoft.com/office/drawing/2014/main" val="3328050625"/>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12</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150mg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150mg</a:t>
                      </a:r>
                    </a:p>
                  </a:txBody>
                  <a:tcPr anchor="ctr"/>
                </a:tc>
                <a:extLst>
                  <a:ext uri="{0D108BD9-81ED-4DB2-BD59-A6C34878D82A}">
                    <a16:rowId xmlns:a16="http://schemas.microsoft.com/office/drawing/2014/main" val="3908110162"/>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13</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150mg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175mg</a:t>
                      </a:r>
                    </a:p>
                  </a:txBody>
                  <a:tcPr anchor="ctr"/>
                </a:tc>
                <a:extLst>
                  <a:ext uri="{0D108BD9-81ED-4DB2-BD59-A6C34878D82A}">
                    <a16:rowId xmlns:a16="http://schemas.microsoft.com/office/drawing/2014/main" val="1797902249"/>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14</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175mg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175mg</a:t>
                      </a:r>
                    </a:p>
                  </a:txBody>
                  <a:tcPr anchor="ctr"/>
                </a:tc>
                <a:extLst>
                  <a:ext uri="{0D108BD9-81ED-4DB2-BD59-A6C34878D82A}">
                    <a16:rowId xmlns:a16="http://schemas.microsoft.com/office/drawing/2014/main" val="607002122"/>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15</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175mg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200mg</a:t>
                      </a:r>
                    </a:p>
                  </a:txBody>
                  <a:tcPr anchor="ctr"/>
                </a:tc>
                <a:extLst>
                  <a:ext uri="{0D108BD9-81ED-4DB2-BD59-A6C34878D82A}">
                    <a16:rowId xmlns:a16="http://schemas.microsoft.com/office/drawing/2014/main" val="1694147855"/>
                  </a:ext>
                </a:extLst>
              </a:tr>
              <a:tr h="237421">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16</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200mg</a:t>
                      </a:r>
                    </a:p>
                  </a:txBody>
                  <a:tcPr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200mg</a:t>
                      </a:r>
                    </a:p>
                  </a:txBody>
                  <a:tcPr anchor="ctr"/>
                </a:tc>
                <a:extLst>
                  <a:ext uri="{0D108BD9-81ED-4DB2-BD59-A6C34878D82A}">
                    <a16:rowId xmlns:a16="http://schemas.microsoft.com/office/drawing/2014/main" val="1812163514"/>
                  </a:ext>
                </a:extLst>
              </a:tr>
              <a:tr h="329958">
                <a:tc gridSpan="3">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I check levels at the review appointment and would continue titration to at least 600mg/day. If no benefit stop, no down titration needed. Warn about rush and stop immediately if it occurs.</a:t>
                      </a:r>
                    </a:p>
                  </a:txBody>
                  <a:tcPr anchor="ct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76008901"/>
                  </a:ext>
                </a:extLst>
              </a:tr>
            </a:tbl>
          </a:graphicData>
        </a:graphic>
      </p:graphicFrame>
      <p:sp>
        <p:nvSpPr>
          <p:cNvPr id="5" name="Rectangle 4">
            <a:extLst>
              <a:ext uri="{FF2B5EF4-FFF2-40B4-BE49-F238E27FC236}">
                <a16:creationId xmlns:a16="http://schemas.microsoft.com/office/drawing/2014/main" id="{99DD2994-6309-0E42-ACA8-C4DA21AA94E0}"/>
              </a:ext>
            </a:extLst>
          </p:cNvPr>
          <p:cNvSpPr/>
          <p:nvPr/>
        </p:nvSpPr>
        <p:spPr>
          <a:xfrm>
            <a:off x="514741" y="6168691"/>
            <a:ext cx="8114516" cy="276999"/>
          </a:xfrm>
          <a:prstGeom prst="rect">
            <a:avLst/>
          </a:prstGeom>
        </p:spPr>
        <p:txBody>
          <a:bodyPr wrap="square" anchor="ctr">
            <a:spAutoFit/>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hlinkClick r:id="rId2"/>
              </a:rPr>
              <a:t>https://</a:t>
            </a:r>
            <a:r>
              <a:rPr lang="en-US" sz="1200" dirty="0" err="1">
                <a:latin typeface="Verdana" panose="020B0604030504040204" pitchFamily="34" charset="0"/>
                <a:ea typeface="Verdana" panose="020B0604030504040204" pitchFamily="34" charset="0"/>
                <a:cs typeface="Verdana" panose="020B0604030504040204" pitchFamily="34" charset="0"/>
                <a:hlinkClick r:id="rId2"/>
              </a:rPr>
              <a:t>www.medicines.org.uk</a:t>
            </a:r>
            <a:r>
              <a:rPr lang="en-US" sz="1200" dirty="0">
                <a:latin typeface="Verdana" panose="020B0604030504040204" pitchFamily="34" charset="0"/>
                <a:ea typeface="Verdana" panose="020B0604030504040204" pitchFamily="34" charset="0"/>
                <a:cs typeface="Verdana" panose="020B0604030504040204" pitchFamily="34" charset="0"/>
                <a:hlinkClick r:id="rId2"/>
              </a:rPr>
              <a:t>/</a:t>
            </a:r>
            <a:r>
              <a:rPr lang="en-US" sz="1200" dirty="0" err="1">
                <a:latin typeface="Verdana" panose="020B0604030504040204" pitchFamily="34" charset="0"/>
                <a:ea typeface="Verdana" panose="020B0604030504040204" pitchFamily="34" charset="0"/>
                <a:cs typeface="Verdana" panose="020B0604030504040204" pitchFamily="34" charset="0"/>
                <a:hlinkClick r:id="rId2"/>
              </a:rPr>
              <a:t>emc</a:t>
            </a:r>
            <a:r>
              <a:rPr lang="en-US" sz="1200" dirty="0">
                <a:latin typeface="Verdana" panose="020B0604030504040204" pitchFamily="34" charset="0"/>
                <a:ea typeface="Verdana" panose="020B0604030504040204" pitchFamily="34" charset="0"/>
                <a:cs typeface="Verdana" panose="020B0604030504040204" pitchFamily="34" charset="0"/>
                <a:hlinkClick r:id="rId2"/>
              </a:rPr>
              <a:t>/product/4736/</a:t>
            </a:r>
            <a:r>
              <a:rPr lang="en-US" sz="1200" dirty="0" err="1">
                <a:latin typeface="Verdana" panose="020B0604030504040204" pitchFamily="34" charset="0"/>
                <a:ea typeface="Verdana" panose="020B0604030504040204" pitchFamily="34" charset="0"/>
                <a:cs typeface="Verdana" panose="020B0604030504040204" pitchFamily="34" charset="0"/>
                <a:hlinkClick r:id="rId2"/>
              </a:rPr>
              <a:t>smpc</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91448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43671-ED37-2F49-BDF5-B41FA7F23FA4}"/>
              </a:ext>
            </a:extLst>
          </p:cNvPr>
          <p:cNvSpPr>
            <a:spLocks noGrp="1"/>
          </p:cNvSpPr>
          <p:nvPr>
            <p:ph type="title"/>
          </p:nvPr>
        </p:nvSpPr>
        <p:spPr>
          <a:xfrm>
            <a:off x="628650" y="100208"/>
            <a:ext cx="7886700" cy="1052187"/>
          </a:xfrm>
        </p:spPr>
        <p:txBody>
          <a:bodyPr>
            <a:normAutofit fontScale="90000"/>
          </a:bodyPr>
          <a:lstStyle/>
          <a:p>
            <a:pPr algn="ctr"/>
            <a:r>
              <a:rPr lang="en-US" sz="3200" b="1" dirty="0">
                <a:latin typeface="Verdana" panose="020B0604030504040204" pitchFamily="34" charset="0"/>
                <a:ea typeface="Verdana" panose="020B0604030504040204" pitchFamily="34" charset="0"/>
                <a:cs typeface="Verdana" panose="020B0604030504040204" pitchFamily="34" charset="0"/>
              </a:rPr>
              <a:t>Clinical Titration of Gabapentin in mg</a:t>
            </a:r>
          </a:p>
        </p:txBody>
      </p:sp>
      <p:graphicFrame>
        <p:nvGraphicFramePr>
          <p:cNvPr id="4" name="Content Placeholder 3">
            <a:extLst>
              <a:ext uri="{FF2B5EF4-FFF2-40B4-BE49-F238E27FC236}">
                <a16:creationId xmlns:a16="http://schemas.microsoft.com/office/drawing/2014/main" id="{3429A310-1A8F-3740-A671-B7C3390AB1A6}"/>
              </a:ext>
            </a:extLst>
          </p:cNvPr>
          <p:cNvGraphicFramePr>
            <a:graphicFrameLocks noGrp="1"/>
          </p:cNvGraphicFramePr>
          <p:nvPr>
            <p:ph idx="1"/>
          </p:nvPr>
        </p:nvGraphicFramePr>
        <p:xfrm>
          <a:off x="628650" y="1152395"/>
          <a:ext cx="7886700" cy="4597400"/>
        </p:xfrm>
        <a:graphic>
          <a:graphicData uri="http://schemas.openxmlformats.org/drawingml/2006/table">
            <a:tbl>
              <a:tblPr firstRow="1" bandRow="1">
                <a:tableStyleId>{5C22544A-7EE6-4342-B048-85BDC9FD1C3A}</a:tableStyleId>
              </a:tblPr>
              <a:tblGrid>
                <a:gridCol w="1971675">
                  <a:extLst>
                    <a:ext uri="{9D8B030D-6E8A-4147-A177-3AD203B41FA5}">
                      <a16:colId xmlns:a16="http://schemas.microsoft.com/office/drawing/2014/main" val="362584511"/>
                    </a:ext>
                  </a:extLst>
                </a:gridCol>
                <a:gridCol w="1971675">
                  <a:extLst>
                    <a:ext uri="{9D8B030D-6E8A-4147-A177-3AD203B41FA5}">
                      <a16:colId xmlns:a16="http://schemas.microsoft.com/office/drawing/2014/main" val="2952890765"/>
                    </a:ext>
                  </a:extLst>
                </a:gridCol>
                <a:gridCol w="1971675">
                  <a:extLst>
                    <a:ext uri="{9D8B030D-6E8A-4147-A177-3AD203B41FA5}">
                      <a16:colId xmlns:a16="http://schemas.microsoft.com/office/drawing/2014/main" val="2530427528"/>
                    </a:ext>
                  </a:extLst>
                </a:gridCol>
                <a:gridCol w="1971675">
                  <a:extLst>
                    <a:ext uri="{9D8B030D-6E8A-4147-A177-3AD203B41FA5}">
                      <a16:colId xmlns:a16="http://schemas.microsoft.com/office/drawing/2014/main" val="2736440495"/>
                    </a:ext>
                  </a:extLst>
                </a:gridCol>
              </a:tblGrid>
              <a:tr h="370840">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Week</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Morning (6 am)</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Lunch (2 pm)</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Night (10 pm)</a:t>
                      </a:r>
                    </a:p>
                  </a:txBody>
                  <a:tcPr anchor="ctr"/>
                </a:tc>
                <a:extLst>
                  <a:ext uri="{0D108BD9-81ED-4DB2-BD59-A6C34878D82A}">
                    <a16:rowId xmlns:a16="http://schemas.microsoft.com/office/drawing/2014/main" val="3815515438"/>
                  </a:ext>
                </a:extLst>
              </a:tr>
              <a:tr h="370840">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300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300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300</a:t>
                      </a:r>
                    </a:p>
                  </a:txBody>
                  <a:tcPr anchor="ctr"/>
                </a:tc>
                <a:extLst>
                  <a:ext uri="{0D108BD9-81ED-4DB2-BD59-A6C34878D82A}">
                    <a16:rowId xmlns:a16="http://schemas.microsoft.com/office/drawing/2014/main" val="3538811313"/>
                  </a:ext>
                </a:extLst>
              </a:tr>
              <a:tr h="370840">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300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300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600</a:t>
                      </a:r>
                    </a:p>
                  </a:txBody>
                  <a:tcPr anchor="ctr"/>
                </a:tc>
                <a:extLst>
                  <a:ext uri="{0D108BD9-81ED-4DB2-BD59-A6C34878D82A}">
                    <a16:rowId xmlns:a16="http://schemas.microsoft.com/office/drawing/2014/main" val="150457993"/>
                  </a:ext>
                </a:extLst>
              </a:tr>
              <a:tr h="370840">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3</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600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300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600</a:t>
                      </a:r>
                    </a:p>
                  </a:txBody>
                  <a:tcPr anchor="ctr"/>
                </a:tc>
                <a:extLst>
                  <a:ext uri="{0D108BD9-81ED-4DB2-BD59-A6C34878D82A}">
                    <a16:rowId xmlns:a16="http://schemas.microsoft.com/office/drawing/2014/main" val="2051119004"/>
                  </a:ext>
                </a:extLst>
              </a:tr>
              <a:tr h="370840">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4</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600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600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600</a:t>
                      </a:r>
                    </a:p>
                  </a:txBody>
                  <a:tcPr anchor="ctr"/>
                </a:tc>
                <a:extLst>
                  <a:ext uri="{0D108BD9-81ED-4DB2-BD59-A6C34878D82A}">
                    <a16:rowId xmlns:a16="http://schemas.microsoft.com/office/drawing/2014/main" val="794639688"/>
                  </a:ext>
                </a:extLst>
              </a:tr>
              <a:tr h="370840">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5</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600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600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900</a:t>
                      </a:r>
                    </a:p>
                  </a:txBody>
                  <a:tcPr anchor="ctr"/>
                </a:tc>
                <a:extLst>
                  <a:ext uri="{0D108BD9-81ED-4DB2-BD59-A6C34878D82A}">
                    <a16:rowId xmlns:a16="http://schemas.microsoft.com/office/drawing/2014/main" val="321924932"/>
                  </a:ext>
                </a:extLst>
              </a:tr>
              <a:tr h="370840">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900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900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900</a:t>
                      </a:r>
                    </a:p>
                  </a:txBody>
                  <a:tcPr anchor="ctr"/>
                </a:tc>
                <a:extLst>
                  <a:ext uri="{0D108BD9-81ED-4DB2-BD59-A6C34878D82A}">
                    <a16:rowId xmlns:a16="http://schemas.microsoft.com/office/drawing/2014/main" val="754079833"/>
                  </a:ext>
                </a:extLst>
              </a:tr>
              <a:tr h="370840">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7</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900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900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1200</a:t>
                      </a:r>
                    </a:p>
                  </a:txBody>
                  <a:tcPr anchor="ctr"/>
                </a:tc>
                <a:extLst>
                  <a:ext uri="{0D108BD9-81ED-4DB2-BD59-A6C34878D82A}">
                    <a16:rowId xmlns:a16="http://schemas.microsoft.com/office/drawing/2014/main" val="2998423996"/>
                  </a:ext>
                </a:extLst>
              </a:tr>
              <a:tr h="370840">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8</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1200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900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1200</a:t>
                      </a:r>
                    </a:p>
                  </a:txBody>
                  <a:tcPr anchor="ctr"/>
                </a:tc>
                <a:extLst>
                  <a:ext uri="{0D108BD9-81ED-4DB2-BD59-A6C34878D82A}">
                    <a16:rowId xmlns:a16="http://schemas.microsoft.com/office/drawing/2014/main" val="3246158692"/>
                  </a:ext>
                </a:extLst>
              </a:tr>
              <a:tr h="370840">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9</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1200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1200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1200</a:t>
                      </a:r>
                    </a:p>
                  </a:txBody>
                  <a:tcPr anchor="ctr"/>
                </a:tc>
                <a:extLst>
                  <a:ext uri="{0D108BD9-81ED-4DB2-BD59-A6C34878D82A}">
                    <a16:rowId xmlns:a16="http://schemas.microsoft.com/office/drawing/2014/main" val="307734206"/>
                  </a:ext>
                </a:extLst>
              </a:tr>
              <a:tr h="370840">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1200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1200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1200</a:t>
                      </a:r>
                    </a:p>
                  </a:txBody>
                  <a:tcPr anchor="ctr"/>
                </a:tc>
                <a:extLst>
                  <a:ext uri="{0D108BD9-81ED-4DB2-BD59-A6C34878D82A}">
                    <a16:rowId xmlns:a16="http://schemas.microsoft.com/office/drawing/2014/main" val="2048626982"/>
                  </a:ext>
                </a:extLst>
              </a:tr>
              <a:tr h="370840">
                <a:tc gridSpan="4">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Try for 2 to 3 months and if there is no benefit start tapering again probably faster than titration but do not stop immediately to avoid triggering anxiety attacks</a:t>
                      </a:r>
                    </a:p>
                  </a:txBody>
                  <a:tcPr anchor="ct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76008901"/>
                  </a:ext>
                </a:extLst>
              </a:tr>
            </a:tbl>
          </a:graphicData>
        </a:graphic>
      </p:graphicFrame>
      <p:sp>
        <p:nvSpPr>
          <p:cNvPr id="5" name="Rectangle 4">
            <a:extLst>
              <a:ext uri="{FF2B5EF4-FFF2-40B4-BE49-F238E27FC236}">
                <a16:creationId xmlns:a16="http://schemas.microsoft.com/office/drawing/2014/main" id="{99DD2994-6309-0E42-ACA8-C4DA21AA94E0}"/>
              </a:ext>
            </a:extLst>
          </p:cNvPr>
          <p:cNvSpPr/>
          <p:nvPr/>
        </p:nvSpPr>
        <p:spPr>
          <a:xfrm>
            <a:off x="628649" y="6070304"/>
            <a:ext cx="7886699" cy="276999"/>
          </a:xfrm>
          <a:prstGeom prst="rect">
            <a:avLst/>
          </a:prstGeom>
        </p:spPr>
        <p:txBody>
          <a:bodyPr wrap="square" anchor="ctr">
            <a:spAutoFit/>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hlinkClick r:id="rId2"/>
              </a:rPr>
              <a:t>https://</a:t>
            </a:r>
            <a:r>
              <a:rPr lang="en-US" sz="1200" dirty="0" err="1">
                <a:latin typeface="Verdana" panose="020B0604030504040204" pitchFamily="34" charset="0"/>
                <a:ea typeface="Verdana" panose="020B0604030504040204" pitchFamily="34" charset="0"/>
                <a:cs typeface="Verdana" panose="020B0604030504040204" pitchFamily="34" charset="0"/>
                <a:hlinkClick r:id="rId2"/>
              </a:rPr>
              <a:t>www.medicines.org.uk</a:t>
            </a:r>
            <a:r>
              <a:rPr lang="en-US" sz="1200" dirty="0">
                <a:latin typeface="Verdana" panose="020B0604030504040204" pitchFamily="34" charset="0"/>
                <a:ea typeface="Verdana" panose="020B0604030504040204" pitchFamily="34" charset="0"/>
                <a:cs typeface="Verdana" panose="020B0604030504040204" pitchFamily="34" charset="0"/>
                <a:hlinkClick r:id="rId2"/>
              </a:rPr>
              <a:t>/</a:t>
            </a:r>
            <a:r>
              <a:rPr lang="en-US" sz="1200" dirty="0" err="1">
                <a:latin typeface="Verdana" panose="020B0604030504040204" pitchFamily="34" charset="0"/>
                <a:ea typeface="Verdana" panose="020B0604030504040204" pitchFamily="34" charset="0"/>
                <a:cs typeface="Verdana" panose="020B0604030504040204" pitchFamily="34" charset="0"/>
                <a:hlinkClick r:id="rId2"/>
              </a:rPr>
              <a:t>emc</a:t>
            </a:r>
            <a:r>
              <a:rPr lang="en-US" sz="1200" dirty="0">
                <a:latin typeface="Verdana" panose="020B0604030504040204" pitchFamily="34" charset="0"/>
                <a:ea typeface="Verdana" panose="020B0604030504040204" pitchFamily="34" charset="0"/>
                <a:cs typeface="Verdana" panose="020B0604030504040204" pitchFamily="34" charset="0"/>
                <a:hlinkClick r:id="rId2"/>
              </a:rPr>
              <a:t>/product/3195/</a:t>
            </a:r>
            <a:r>
              <a:rPr lang="en-US" sz="1200" dirty="0" err="1">
                <a:latin typeface="Verdana" panose="020B0604030504040204" pitchFamily="34" charset="0"/>
                <a:ea typeface="Verdana" panose="020B0604030504040204" pitchFamily="34" charset="0"/>
                <a:cs typeface="Verdana" panose="020B0604030504040204" pitchFamily="34" charset="0"/>
                <a:hlinkClick r:id="rId2"/>
              </a:rPr>
              <a:t>smpc</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a:extLst>
              <a:ext uri="{FF2B5EF4-FFF2-40B4-BE49-F238E27FC236}">
                <a16:creationId xmlns:a16="http://schemas.microsoft.com/office/drawing/2014/main" id="{1B1277C6-F69C-3B41-9643-0379E891BE1C}"/>
              </a:ext>
            </a:extLst>
          </p:cNvPr>
          <p:cNvSpPr/>
          <p:nvPr/>
        </p:nvSpPr>
        <p:spPr>
          <a:xfrm>
            <a:off x="628650" y="6508048"/>
            <a:ext cx="7886700" cy="276999"/>
          </a:xfrm>
          <a:prstGeom prst="rect">
            <a:avLst/>
          </a:prstGeom>
        </p:spPr>
        <p:txBody>
          <a:bodyPr wrap="square">
            <a:spAutoFit/>
          </a:bodyPr>
          <a:lstStyle/>
          <a:p>
            <a:pPr algn="ctr"/>
            <a:r>
              <a:rPr lang="en-US" sz="1200" dirty="0">
                <a:solidFill>
                  <a:srgbClr val="FF0000"/>
                </a:solidFill>
                <a:latin typeface="Verdana" panose="020B0604030504040204" pitchFamily="34" charset="0"/>
                <a:ea typeface="Verdana" panose="020B0604030504040204" pitchFamily="34" charset="0"/>
                <a:cs typeface="Verdana" panose="020B0604030504040204" pitchFamily="34" charset="0"/>
                <a:hlinkClick r:id="rId3"/>
              </a:rPr>
              <a:t>https://</a:t>
            </a:r>
            <a:r>
              <a:rPr lang="en-US" sz="1200" dirty="0" err="1">
                <a:solidFill>
                  <a:srgbClr val="FF0000"/>
                </a:solidFill>
                <a:latin typeface="Verdana" panose="020B0604030504040204" pitchFamily="34" charset="0"/>
                <a:ea typeface="Verdana" panose="020B0604030504040204" pitchFamily="34" charset="0"/>
                <a:cs typeface="Verdana" panose="020B0604030504040204" pitchFamily="34" charset="0"/>
                <a:hlinkClick r:id="rId3"/>
              </a:rPr>
              <a:t>fpm.ac.uk</a:t>
            </a:r>
            <a:r>
              <a:rPr lang="en-US" sz="1200" dirty="0">
                <a:solidFill>
                  <a:srgbClr val="FF0000"/>
                </a:solidFill>
                <a:latin typeface="Verdana" panose="020B0604030504040204" pitchFamily="34" charset="0"/>
                <a:ea typeface="Verdana" panose="020B0604030504040204" pitchFamily="34" charset="0"/>
                <a:cs typeface="Verdana" panose="020B0604030504040204" pitchFamily="34" charset="0"/>
                <a:hlinkClick r:id="rId3"/>
              </a:rPr>
              <a:t>/sites/fpm/files/documents/2021-04/Gabapentin%202021.pdf</a:t>
            </a:r>
            <a:endParaRPr lang="en-US" sz="12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641932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43671-ED37-2F49-BDF5-B41FA7F23FA4}"/>
              </a:ext>
            </a:extLst>
          </p:cNvPr>
          <p:cNvSpPr>
            <a:spLocks noGrp="1"/>
          </p:cNvSpPr>
          <p:nvPr>
            <p:ph type="title"/>
          </p:nvPr>
        </p:nvSpPr>
        <p:spPr>
          <a:xfrm>
            <a:off x="628650" y="100208"/>
            <a:ext cx="7886700" cy="1052187"/>
          </a:xfrm>
        </p:spPr>
        <p:txBody>
          <a:bodyPr>
            <a:noAutofit/>
          </a:bodyP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Clinical Titration of Pregabalin in mg</a:t>
            </a:r>
          </a:p>
        </p:txBody>
      </p:sp>
      <p:graphicFrame>
        <p:nvGraphicFramePr>
          <p:cNvPr id="4" name="Content Placeholder 3">
            <a:extLst>
              <a:ext uri="{FF2B5EF4-FFF2-40B4-BE49-F238E27FC236}">
                <a16:creationId xmlns:a16="http://schemas.microsoft.com/office/drawing/2014/main" id="{3429A310-1A8F-3740-A671-B7C3390AB1A6}"/>
              </a:ext>
            </a:extLst>
          </p:cNvPr>
          <p:cNvGraphicFramePr>
            <a:graphicFrameLocks noGrp="1"/>
          </p:cNvGraphicFramePr>
          <p:nvPr>
            <p:ph idx="1"/>
          </p:nvPr>
        </p:nvGraphicFramePr>
        <p:xfrm>
          <a:off x="628650" y="1647238"/>
          <a:ext cx="7651053" cy="3855720"/>
        </p:xfrm>
        <a:graphic>
          <a:graphicData uri="http://schemas.openxmlformats.org/drawingml/2006/table">
            <a:tbl>
              <a:tblPr firstRow="1" bandRow="1">
                <a:tableStyleId>{5C22544A-7EE6-4342-B048-85BDC9FD1C3A}</a:tableStyleId>
              </a:tblPr>
              <a:tblGrid>
                <a:gridCol w="2550351">
                  <a:extLst>
                    <a:ext uri="{9D8B030D-6E8A-4147-A177-3AD203B41FA5}">
                      <a16:colId xmlns:a16="http://schemas.microsoft.com/office/drawing/2014/main" val="362584511"/>
                    </a:ext>
                  </a:extLst>
                </a:gridCol>
                <a:gridCol w="2550351">
                  <a:extLst>
                    <a:ext uri="{9D8B030D-6E8A-4147-A177-3AD203B41FA5}">
                      <a16:colId xmlns:a16="http://schemas.microsoft.com/office/drawing/2014/main" val="2952890765"/>
                    </a:ext>
                  </a:extLst>
                </a:gridCol>
                <a:gridCol w="2550351">
                  <a:extLst>
                    <a:ext uri="{9D8B030D-6E8A-4147-A177-3AD203B41FA5}">
                      <a16:colId xmlns:a16="http://schemas.microsoft.com/office/drawing/2014/main" val="2736440495"/>
                    </a:ext>
                  </a:extLst>
                </a:gridCol>
              </a:tblGrid>
              <a:tr h="370840">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Week</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Morning (10 am)</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Night (10 pm)</a:t>
                      </a:r>
                    </a:p>
                  </a:txBody>
                  <a:tcPr anchor="ctr"/>
                </a:tc>
                <a:extLst>
                  <a:ext uri="{0D108BD9-81ED-4DB2-BD59-A6C34878D82A}">
                    <a16:rowId xmlns:a16="http://schemas.microsoft.com/office/drawing/2014/main" val="3815515438"/>
                  </a:ext>
                </a:extLst>
              </a:tr>
              <a:tr h="370840">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75</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75</a:t>
                      </a:r>
                    </a:p>
                  </a:txBody>
                  <a:tcPr anchor="ctr"/>
                </a:tc>
                <a:extLst>
                  <a:ext uri="{0D108BD9-81ED-4DB2-BD59-A6C34878D82A}">
                    <a16:rowId xmlns:a16="http://schemas.microsoft.com/office/drawing/2014/main" val="3538811313"/>
                  </a:ext>
                </a:extLst>
              </a:tr>
              <a:tr h="370840">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75</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150</a:t>
                      </a:r>
                    </a:p>
                  </a:txBody>
                  <a:tcPr anchor="ctr"/>
                </a:tc>
                <a:extLst>
                  <a:ext uri="{0D108BD9-81ED-4DB2-BD59-A6C34878D82A}">
                    <a16:rowId xmlns:a16="http://schemas.microsoft.com/office/drawing/2014/main" val="150457993"/>
                  </a:ext>
                </a:extLst>
              </a:tr>
              <a:tr h="370840">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3</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150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150</a:t>
                      </a:r>
                    </a:p>
                  </a:txBody>
                  <a:tcPr anchor="ctr"/>
                </a:tc>
                <a:extLst>
                  <a:ext uri="{0D108BD9-81ED-4DB2-BD59-A6C34878D82A}">
                    <a16:rowId xmlns:a16="http://schemas.microsoft.com/office/drawing/2014/main" val="2051119004"/>
                  </a:ext>
                </a:extLst>
              </a:tr>
              <a:tr h="370840">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4</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150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225</a:t>
                      </a:r>
                    </a:p>
                  </a:txBody>
                  <a:tcPr anchor="ctr"/>
                </a:tc>
                <a:extLst>
                  <a:ext uri="{0D108BD9-81ED-4DB2-BD59-A6C34878D82A}">
                    <a16:rowId xmlns:a16="http://schemas.microsoft.com/office/drawing/2014/main" val="794639688"/>
                  </a:ext>
                </a:extLst>
              </a:tr>
              <a:tr h="370840">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5</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225</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225</a:t>
                      </a:r>
                    </a:p>
                  </a:txBody>
                  <a:tcPr anchor="ctr"/>
                </a:tc>
                <a:extLst>
                  <a:ext uri="{0D108BD9-81ED-4DB2-BD59-A6C34878D82A}">
                    <a16:rowId xmlns:a16="http://schemas.microsoft.com/office/drawing/2014/main" val="321924932"/>
                  </a:ext>
                </a:extLst>
              </a:tr>
              <a:tr h="370840">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225</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300</a:t>
                      </a:r>
                    </a:p>
                  </a:txBody>
                  <a:tcPr anchor="ctr"/>
                </a:tc>
                <a:extLst>
                  <a:ext uri="{0D108BD9-81ED-4DB2-BD59-A6C34878D82A}">
                    <a16:rowId xmlns:a16="http://schemas.microsoft.com/office/drawing/2014/main" val="754079833"/>
                  </a:ext>
                </a:extLst>
              </a:tr>
              <a:tr h="370840">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7</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300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300</a:t>
                      </a:r>
                    </a:p>
                  </a:txBody>
                  <a:tcPr anchor="ctr"/>
                </a:tc>
                <a:extLst>
                  <a:ext uri="{0D108BD9-81ED-4DB2-BD59-A6C34878D82A}">
                    <a16:rowId xmlns:a16="http://schemas.microsoft.com/office/drawing/2014/main" val="2998423996"/>
                  </a:ext>
                </a:extLst>
              </a:tr>
              <a:tr h="370840">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8</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300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300</a:t>
                      </a:r>
                    </a:p>
                  </a:txBody>
                  <a:tcPr anchor="ctr"/>
                </a:tc>
                <a:extLst>
                  <a:ext uri="{0D108BD9-81ED-4DB2-BD59-A6C34878D82A}">
                    <a16:rowId xmlns:a16="http://schemas.microsoft.com/office/drawing/2014/main" val="3246158692"/>
                  </a:ext>
                </a:extLst>
              </a:tr>
              <a:tr h="370840">
                <a:tc gridSpan="3">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Try for 2 to 3 months and if there is no benefit start tapering again probably faster than titration but do not stop immediately to avoid triggering anxiety attacks</a:t>
                      </a:r>
                    </a:p>
                  </a:txBody>
                  <a:tcPr anchor="ct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76008901"/>
                  </a:ext>
                </a:extLst>
              </a:tr>
            </a:tbl>
          </a:graphicData>
        </a:graphic>
      </p:graphicFrame>
      <p:sp>
        <p:nvSpPr>
          <p:cNvPr id="5" name="Rectangle 4">
            <a:extLst>
              <a:ext uri="{FF2B5EF4-FFF2-40B4-BE49-F238E27FC236}">
                <a16:creationId xmlns:a16="http://schemas.microsoft.com/office/drawing/2014/main" id="{99DD2994-6309-0E42-ACA8-C4DA21AA94E0}"/>
              </a:ext>
            </a:extLst>
          </p:cNvPr>
          <p:cNvSpPr/>
          <p:nvPr/>
        </p:nvSpPr>
        <p:spPr>
          <a:xfrm>
            <a:off x="628649" y="5517558"/>
            <a:ext cx="7651053" cy="276999"/>
          </a:xfrm>
          <a:prstGeom prst="rect">
            <a:avLst/>
          </a:prstGeom>
        </p:spPr>
        <p:txBody>
          <a:bodyPr wrap="square" anchor="ctr">
            <a:spAutoFit/>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hlinkClick r:id="rId2"/>
              </a:rPr>
              <a:t>https://</a:t>
            </a:r>
            <a:r>
              <a:rPr lang="en-US" sz="1200" dirty="0" err="1">
                <a:latin typeface="Verdana" panose="020B0604030504040204" pitchFamily="34" charset="0"/>
                <a:ea typeface="Verdana" panose="020B0604030504040204" pitchFamily="34" charset="0"/>
                <a:cs typeface="Verdana" panose="020B0604030504040204" pitchFamily="34" charset="0"/>
                <a:hlinkClick r:id="rId2"/>
              </a:rPr>
              <a:t>www.medicines.org.uk</a:t>
            </a:r>
            <a:r>
              <a:rPr lang="en-US" sz="1200" dirty="0">
                <a:latin typeface="Verdana" panose="020B0604030504040204" pitchFamily="34" charset="0"/>
                <a:ea typeface="Verdana" panose="020B0604030504040204" pitchFamily="34" charset="0"/>
                <a:cs typeface="Verdana" panose="020B0604030504040204" pitchFamily="34" charset="0"/>
                <a:hlinkClick r:id="rId2"/>
              </a:rPr>
              <a:t>/</a:t>
            </a:r>
            <a:r>
              <a:rPr lang="en-US" sz="1200" dirty="0" err="1">
                <a:latin typeface="Verdana" panose="020B0604030504040204" pitchFamily="34" charset="0"/>
                <a:ea typeface="Verdana" panose="020B0604030504040204" pitchFamily="34" charset="0"/>
                <a:cs typeface="Verdana" panose="020B0604030504040204" pitchFamily="34" charset="0"/>
                <a:hlinkClick r:id="rId2"/>
              </a:rPr>
              <a:t>emc</a:t>
            </a:r>
            <a:r>
              <a:rPr lang="en-US" sz="1200" dirty="0">
                <a:latin typeface="Verdana" panose="020B0604030504040204" pitchFamily="34" charset="0"/>
                <a:ea typeface="Verdana" panose="020B0604030504040204" pitchFamily="34" charset="0"/>
                <a:cs typeface="Verdana" panose="020B0604030504040204" pitchFamily="34" charset="0"/>
                <a:hlinkClick r:id="rId2"/>
              </a:rPr>
              <a:t>/product/10302/</a:t>
            </a:r>
            <a:r>
              <a:rPr lang="en-US" sz="1200" dirty="0" err="1">
                <a:latin typeface="Verdana" panose="020B0604030504040204" pitchFamily="34" charset="0"/>
                <a:ea typeface="Verdana" panose="020B0604030504040204" pitchFamily="34" charset="0"/>
                <a:cs typeface="Verdana" panose="020B0604030504040204" pitchFamily="34" charset="0"/>
                <a:hlinkClick r:id="rId2"/>
              </a:rPr>
              <a:t>smpc</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a:extLst>
              <a:ext uri="{FF2B5EF4-FFF2-40B4-BE49-F238E27FC236}">
                <a16:creationId xmlns:a16="http://schemas.microsoft.com/office/drawing/2014/main" id="{1B1277C6-F69C-3B41-9643-0379E891BE1C}"/>
              </a:ext>
            </a:extLst>
          </p:cNvPr>
          <p:cNvSpPr/>
          <p:nvPr/>
        </p:nvSpPr>
        <p:spPr>
          <a:xfrm>
            <a:off x="628649" y="6079351"/>
            <a:ext cx="7651053" cy="276999"/>
          </a:xfrm>
          <a:prstGeom prst="rect">
            <a:avLst/>
          </a:prstGeom>
        </p:spPr>
        <p:txBody>
          <a:bodyPr wrap="square">
            <a:spAutoFit/>
          </a:bodyPr>
          <a:lstStyle/>
          <a:p>
            <a:pPr algn="ctr"/>
            <a:r>
              <a:rPr lang="en-US" sz="1200" dirty="0">
                <a:solidFill>
                  <a:srgbClr val="FF0000"/>
                </a:solidFill>
                <a:latin typeface="Verdana" panose="020B0604030504040204" pitchFamily="34" charset="0"/>
                <a:ea typeface="Verdana" panose="020B0604030504040204" pitchFamily="34" charset="0"/>
                <a:cs typeface="Verdana" panose="020B0604030504040204" pitchFamily="34" charset="0"/>
                <a:hlinkClick r:id="rId3"/>
              </a:rPr>
              <a:t>https://</a:t>
            </a:r>
            <a:r>
              <a:rPr lang="en-US" sz="1200" dirty="0" err="1">
                <a:solidFill>
                  <a:srgbClr val="FF0000"/>
                </a:solidFill>
                <a:latin typeface="Verdana" panose="020B0604030504040204" pitchFamily="34" charset="0"/>
                <a:ea typeface="Verdana" panose="020B0604030504040204" pitchFamily="34" charset="0"/>
                <a:cs typeface="Verdana" panose="020B0604030504040204" pitchFamily="34" charset="0"/>
                <a:hlinkClick r:id="rId3"/>
              </a:rPr>
              <a:t>fpm.ac.uk</a:t>
            </a:r>
            <a:r>
              <a:rPr lang="en-US" sz="1200" dirty="0">
                <a:solidFill>
                  <a:srgbClr val="FF0000"/>
                </a:solidFill>
                <a:latin typeface="Verdana" panose="020B0604030504040204" pitchFamily="34" charset="0"/>
                <a:ea typeface="Verdana" panose="020B0604030504040204" pitchFamily="34" charset="0"/>
                <a:cs typeface="Verdana" panose="020B0604030504040204" pitchFamily="34" charset="0"/>
                <a:hlinkClick r:id="rId3"/>
              </a:rPr>
              <a:t>/sites/fpm/files/documents/2022-09/Pregabalin-leaflet-2022.pdf</a:t>
            </a:r>
            <a:endParaRPr lang="en-US" sz="12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697764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rcutaneous balloon compression for trigeminal neuralgia: experience and  surgical techniques from a single institution | Acta Neurologica Belgica">
            <a:extLst>
              <a:ext uri="{FF2B5EF4-FFF2-40B4-BE49-F238E27FC236}">
                <a16:creationId xmlns:a16="http://schemas.microsoft.com/office/drawing/2014/main" id="{CF9B60A8-2A42-E453-97ED-F610FD405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223"/>
            <a:ext cx="4664574" cy="396594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rigeminal neuralgia ...">
            <a:hlinkClick r:id="rId3"/>
            <a:extLst>
              <a:ext uri="{FF2B5EF4-FFF2-40B4-BE49-F238E27FC236}">
                <a16:creationId xmlns:a16="http://schemas.microsoft.com/office/drawing/2014/main" id="{03ADCB7D-EB34-B390-5332-29ED7C7393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9997" y="4227623"/>
            <a:ext cx="34798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trigeminal neuralgia ...">
            <a:hlinkClick r:id="rId3"/>
            <a:extLst>
              <a:ext uri="{FF2B5EF4-FFF2-40B4-BE49-F238E27FC236}">
                <a16:creationId xmlns:a16="http://schemas.microsoft.com/office/drawing/2014/main" id="{372F883F-C0FA-7F68-73FE-4021E2465C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2397" y="4380023"/>
            <a:ext cx="3479800" cy="233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6121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ight-Sided-Radiofrequency-Ablation-of-the-Gasserian-Ganglion">
            <a:extLst>
              <a:ext uri="{FF2B5EF4-FFF2-40B4-BE49-F238E27FC236}">
                <a16:creationId xmlns:a16="http://schemas.microsoft.com/office/drawing/2014/main" id="{63391DCB-3A99-8B86-A1BF-54EC889683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62891" cy="353000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rigeminal Neuralgia RF">
            <a:extLst>
              <a:ext uri="{FF2B5EF4-FFF2-40B4-BE49-F238E27FC236}">
                <a16:creationId xmlns:a16="http://schemas.microsoft.com/office/drawing/2014/main" id="{7A6F67FD-8780-939E-8117-5856B6AC2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7704" y="3103083"/>
            <a:ext cx="3187700" cy="341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5354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ow to Alleviate Pain Caused by Trigeminal Neuralgia: 13 Steps">
            <a:extLst>
              <a:ext uri="{FF2B5EF4-FFF2-40B4-BE49-F238E27FC236}">
                <a16:creationId xmlns:a16="http://schemas.microsoft.com/office/drawing/2014/main" id="{03F3CEE4-A538-BDB6-1BFF-1BF182D9C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Glycerol Rhizotomy | Cohen Collection | Volumes | The Neurosurgical Atlas">
            <a:extLst>
              <a:ext uri="{FF2B5EF4-FFF2-40B4-BE49-F238E27FC236}">
                <a16:creationId xmlns:a16="http://schemas.microsoft.com/office/drawing/2014/main" id="{1E77EE7A-F8F0-6337-875D-1B5BD76AD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42611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9681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F28B56-392B-E258-8750-611926C8923A}"/>
              </a:ext>
            </a:extLst>
          </p:cNvPr>
          <p:cNvSpPr txBox="1"/>
          <p:nvPr/>
        </p:nvSpPr>
        <p:spPr>
          <a:xfrm>
            <a:off x="0" y="1429619"/>
            <a:ext cx="9144000" cy="4249881"/>
          </a:xfrm>
          <a:prstGeom prst="rect">
            <a:avLst/>
          </a:prstGeom>
          <a:noFill/>
        </p:spPr>
        <p:txBody>
          <a:bodyPr wrap="square">
            <a:spAutoFit/>
          </a:bodyPr>
          <a:lstStyle/>
          <a:p>
            <a:pPr algn="ctr">
              <a:lnSpc>
                <a:spcPct val="150000"/>
              </a:lnSpc>
            </a:pPr>
            <a:r>
              <a:rPr lang="en-GB" sz="1400" dirty="0">
                <a:latin typeface="Verdana" panose="020B0604030504040204" pitchFamily="34" charset="0"/>
                <a:ea typeface="Verdana" panose="020B0604030504040204" pitchFamily="34" charset="0"/>
                <a:cs typeface="Verdana" panose="020B0604030504040204" pitchFamily="34" charset="0"/>
              </a:rPr>
              <a:t>For the </a:t>
            </a:r>
            <a:r>
              <a:rPr lang="en-GB" sz="1400" dirty="0" err="1">
                <a:latin typeface="Verdana" panose="020B0604030504040204" pitchFamily="34" charset="0"/>
                <a:ea typeface="Verdana" panose="020B0604030504040204" pitchFamily="34" charset="0"/>
                <a:cs typeface="Verdana" panose="020B0604030504040204" pitchFamily="34" charset="0"/>
              </a:rPr>
              <a:t>radiosurgical</a:t>
            </a:r>
            <a:r>
              <a:rPr lang="en-GB" sz="1400" dirty="0">
                <a:latin typeface="Verdana" panose="020B0604030504040204" pitchFamily="34" charset="0"/>
                <a:ea typeface="Verdana" panose="020B0604030504040204" pitchFamily="34" charset="0"/>
                <a:cs typeface="Verdana" panose="020B0604030504040204" pitchFamily="34" charset="0"/>
              </a:rPr>
              <a:t> treatment of trigeminal neuralgia, the target can be either the proximal root entry zone of the trigeminal nerve (Fig. </a:t>
            </a:r>
            <a:r>
              <a:rPr lang="en-GB" sz="1400" dirty="0">
                <a:latin typeface="Verdana" panose="020B0604030504040204" pitchFamily="34" charset="0"/>
                <a:ea typeface="Verdana" panose="020B0604030504040204" pitchFamily="34" charset="0"/>
                <a:cs typeface="Verdana" panose="020B0604030504040204" pitchFamily="34" charset="0"/>
                <a:hlinkClick r:id="rId2"/>
              </a:rPr>
              <a:t>4A</a:t>
            </a:r>
            <a:r>
              <a:rPr lang="en-GB" sz="1400" dirty="0">
                <a:latin typeface="Verdana" panose="020B0604030504040204" pitchFamily="34" charset="0"/>
                <a:ea typeface="Verdana" panose="020B0604030504040204" pitchFamily="34" charset="0"/>
                <a:cs typeface="Verdana" panose="020B0604030504040204" pitchFamily="34" charset="0"/>
              </a:rPr>
              <a:t>,</a:t>
            </a:r>
            <a:r>
              <a:rPr lang="en-GB" sz="1400" dirty="0">
                <a:latin typeface="Verdana" panose="020B0604030504040204" pitchFamily="34" charset="0"/>
                <a:ea typeface="Verdana" panose="020B0604030504040204" pitchFamily="34" charset="0"/>
                <a:cs typeface="Verdana" panose="020B0604030504040204" pitchFamily="34" charset="0"/>
                <a:hlinkClick r:id="rId3"/>
              </a:rPr>
              <a:t>4B</a:t>
            </a:r>
            <a:r>
              <a:rPr lang="en-GB" sz="1400" dirty="0">
                <a:latin typeface="Verdana" panose="020B0604030504040204" pitchFamily="34" charset="0"/>
                <a:ea typeface="Verdana" panose="020B0604030504040204" pitchFamily="34" charset="0"/>
                <a:cs typeface="Verdana" panose="020B0604030504040204" pitchFamily="34" charset="0"/>
              </a:rPr>
              <a:t>,</a:t>
            </a:r>
            <a:r>
              <a:rPr lang="en-GB" sz="1400" dirty="0">
                <a:latin typeface="Verdana" panose="020B0604030504040204" pitchFamily="34" charset="0"/>
                <a:ea typeface="Verdana" panose="020B0604030504040204" pitchFamily="34" charset="0"/>
                <a:cs typeface="Verdana" panose="020B0604030504040204" pitchFamily="34" charset="0"/>
                <a:hlinkClick r:id="rId4"/>
              </a:rPr>
              <a:t>4C</a:t>
            </a:r>
            <a:r>
              <a:rPr lang="en-GB" sz="1400" dirty="0">
                <a:latin typeface="Verdana" panose="020B0604030504040204" pitchFamily="34" charset="0"/>
                <a:ea typeface="Verdana" panose="020B0604030504040204" pitchFamily="34" charset="0"/>
                <a:cs typeface="Verdana" panose="020B0604030504040204" pitchFamily="34" charset="0"/>
              </a:rPr>
              <a:t>) or the distal (</a:t>
            </a:r>
            <a:r>
              <a:rPr lang="en-GB" sz="1400" dirty="0" err="1">
                <a:latin typeface="Verdana" panose="020B0604030504040204" pitchFamily="34" charset="0"/>
                <a:ea typeface="Verdana" panose="020B0604030504040204" pitchFamily="34" charset="0"/>
                <a:cs typeface="Verdana" panose="020B0604030504040204" pitchFamily="34" charset="0"/>
              </a:rPr>
              <a:t>retrogasserian</a:t>
            </a:r>
            <a:r>
              <a:rPr lang="en-GB" sz="1400" dirty="0">
                <a:latin typeface="Verdana" panose="020B0604030504040204" pitchFamily="34" charset="0"/>
                <a:ea typeface="Verdana" panose="020B0604030504040204" pitchFamily="34" charset="0"/>
                <a:cs typeface="Verdana" panose="020B0604030504040204" pitchFamily="34" charset="0"/>
              </a:rPr>
              <a:t>) portion (</a:t>
            </a:r>
            <a:r>
              <a:rPr lang="en-GB" sz="1400" dirty="0">
                <a:latin typeface="Verdana" panose="020B0604030504040204" pitchFamily="34" charset="0"/>
                <a:ea typeface="Verdana" panose="020B0604030504040204" pitchFamily="34" charset="0"/>
                <a:cs typeface="Verdana" panose="020B0604030504040204" pitchFamily="34" charset="0"/>
                <a:hlinkClick r:id="rId5"/>
              </a:rPr>
              <a:t>Fig. 5</a:t>
            </a:r>
            <a:r>
              <a:rPr lang="en-GB" sz="1400" dirty="0">
                <a:latin typeface="Verdana" panose="020B0604030504040204" pitchFamily="34" charset="0"/>
                <a:ea typeface="Verdana" panose="020B0604030504040204" pitchFamily="34" charset="0"/>
                <a:cs typeface="Verdana" panose="020B0604030504040204" pitchFamily="34" charset="0"/>
              </a:rPr>
              <a:t>). In theory, the portion of the nerve closer to the brainstem is myelinated by oligodendrocytes and therefore should be more sensitive to irradiation than the </a:t>
            </a:r>
            <a:r>
              <a:rPr lang="en-GB" sz="1400" dirty="0" err="1">
                <a:latin typeface="Verdana" panose="020B0604030504040204" pitchFamily="34" charset="0"/>
                <a:ea typeface="Verdana" panose="020B0604030504040204" pitchFamily="34" charset="0"/>
                <a:cs typeface="Verdana" panose="020B0604030504040204" pitchFamily="34" charset="0"/>
              </a:rPr>
              <a:t>retrogasserian</a:t>
            </a:r>
            <a:r>
              <a:rPr lang="en-GB" sz="1400" dirty="0">
                <a:latin typeface="Verdana" panose="020B0604030504040204" pitchFamily="34" charset="0"/>
                <a:ea typeface="Verdana" panose="020B0604030504040204" pitchFamily="34" charset="0"/>
                <a:cs typeface="Verdana" panose="020B0604030504040204" pitchFamily="34" charset="0"/>
              </a:rPr>
              <a:t> portion of the nerve, which is myelinated by Schwann's cells [</a:t>
            </a:r>
            <a:r>
              <a:rPr lang="en-GB" sz="1400" dirty="0">
                <a:latin typeface="Verdana" panose="020B0604030504040204" pitchFamily="34" charset="0"/>
                <a:ea typeface="Verdana" panose="020B0604030504040204" pitchFamily="34" charset="0"/>
                <a:cs typeface="Verdana" panose="020B0604030504040204" pitchFamily="34" charset="0"/>
                <a:hlinkClick r:id="rId6"/>
              </a:rPr>
              <a:t>2</a:t>
            </a:r>
            <a:r>
              <a:rPr lang="en-GB" sz="1400" dirty="0">
                <a:latin typeface="Verdana" panose="020B0604030504040204" pitchFamily="34" charset="0"/>
                <a:ea typeface="Verdana" panose="020B0604030504040204" pitchFamily="34" charset="0"/>
                <a:cs typeface="Verdana" panose="020B0604030504040204" pitchFamily="34" charset="0"/>
              </a:rPr>
              <a:t>]. The proximal root entry zone is irradiated such that no more than 20% of the 50% isodose curve includes the brainstem. However, recent data suggest that the </a:t>
            </a:r>
            <a:r>
              <a:rPr lang="en-GB" sz="1400" dirty="0" err="1">
                <a:latin typeface="Verdana" panose="020B0604030504040204" pitchFamily="34" charset="0"/>
                <a:ea typeface="Verdana" panose="020B0604030504040204" pitchFamily="34" charset="0"/>
                <a:cs typeface="Verdana" panose="020B0604030504040204" pitchFamily="34" charset="0"/>
              </a:rPr>
              <a:t>retrogasserian</a:t>
            </a:r>
            <a:r>
              <a:rPr lang="en-GB" sz="1400" dirty="0">
                <a:latin typeface="Verdana" panose="020B0604030504040204" pitchFamily="34" charset="0"/>
                <a:ea typeface="Verdana" panose="020B0604030504040204" pitchFamily="34" charset="0"/>
                <a:cs typeface="Verdana" panose="020B0604030504040204" pitchFamily="34" charset="0"/>
              </a:rPr>
              <a:t> portion of the trigeminal nerve is also an adequate target. Because the 20% isodose curve is at the brainstem surface when this target is used, higher doses (90 Gy, as compared with 70-80 Gy for the proximal root entry zone) can be given to the nerve, resulting in less exposure to the brainstem [</a:t>
            </a:r>
            <a:r>
              <a:rPr lang="en-GB" sz="1400" dirty="0">
                <a:latin typeface="Verdana" panose="020B0604030504040204" pitchFamily="34" charset="0"/>
                <a:ea typeface="Verdana" panose="020B0604030504040204" pitchFamily="34" charset="0"/>
                <a:cs typeface="Verdana" panose="020B0604030504040204" pitchFamily="34" charset="0"/>
                <a:hlinkClick r:id="rId7"/>
              </a:rPr>
              <a:t>3</a:t>
            </a:r>
            <a:r>
              <a:rPr lang="en-GB" sz="1400" dirty="0">
                <a:latin typeface="Verdana" panose="020B0604030504040204" pitchFamily="34" charset="0"/>
                <a:ea typeface="Verdana" panose="020B0604030504040204" pitchFamily="34" charset="0"/>
                <a:cs typeface="Verdana" panose="020B0604030504040204" pitchFamily="34" charset="0"/>
              </a:rPr>
              <a:t>]. Onset of therapeutic effect begins from 3 weeks to 3 months after treatment. In our experience, no changes were identified in the trigeminal nerve or brainstem at 3-6 months posttreatment except in two patients with multiple sclerosis (a known cause of trigeminal neuralgia) (Figs. </a:t>
            </a:r>
            <a:r>
              <a:rPr lang="en-GB" sz="1400" dirty="0">
                <a:latin typeface="Verdana" panose="020B0604030504040204" pitchFamily="34" charset="0"/>
                <a:ea typeface="Verdana" panose="020B0604030504040204" pitchFamily="34" charset="0"/>
                <a:cs typeface="Verdana" panose="020B0604030504040204" pitchFamily="34" charset="0"/>
                <a:hlinkClick r:id="rId2"/>
              </a:rPr>
              <a:t>4A</a:t>
            </a:r>
            <a:r>
              <a:rPr lang="en-GB" sz="1400" dirty="0">
                <a:latin typeface="Verdana" panose="020B0604030504040204" pitchFamily="34" charset="0"/>
                <a:ea typeface="Verdana" panose="020B0604030504040204" pitchFamily="34" charset="0"/>
                <a:cs typeface="Verdana" panose="020B0604030504040204" pitchFamily="34" charset="0"/>
              </a:rPr>
              <a:t>,</a:t>
            </a:r>
            <a:r>
              <a:rPr lang="en-GB" sz="1400" dirty="0">
                <a:latin typeface="Verdana" panose="020B0604030504040204" pitchFamily="34" charset="0"/>
                <a:ea typeface="Verdana" panose="020B0604030504040204" pitchFamily="34" charset="0"/>
                <a:cs typeface="Verdana" panose="020B0604030504040204" pitchFamily="34" charset="0"/>
                <a:hlinkClick r:id="rId3"/>
              </a:rPr>
              <a:t>4B</a:t>
            </a:r>
            <a:r>
              <a:rPr lang="en-GB" sz="1400" dirty="0">
                <a:latin typeface="Verdana" panose="020B0604030504040204" pitchFamily="34" charset="0"/>
                <a:ea typeface="Verdana" panose="020B0604030504040204" pitchFamily="34" charset="0"/>
                <a:cs typeface="Verdana" panose="020B0604030504040204" pitchFamily="34" charset="0"/>
              </a:rPr>
              <a:t>,</a:t>
            </a:r>
            <a:r>
              <a:rPr lang="en-GB" sz="1400" dirty="0">
                <a:latin typeface="Verdana" panose="020B0604030504040204" pitchFamily="34" charset="0"/>
                <a:ea typeface="Verdana" panose="020B0604030504040204" pitchFamily="34" charset="0"/>
                <a:cs typeface="Verdana" panose="020B0604030504040204" pitchFamily="34" charset="0"/>
                <a:hlinkClick r:id="rId4"/>
              </a:rPr>
              <a:t>4C</a:t>
            </a:r>
            <a:r>
              <a:rPr lang="en-GB" sz="1400" dirty="0">
                <a:latin typeface="Verdana" panose="020B0604030504040204" pitchFamily="34" charset="0"/>
                <a:ea typeface="Verdana" panose="020B0604030504040204" pitchFamily="34" charset="0"/>
                <a:cs typeface="Verdana" panose="020B0604030504040204" pitchFamily="34" charset="0"/>
              </a:rPr>
              <a:t> and </a:t>
            </a:r>
            <a:r>
              <a:rPr lang="en-GB" sz="1400" dirty="0">
                <a:latin typeface="Verdana" panose="020B0604030504040204" pitchFamily="34" charset="0"/>
                <a:ea typeface="Verdana" panose="020B0604030504040204" pitchFamily="34" charset="0"/>
                <a:cs typeface="Verdana" panose="020B0604030504040204" pitchFamily="34" charset="0"/>
                <a:hlinkClick r:id="rId5"/>
              </a:rPr>
              <a:t>5</a:t>
            </a:r>
            <a:r>
              <a:rPr lang="en-GB" sz="1400" dirty="0">
                <a:latin typeface="Verdana" panose="020B0604030504040204" pitchFamily="34" charset="0"/>
                <a:ea typeface="Verdana" panose="020B0604030504040204" pitchFamily="34" charset="0"/>
                <a:cs typeface="Verdana" panose="020B0604030504040204" pitchFamily="34" charset="0"/>
              </a:rPr>
              <a:t>).</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898B32E-828C-A920-A3FA-34D6E8A1B45E}"/>
              </a:ext>
            </a:extLst>
          </p:cNvPr>
          <p:cNvSpPr txBox="1"/>
          <p:nvPr/>
        </p:nvSpPr>
        <p:spPr>
          <a:xfrm>
            <a:off x="627321" y="414670"/>
            <a:ext cx="8112642" cy="584775"/>
          </a:xfrm>
          <a:prstGeom prst="rect">
            <a:avLst/>
          </a:prstGeom>
          <a:noFill/>
        </p:spPr>
        <p:txBody>
          <a:bodyPr wrap="square" rtlCol="0">
            <a:spAutoFit/>
          </a:bodyPr>
          <a:lstStyle/>
          <a:p>
            <a:pPr algn="ctr"/>
            <a:r>
              <a:rPr lang="en-US" sz="3200" b="1" dirty="0">
                <a:latin typeface="Verdana" panose="020B0604030504040204" pitchFamily="34" charset="0"/>
                <a:ea typeface="Verdana" panose="020B0604030504040204" pitchFamily="34" charset="0"/>
                <a:cs typeface="Verdana" panose="020B0604030504040204" pitchFamily="34" charset="0"/>
              </a:rPr>
              <a:t>Gamma Knife Surgery</a:t>
            </a:r>
          </a:p>
        </p:txBody>
      </p:sp>
    </p:spTree>
    <p:extLst>
      <p:ext uri="{BB962C8B-B14F-4D97-AF65-F5344CB8AC3E}">
        <p14:creationId xmlns:p14="http://schemas.microsoft.com/office/powerpoint/2010/main" val="10807029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164275BE-1D1B-55C3-AEBA-5AC025C92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15650" cy="352920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A053FCC9-BFB2-5C54-239A-7DA1A585A8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3358" y="0"/>
            <a:ext cx="3540642" cy="352920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CBB0112C-AE1F-FDF2-0519-59CD29309D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70726"/>
            <a:ext cx="3787775" cy="305968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893E11B7-E8A4-A381-7D0A-D1829F778B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1495" y="3670726"/>
            <a:ext cx="3732505" cy="3187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931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A4C14F-E841-3819-E1E6-52A742940372}"/>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algn="l" defTabSz="914400">
              <a:lnSpc>
                <a:spcPct val="90000"/>
              </a:lnSpc>
            </a:pPr>
            <a:r>
              <a:rPr lang="en-US" sz="4700" kern="1200">
                <a:solidFill>
                  <a:schemeClr val="tx1"/>
                </a:solidFill>
                <a:latin typeface="+mj-lt"/>
                <a:ea typeface="+mj-ea"/>
                <a:cs typeface="+mj-cs"/>
              </a:rPr>
              <a:t>Composition of MDT team</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FDD882D-59E5-6D6C-AB57-883B30AE50AA}"/>
              </a:ext>
            </a:extLst>
          </p:cNvPr>
          <p:cNvSpPr txBox="1"/>
          <p:nvPr/>
        </p:nvSpPr>
        <p:spPr>
          <a:xfrm>
            <a:off x="628650" y="1929384"/>
            <a:ext cx="7886700" cy="4251960"/>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400" u="sng" dirty="0"/>
              <a:t>Walton facial pain clinic</a:t>
            </a:r>
          </a:p>
          <a:p>
            <a:pPr indent="-228600" defTabSz="914400">
              <a:lnSpc>
                <a:spcPct val="90000"/>
              </a:lnSpc>
              <a:spcAft>
                <a:spcPts val="600"/>
              </a:spcAft>
              <a:buFont typeface="Arial" panose="020B0604020202020204" pitchFamily="34" charset="0"/>
              <a:buChar char="•"/>
            </a:pPr>
            <a:endParaRPr lang="en-US" sz="2400" dirty="0"/>
          </a:p>
          <a:p>
            <a:pPr indent="-228600" defTabSz="914400">
              <a:lnSpc>
                <a:spcPct val="90000"/>
              </a:lnSpc>
              <a:spcAft>
                <a:spcPts val="600"/>
              </a:spcAft>
              <a:buFont typeface="Arial" panose="020B0604020202020204" pitchFamily="34" charset="0"/>
              <a:buChar char="•"/>
            </a:pPr>
            <a:r>
              <a:rPr lang="en-US" sz="2400" dirty="0"/>
              <a:t>Started &gt;25 years ago by Paul Eldridge (Neurosurgeon) and Turo </a:t>
            </a:r>
            <a:r>
              <a:rPr lang="en-US" sz="2400" dirty="0" err="1"/>
              <a:t>Nurmikko</a:t>
            </a:r>
            <a:r>
              <a:rPr lang="en-US" sz="2400" dirty="0"/>
              <a:t> (Pain Medicine)</a:t>
            </a:r>
          </a:p>
          <a:p>
            <a:pPr indent="-228600" defTabSz="914400">
              <a:lnSpc>
                <a:spcPct val="90000"/>
              </a:lnSpc>
              <a:spcAft>
                <a:spcPts val="600"/>
              </a:spcAft>
              <a:buFont typeface="Arial" panose="020B0604020202020204" pitchFamily="34" charset="0"/>
              <a:buChar char="•"/>
            </a:pPr>
            <a:endParaRPr lang="en-US" sz="2400" dirty="0"/>
          </a:p>
          <a:p>
            <a:pPr indent="-228600" defTabSz="914400">
              <a:lnSpc>
                <a:spcPct val="90000"/>
              </a:lnSpc>
              <a:spcAft>
                <a:spcPts val="600"/>
              </a:spcAft>
              <a:buFont typeface="Arial" panose="020B0604020202020204" pitchFamily="34" charset="0"/>
              <a:buChar char="•"/>
            </a:pPr>
            <a:endParaRPr lang="en-US" sz="2400" dirty="0"/>
          </a:p>
          <a:p>
            <a:pPr indent="-228600" defTabSz="914400">
              <a:lnSpc>
                <a:spcPct val="90000"/>
              </a:lnSpc>
              <a:spcAft>
                <a:spcPts val="600"/>
              </a:spcAft>
              <a:buFont typeface="Arial" panose="020B0604020202020204" pitchFamily="34" charset="0"/>
              <a:buChar char="•"/>
            </a:pPr>
            <a:r>
              <a:rPr lang="en-US" sz="2400" u="sng" dirty="0"/>
              <a:t>Liverpool Dental Hospital facial pain clinic</a:t>
            </a:r>
          </a:p>
          <a:p>
            <a:pPr indent="-228600" defTabSz="914400">
              <a:lnSpc>
                <a:spcPct val="90000"/>
              </a:lnSpc>
              <a:spcAft>
                <a:spcPts val="600"/>
              </a:spcAft>
              <a:buFont typeface="Arial" panose="020B0604020202020204" pitchFamily="34" charset="0"/>
              <a:buChar char="•"/>
            </a:pPr>
            <a:endParaRPr lang="en-US" sz="2400" dirty="0"/>
          </a:p>
          <a:p>
            <a:pPr indent="-228600" defTabSz="914400">
              <a:lnSpc>
                <a:spcPct val="90000"/>
              </a:lnSpc>
              <a:spcAft>
                <a:spcPts val="600"/>
              </a:spcAft>
              <a:buFont typeface="Arial" panose="020B0604020202020204" pitchFamily="34" charset="0"/>
              <a:buChar char="•"/>
            </a:pPr>
            <a:r>
              <a:rPr lang="en-US" sz="2400" dirty="0"/>
              <a:t>Oral medicine, Restorative, Oral surgery and Psychiatry</a:t>
            </a:r>
          </a:p>
          <a:p>
            <a:pPr indent="-228600" defTabSz="914400">
              <a:lnSpc>
                <a:spcPct val="90000"/>
              </a:lnSpc>
              <a:spcAft>
                <a:spcPts val="600"/>
              </a:spcAft>
              <a:buFont typeface="Arial" panose="020B0604020202020204" pitchFamily="34" charset="0"/>
              <a:buChar char="•"/>
            </a:pPr>
            <a:endParaRPr lang="en-US" sz="1900" dirty="0"/>
          </a:p>
          <a:p>
            <a:pPr indent="-228600" defTabSz="914400">
              <a:lnSpc>
                <a:spcPct val="90000"/>
              </a:lnSpc>
              <a:spcAft>
                <a:spcPts val="600"/>
              </a:spcAft>
              <a:buFont typeface="Arial" panose="020B0604020202020204" pitchFamily="34" charset="0"/>
              <a:buChar char="•"/>
            </a:pPr>
            <a:endParaRPr lang="en-US" sz="1900" dirty="0"/>
          </a:p>
          <a:p>
            <a:pPr indent="-228600" defTabSz="914400">
              <a:lnSpc>
                <a:spcPct val="90000"/>
              </a:lnSpc>
              <a:spcAft>
                <a:spcPts val="600"/>
              </a:spcAft>
              <a:buFont typeface="Arial" panose="020B0604020202020204" pitchFamily="34" charset="0"/>
              <a:buChar char="•"/>
            </a:pPr>
            <a:endParaRPr lang="en-US" sz="1900" dirty="0"/>
          </a:p>
        </p:txBody>
      </p:sp>
    </p:spTree>
    <p:extLst>
      <p:ext uri="{BB962C8B-B14F-4D97-AF65-F5344CB8AC3E}">
        <p14:creationId xmlns:p14="http://schemas.microsoft.com/office/powerpoint/2010/main" val="360953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Sheffield Gamma Knife Treatment - Sheffield Gamma Knife">
            <a:extLst>
              <a:ext uri="{FF2B5EF4-FFF2-40B4-BE49-F238E27FC236}">
                <a16:creationId xmlns:a16="http://schemas.microsoft.com/office/drawing/2014/main" id="{79C78F05-EEDA-11F1-A102-7E1EAA92D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263" y="0"/>
            <a:ext cx="57038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2885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84333D7E-8828-D32B-EFC8-702022A12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31" y="321693"/>
            <a:ext cx="4192594" cy="28176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776DEE7-81E2-0D06-A97A-9F8B0AEBD636}"/>
              </a:ext>
            </a:extLst>
          </p:cNvPr>
          <p:cNvSpPr txBox="1"/>
          <p:nvPr/>
        </p:nvSpPr>
        <p:spPr>
          <a:xfrm>
            <a:off x="-42531" y="3931882"/>
            <a:ext cx="9229061" cy="3139321"/>
          </a:xfrm>
          <a:prstGeom prst="rect">
            <a:avLst/>
          </a:prstGeom>
          <a:noFill/>
        </p:spPr>
        <p:txBody>
          <a:bodyPr wrap="square" rtlCol="0">
            <a:spAutoFit/>
          </a:bodyPr>
          <a:lstStyle/>
          <a:p>
            <a:r>
              <a:rPr lang="en-GB" dirty="0"/>
              <a:t>High resolution imaging provides excellent definition of the trigeminal nerve. The smallest of the collimators on the Gamma Knife (4mm) is used to irradiate the proximal trigeminal nerve at its entry into the pons (superior part of the brainstem). The results are very promising, though there still remains a role for open surgery (microvascular decompression). However, Gamma Knife treatment is more effective and less invasive than the percutaneous “injection” or radiofrequency lesions.</a:t>
            </a:r>
          </a:p>
          <a:p>
            <a:r>
              <a:rPr lang="en-GB" dirty="0"/>
              <a:t>The first image on the page shows an MRI slice with the Trigeminal Nerve's clearly visible, the second image (seen by clicking on the </a:t>
            </a:r>
            <a:r>
              <a:rPr lang="en-GB" b="1" u="sng" dirty="0"/>
              <a:t>next</a:t>
            </a:r>
            <a:r>
              <a:rPr lang="en-GB" dirty="0"/>
              <a:t>  button at the base of the image) shows the radiation plan positioned (in this case) on the right sided nerve. Lots of checks are made during the procedure to ensure that the correct nerve is identified for treatment.</a:t>
            </a:r>
          </a:p>
          <a:p>
            <a:endParaRPr lang="en-US" dirty="0"/>
          </a:p>
        </p:txBody>
      </p:sp>
      <p:pic>
        <p:nvPicPr>
          <p:cNvPr id="9220" name="Picture 4">
            <a:extLst>
              <a:ext uri="{FF2B5EF4-FFF2-40B4-BE49-F238E27FC236}">
                <a16:creationId xmlns:a16="http://schemas.microsoft.com/office/drawing/2014/main" id="{34A197F1-056A-8D62-C0C6-3056421B0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1758" y="17452"/>
            <a:ext cx="4912242" cy="3276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9937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urgical treatments for trigeminal neuralgia | Download Table">
            <a:extLst>
              <a:ext uri="{FF2B5EF4-FFF2-40B4-BE49-F238E27FC236}">
                <a16:creationId xmlns:a16="http://schemas.microsoft.com/office/drawing/2014/main" id="{980BB927-5E0B-15EF-CE98-0B38F7DD9C6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44345" y="1093101"/>
            <a:ext cx="6632188" cy="4851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7844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F289D-8DC6-8441-C3D7-9DFF21569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0E4E0B-B204-849A-1E50-375734BA226B}"/>
              </a:ext>
            </a:extLst>
          </p:cNvPr>
          <p:cNvSpPr>
            <a:spLocks noGrp="1"/>
          </p:cNvSpPr>
          <p:nvPr>
            <p:ph type="title"/>
          </p:nvPr>
        </p:nvSpPr>
        <p:spPr>
          <a:xfrm>
            <a:off x="0" y="-1"/>
            <a:ext cx="9144000" cy="1499191"/>
          </a:xfrm>
        </p:spPr>
        <p:txBody>
          <a:bodyPr>
            <a:noAutofit/>
          </a:bodyPr>
          <a:lstStyle/>
          <a:p>
            <a:r>
              <a:rPr lang="en-US" sz="3200" b="1" dirty="0">
                <a:latin typeface="Verdana" panose="020B0604030504040204" pitchFamily="34" charset="0"/>
                <a:ea typeface="Verdana" panose="020B0604030504040204" pitchFamily="34" charset="0"/>
                <a:cs typeface="Verdana" panose="020B0604030504040204" pitchFamily="34" charset="0"/>
              </a:rPr>
              <a:t>Epidemiology of Trigeminal Neuropathic Pain</a:t>
            </a:r>
          </a:p>
        </p:txBody>
      </p:sp>
      <p:sp>
        <p:nvSpPr>
          <p:cNvPr id="3" name="Content Placeholder 2">
            <a:extLst>
              <a:ext uri="{FF2B5EF4-FFF2-40B4-BE49-F238E27FC236}">
                <a16:creationId xmlns:a16="http://schemas.microsoft.com/office/drawing/2014/main" id="{D647C4C7-A24C-6C6B-038E-2F43618A2AE3}"/>
              </a:ext>
            </a:extLst>
          </p:cNvPr>
          <p:cNvSpPr>
            <a:spLocks noGrp="1"/>
          </p:cNvSpPr>
          <p:nvPr>
            <p:ph idx="1"/>
          </p:nvPr>
        </p:nvSpPr>
        <p:spPr/>
        <p:txBody>
          <a:bodyPr>
            <a:normAutofit lnSpcReduction="10000"/>
          </a:bodyPr>
          <a:lstStyle/>
          <a:p>
            <a:r>
              <a:rPr lang="en-GB" sz="2000" dirty="0">
                <a:latin typeface="Verdana" panose="020B0604030504040204" pitchFamily="34" charset="0"/>
                <a:ea typeface="Verdana" panose="020B0604030504040204" pitchFamily="34" charset="0"/>
                <a:cs typeface="Verdana" panose="020B0604030504040204" pitchFamily="34" charset="0"/>
              </a:rPr>
              <a:t>Due to the heterogeneity of causes no clear data</a:t>
            </a:r>
          </a:p>
          <a:p>
            <a:r>
              <a:rPr lang="en-GB" sz="2000" dirty="0">
                <a:latin typeface="Verdana" panose="020B0604030504040204" pitchFamily="34" charset="0"/>
                <a:ea typeface="Verdana" panose="020B0604030504040204" pitchFamily="34" charset="0"/>
                <a:cs typeface="Verdana" panose="020B0604030504040204" pitchFamily="34" charset="0"/>
              </a:rPr>
              <a:t>Facial (V1 most </a:t>
            </a:r>
            <a:r>
              <a:rPr lang="en-GB" sz="2000" dirty="0" err="1">
                <a:latin typeface="Verdana" panose="020B0604030504040204" pitchFamily="34" charset="0"/>
                <a:ea typeface="Verdana" panose="020B0604030504040204" pitchFamily="34" charset="0"/>
                <a:cs typeface="Verdana" panose="020B0604030504040204" pitchFamily="34" charset="0"/>
              </a:rPr>
              <a:t>commom</a:t>
            </a:r>
            <a:r>
              <a:rPr lang="en-GB" sz="2000" dirty="0">
                <a:latin typeface="Verdana" panose="020B0604030504040204" pitchFamily="34" charset="0"/>
                <a:ea typeface="Verdana" panose="020B0604030504040204" pitchFamily="34" charset="0"/>
                <a:cs typeface="Verdana" panose="020B0604030504040204" pitchFamily="34" charset="0"/>
              </a:rPr>
              <a:t>) or ophthalmic PHN (5% of all PHN)</a:t>
            </a:r>
          </a:p>
          <a:p>
            <a:r>
              <a:rPr lang="en-GB" sz="2000" dirty="0">
                <a:latin typeface="Verdana" panose="020B0604030504040204" pitchFamily="34" charset="0"/>
                <a:ea typeface="Verdana" panose="020B0604030504040204" pitchFamily="34" charset="0"/>
                <a:cs typeface="Verdana" panose="020B0604030504040204" pitchFamily="34" charset="0"/>
              </a:rPr>
              <a:t>Post-traumatic trigeminal neuropathic pain (PTNP) with a prevalence of 1.55% to 13%</a:t>
            </a:r>
          </a:p>
          <a:p>
            <a:pPr lvl="1"/>
            <a:r>
              <a:rPr lang="en-GB" sz="1600" dirty="0">
                <a:latin typeface="Verdana" panose="020B0604030504040204" pitchFamily="34" charset="0"/>
                <a:ea typeface="Verdana" panose="020B0604030504040204" pitchFamily="34" charset="0"/>
                <a:cs typeface="Verdana" panose="020B0604030504040204" pitchFamily="34" charset="0"/>
              </a:rPr>
              <a:t>Dental </a:t>
            </a:r>
            <a:r>
              <a:rPr lang="en-GB" sz="1600" dirty="0" err="1">
                <a:latin typeface="Verdana" panose="020B0604030504040204" pitchFamily="34" charset="0"/>
                <a:ea typeface="Verdana" panose="020B0604030504040204" pitchFamily="34" charset="0"/>
                <a:cs typeface="Verdana" panose="020B0604030504040204" pitchFamily="34" charset="0"/>
              </a:rPr>
              <a:t>provedures</a:t>
            </a:r>
            <a:endParaRPr lang="en-GB" sz="1600" dirty="0">
              <a:latin typeface="Verdana" panose="020B0604030504040204" pitchFamily="34" charset="0"/>
              <a:ea typeface="Verdana" panose="020B0604030504040204" pitchFamily="34" charset="0"/>
              <a:cs typeface="Verdana" panose="020B0604030504040204" pitchFamily="34" charset="0"/>
            </a:endParaRPr>
          </a:p>
          <a:p>
            <a:pPr lvl="2"/>
            <a:r>
              <a:rPr lang="en-GB" sz="1200" dirty="0">
                <a:latin typeface="Verdana" panose="020B0604030504040204" pitchFamily="34" charset="0"/>
                <a:ea typeface="Verdana" panose="020B0604030504040204" pitchFamily="34" charset="0"/>
                <a:cs typeface="Verdana" panose="020B0604030504040204" pitchFamily="34" charset="0"/>
              </a:rPr>
              <a:t>Third molar removal</a:t>
            </a:r>
          </a:p>
          <a:p>
            <a:pPr lvl="2"/>
            <a:r>
              <a:rPr lang="en-GB" sz="1200" dirty="0">
                <a:latin typeface="Verdana" panose="020B0604030504040204" pitchFamily="34" charset="0"/>
                <a:ea typeface="Verdana" panose="020B0604030504040204" pitchFamily="34" charset="0"/>
                <a:cs typeface="Verdana" panose="020B0604030504040204" pitchFamily="34" charset="0"/>
              </a:rPr>
              <a:t>Implant surgery</a:t>
            </a:r>
          </a:p>
          <a:p>
            <a:pPr lvl="2"/>
            <a:r>
              <a:rPr lang="en-GB" sz="1200" dirty="0">
                <a:latin typeface="Verdana" panose="020B0604030504040204" pitchFamily="34" charset="0"/>
                <a:ea typeface="Verdana" panose="020B0604030504040204" pitchFamily="34" charset="0"/>
                <a:cs typeface="Verdana" panose="020B0604030504040204" pitchFamily="34" charset="0"/>
              </a:rPr>
              <a:t>Root canal therapy</a:t>
            </a:r>
          </a:p>
          <a:p>
            <a:pPr lvl="2"/>
            <a:r>
              <a:rPr lang="en-GB" sz="1200" dirty="0">
                <a:latin typeface="Verdana" panose="020B0604030504040204" pitchFamily="34" charset="0"/>
                <a:ea typeface="Verdana" panose="020B0604030504040204" pitchFamily="34" charset="0"/>
                <a:cs typeface="Verdana" panose="020B0604030504040204" pitchFamily="34" charset="0"/>
              </a:rPr>
              <a:t>Local anaesthetic placement</a:t>
            </a:r>
          </a:p>
          <a:p>
            <a:pPr lvl="1"/>
            <a:r>
              <a:rPr lang="en-GB" sz="1600" dirty="0">
                <a:latin typeface="Verdana" panose="020B0604030504040204" pitchFamily="34" charset="0"/>
                <a:ea typeface="Verdana" panose="020B0604030504040204" pitchFamily="34" charset="0"/>
                <a:cs typeface="Verdana" panose="020B0604030504040204" pitchFamily="34" charset="0"/>
              </a:rPr>
              <a:t>Zygoma fracture or blunt trauma to supraorbital and infraorbital nerve</a:t>
            </a:r>
          </a:p>
          <a:p>
            <a:pPr lvl="1"/>
            <a:r>
              <a:rPr lang="en-GB" sz="1600" dirty="0">
                <a:latin typeface="Verdana" panose="020B0604030504040204" pitchFamily="34" charset="0"/>
                <a:ea typeface="Verdana" panose="020B0604030504040204" pitchFamily="34" charset="0"/>
                <a:cs typeface="Verdana" panose="020B0604030504040204" pitchFamily="34" charset="0"/>
              </a:rPr>
              <a:t>Mandibular fracture or blunt trauma to mental nerve</a:t>
            </a:r>
          </a:p>
          <a:p>
            <a:r>
              <a:rPr lang="en-GB" sz="2000" dirty="0">
                <a:latin typeface="Verdana" panose="020B0604030504040204" pitchFamily="34" charset="0"/>
                <a:ea typeface="Verdana" panose="020B0604030504040204" pitchFamily="34" charset="0"/>
                <a:cs typeface="Verdana" panose="020B0604030504040204" pitchFamily="34" charset="0"/>
              </a:rPr>
              <a:t>Trauma to cutaneous branches of the trigeminal nerve</a:t>
            </a:r>
          </a:p>
          <a:p>
            <a:r>
              <a:rPr lang="en-GB" sz="2000" dirty="0">
                <a:latin typeface="Verdana" panose="020B0604030504040204" pitchFamily="34" charset="0"/>
                <a:ea typeface="Verdana" panose="020B0604030504040204" pitchFamily="34" charset="0"/>
                <a:cs typeface="Verdana" panose="020B0604030504040204" pitchFamily="34" charset="0"/>
              </a:rPr>
              <a:t>Diabetes and other systemic diseases affecting sensory nerves</a:t>
            </a:r>
          </a:p>
          <a:p>
            <a:pPr marL="0" indent="0">
              <a:buNone/>
            </a:pPr>
            <a:endParaRPr lang="en-GB" dirty="0"/>
          </a:p>
          <a:p>
            <a:pPr marL="0" indent="0">
              <a:buNone/>
            </a:pPr>
            <a:endParaRPr lang="en-US" dirty="0"/>
          </a:p>
        </p:txBody>
      </p:sp>
    </p:spTree>
    <p:extLst>
      <p:ext uri="{BB962C8B-B14F-4D97-AF65-F5344CB8AC3E}">
        <p14:creationId xmlns:p14="http://schemas.microsoft.com/office/powerpoint/2010/main" val="8622390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ure 2.">
            <a:extLst>
              <a:ext uri="{FF2B5EF4-FFF2-40B4-BE49-F238E27FC236}">
                <a16:creationId xmlns:a16="http://schemas.microsoft.com/office/drawing/2014/main" id="{0474DE1A-1A28-94A1-1E18-AF6DFFD0AA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0" y="279400"/>
            <a:ext cx="7302500" cy="629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3048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81FBD-0238-6FE4-6222-78BFBA15C354}"/>
              </a:ext>
            </a:extLst>
          </p:cNvPr>
          <p:cNvSpPr>
            <a:spLocks noGrp="1"/>
          </p:cNvSpPr>
          <p:nvPr>
            <p:ph type="title"/>
          </p:nvPr>
        </p:nvSpPr>
        <p:spPr/>
        <p:txBody>
          <a:bodyPr/>
          <a:lstStyle/>
          <a:p>
            <a:r>
              <a:rPr lang="en-US" dirty="0"/>
              <a:t>Trigeminal Neuropathy</a:t>
            </a:r>
          </a:p>
        </p:txBody>
      </p:sp>
      <p:sp>
        <p:nvSpPr>
          <p:cNvPr id="3" name="Content Placeholder 2">
            <a:extLst>
              <a:ext uri="{FF2B5EF4-FFF2-40B4-BE49-F238E27FC236}">
                <a16:creationId xmlns:a16="http://schemas.microsoft.com/office/drawing/2014/main" id="{D3411D39-47D7-A611-7BDD-0FBA9A5E6881}"/>
              </a:ext>
            </a:extLst>
          </p:cNvPr>
          <p:cNvSpPr>
            <a:spLocks noGrp="1"/>
          </p:cNvSpPr>
          <p:nvPr>
            <p:ph idx="1"/>
          </p:nvPr>
        </p:nvSpPr>
        <p:spPr/>
        <p:txBody>
          <a:bodyPr>
            <a:normAutofit fontScale="92500" lnSpcReduction="20000"/>
          </a:bodyPr>
          <a:lstStyle/>
          <a:p>
            <a:r>
              <a:rPr lang="en-US" dirty="0"/>
              <a:t>PNS</a:t>
            </a:r>
          </a:p>
          <a:p>
            <a:endParaRPr lang="en-US" dirty="0"/>
          </a:p>
          <a:p>
            <a:r>
              <a:rPr lang="en-US" dirty="0"/>
              <a:t>High Cervical SCS</a:t>
            </a:r>
          </a:p>
          <a:p>
            <a:endParaRPr lang="en-US" dirty="0"/>
          </a:p>
          <a:p>
            <a:r>
              <a:rPr lang="en-US" dirty="0"/>
              <a:t>DBS</a:t>
            </a:r>
          </a:p>
          <a:p>
            <a:endParaRPr lang="en-US" dirty="0"/>
          </a:p>
          <a:p>
            <a:r>
              <a:rPr lang="en-US" dirty="0"/>
              <a:t>?Cryoneurolysis</a:t>
            </a:r>
          </a:p>
          <a:p>
            <a:endParaRPr lang="en-US" dirty="0"/>
          </a:p>
          <a:p>
            <a:r>
              <a:rPr lang="en-US" dirty="0"/>
              <a:t>?Cervical intrathecal Ziconotide</a:t>
            </a:r>
          </a:p>
        </p:txBody>
      </p:sp>
    </p:spTree>
    <p:extLst>
      <p:ext uri="{BB962C8B-B14F-4D97-AF65-F5344CB8AC3E}">
        <p14:creationId xmlns:p14="http://schemas.microsoft.com/office/powerpoint/2010/main" val="21510312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DF) Peripheral Nerve Stimulation for Trigeminal Neuropathic Pain">
            <a:extLst>
              <a:ext uri="{FF2B5EF4-FFF2-40B4-BE49-F238E27FC236}">
                <a16:creationId xmlns:a16="http://schemas.microsoft.com/office/drawing/2014/main" id="{EDA54C50-155D-C179-E7AC-951BAFF636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6408" y="1546864"/>
            <a:ext cx="3764273" cy="37642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981B1AC-A3D1-AA6E-D88F-B5B2E5A5176C}"/>
              </a:ext>
            </a:extLst>
          </p:cNvPr>
          <p:cNvPicPr>
            <a:picLocks noChangeAspect="1"/>
          </p:cNvPicPr>
          <p:nvPr/>
        </p:nvPicPr>
        <p:blipFill>
          <a:blip r:embed="rId3"/>
          <a:stretch>
            <a:fillRect/>
          </a:stretch>
        </p:blipFill>
        <p:spPr>
          <a:xfrm>
            <a:off x="4396711" y="1481030"/>
            <a:ext cx="4508608" cy="3895940"/>
          </a:xfrm>
          <a:prstGeom prst="rect">
            <a:avLst/>
          </a:prstGeom>
        </p:spPr>
      </p:pic>
    </p:spTree>
    <p:extLst>
      <p:ext uri="{BB962C8B-B14F-4D97-AF65-F5344CB8AC3E}">
        <p14:creationId xmlns:p14="http://schemas.microsoft.com/office/powerpoint/2010/main" val="30629070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pper Cervical Spinal Cord Stimulation as an Alternative Treatment in  Trigeminal Neuropathy - ScienceDirect">
            <a:extLst>
              <a:ext uri="{FF2B5EF4-FFF2-40B4-BE49-F238E27FC236}">
                <a16:creationId xmlns:a16="http://schemas.microsoft.com/office/drawing/2014/main" id="{BBD96208-8863-A0DB-6575-B4DC85A3F0F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0261" y="2093066"/>
            <a:ext cx="3891050" cy="278697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ingle Electrode Deep Brain Stimulation with Dual Targeting at Dual  Frequency for the Treatment of Chronic Pain: A Case Series and Review of  the Literature">
            <a:extLst>
              <a:ext uri="{FF2B5EF4-FFF2-40B4-BE49-F238E27FC236}">
                <a16:creationId xmlns:a16="http://schemas.microsoft.com/office/drawing/2014/main" id="{B6A6FC40-8102-357A-734B-2DE19C65AE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1310" y="3759339"/>
            <a:ext cx="4832690" cy="22414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D98EB98-288D-616C-A18D-B3DE7E107E42}"/>
              </a:ext>
            </a:extLst>
          </p:cNvPr>
          <p:cNvPicPr>
            <a:picLocks noChangeAspect="1"/>
          </p:cNvPicPr>
          <p:nvPr/>
        </p:nvPicPr>
        <p:blipFill rotWithShape="1">
          <a:blip r:embed="rId5"/>
          <a:srcRect b="12396"/>
          <a:stretch/>
        </p:blipFill>
        <p:spPr>
          <a:xfrm>
            <a:off x="4811460" y="972361"/>
            <a:ext cx="3390900" cy="2786978"/>
          </a:xfrm>
          <a:prstGeom prst="rect">
            <a:avLst/>
          </a:prstGeom>
        </p:spPr>
      </p:pic>
    </p:spTree>
    <p:extLst>
      <p:ext uri="{BB962C8B-B14F-4D97-AF65-F5344CB8AC3E}">
        <p14:creationId xmlns:p14="http://schemas.microsoft.com/office/powerpoint/2010/main" val="9751838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lveolar nerves for chronic dental pain ...">
            <a:extLst>
              <a:ext uri="{FF2B5EF4-FFF2-40B4-BE49-F238E27FC236}">
                <a16:creationId xmlns:a16="http://schemas.microsoft.com/office/drawing/2014/main" id="{95938FD8-0C7D-E670-95E4-2BB811E2694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293" b="50394"/>
          <a:stretch/>
        </p:blipFill>
        <p:spPr bwMode="auto">
          <a:xfrm>
            <a:off x="340113" y="1131094"/>
            <a:ext cx="4231888" cy="31928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4D2D67-68F4-1CB6-3E46-959849967B1B}"/>
              </a:ext>
            </a:extLst>
          </p:cNvPr>
          <p:cNvPicPr>
            <a:picLocks noChangeAspect="1"/>
          </p:cNvPicPr>
          <p:nvPr/>
        </p:nvPicPr>
        <p:blipFill>
          <a:blip r:embed="rId4"/>
          <a:stretch>
            <a:fillRect/>
          </a:stretch>
        </p:blipFill>
        <p:spPr>
          <a:xfrm>
            <a:off x="4572000" y="3359174"/>
            <a:ext cx="4237308" cy="2367732"/>
          </a:xfrm>
          <a:prstGeom prst="rect">
            <a:avLst/>
          </a:prstGeom>
        </p:spPr>
      </p:pic>
    </p:spTree>
    <p:extLst>
      <p:ext uri="{BB962C8B-B14F-4D97-AF65-F5344CB8AC3E}">
        <p14:creationId xmlns:p14="http://schemas.microsoft.com/office/powerpoint/2010/main" val="5371526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ntrathecal Drug Delivery: Surgical Technique | Musculoskeletal Key">
            <a:extLst>
              <a:ext uri="{FF2B5EF4-FFF2-40B4-BE49-F238E27FC236}">
                <a16:creationId xmlns:a16="http://schemas.microsoft.com/office/drawing/2014/main" id="{9D5338A3-D156-D536-479C-47A765736D2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0461"/>
          <a:stretch/>
        </p:blipFill>
        <p:spPr bwMode="auto">
          <a:xfrm>
            <a:off x="854959" y="2095995"/>
            <a:ext cx="3404545" cy="284356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ntrathecal Baclofen Pump">
            <a:extLst>
              <a:ext uri="{FF2B5EF4-FFF2-40B4-BE49-F238E27FC236}">
                <a16:creationId xmlns:a16="http://schemas.microsoft.com/office/drawing/2014/main" id="{1C8BDF09-C162-7A9A-1D4A-C8B3002A2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391" y="2095995"/>
            <a:ext cx="3842651" cy="284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915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B2BBA8-41F8-E781-27DA-1AE1E4740904}"/>
              </a:ext>
            </a:extLst>
          </p:cNvPr>
          <p:cNvSpPr>
            <a:spLocks noGrp="1"/>
          </p:cNvSpPr>
          <p:nvPr>
            <p:ph type="title"/>
          </p:nvPr>
        </p:nvSpPr>
        <p:spPr>
          <a:xfrm>
            <a:off x="667753" y="640080"/>
            <a:ext cx="2800511" cy="3566160"/>
          </a:xfrm>
        </p:spPr>
        <p:txBody>
          <a:bodyPr vert="horz" lIns="91440" tIns="45720" rIns="91440" bIns="45720" rtlCol="0" anchor="b">
            <a:normAutofit/>
          </a:bodyPr>
          <a:lstStyle/>
          <a:p>
            <a:pPr algn="l" defTabSz="914400">
              <a:lnSpc>
                <a:spcPct val="90000"/>
              </a:lnSpc>
            </a:pPr>
            <a:r>
              <a:rPr lang="en-US" sz="3600"/>
              <a:t>Anatomically and functionally </a:t>
            </a:r>
            <a:br>
              <a:rPr lang="en-US" sz="3600"/>
            </a:br>
            <a:r>
              <a:rPr lang="en-US" sz="3600"/>
              <a:t>complex region </a:t>
            </a: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Overview of the anatomy of the head and neck area">
            <a:extLst>
              <a:ext uri="{FF2B5EF4-FFF2-40B4-BE49-F238E27FC236}">
                <a16:creationId xmlns:a16="http://schemas.microsoft.com/office/drawing/2014/main" id="{D77E3316-C720-4005-ABD7-DAF94CB93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049" r="22651" b="2"/>
          <a:stretch>
            <a:fillRect/>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7493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AE8DF-5A6F-52A5-EA4F-99CF7D7BD41B}"/>
              </a:ext>
            </a:extLst>
          </p:cNvPr>
          <p:cNvSpPr>
            <a:spLocks noGrp="1"/>
          </p:cNvSpPr>
          <p:nvPr>
            <p:ph type="title"/>
          </p:nvPr>
        </p:nvSpPr>
        <p:spPr/>
        <p:txBody>
          <a:bodyPr>
            <a:normAutofit fontScale="90000"/>
          </a:bodyPr>
          <a:lstStyle/>
          <a:p>
            <a:r>
              <a:rPr lang="en-US" dirty="0"/>
              <a:t>Decision making in neuropathic/mixed pain</a:t>
            </a:r>
          </a:p>
        </p:txBody>
      </p:sp>
      <p:sp>
        <p:nvSpPr>
          <p:cNvPr id="3" name="Content Placeholder 2">
            <a:extLst>
              <a:ext uri="{FF2B5EF4-FFF2-40B4-BE49-F238E27FC236}">
                <a16:creationId xmlns:a16="http://schemas.microsoft.com/office/drawing/2014/main" id="{2F3A1F58-13CB-C16B-D77C-553EB8068518}"/>
              </a:ext>
            </a:extLst>
          </p:cNvPr>
          <p:cNvSpPr>
            <a:spLocks noGrp="1"/>
          </p:cNvSpPr>
          <p:nvPr>
            <p:ph idx="1"/>
          </p:nvPr>
        </p:nvSpPr>
        <p:spPr/>
        <p:txBody>
          <a:bodyPr>
            <a:normAutofit fontScale="77500" lnSpcReduction="20000"/>
          </a:bodyPr>
          <a:lstStyle/>
          <a:p>
            <a:r>
              <a:rPr lang="en-US" dirty="0"/>
              <a:t>Confirm Diagnosis (MDT)</a:t>
            </a:r>
          </a:p>
          <a:p>
            <a:r>
              <a:rPr lang="en-US" dirty="0"/>
              <a:t>Has adequate trial of medication been done? Is pain medically refractory?</a:t>
            </a:r>
          </a:p>
          <a:p>
            <a:r>
              <a:rPr lang="en-US" dirty="0"/>
              <a:t>Botox if acceptable can be next less invasive step</a:t>
            </a:r>
          </a:p>
          <a:p>
            <a:r>
              <a:rPr lang="en-US" dirty="0"/>
              <a:t>Is pain peripheral or central origin, localized or widespread (b/l), secondary sensitization?</a:t>
            </a:r>
          </a:p>
          <a:p>
            <a:r>
              <a:rPr lang="en-US" dirty="0"/>
              <a:t>For focal, peripheral origin pain- PNS (or </a:t>
            </a:r>
            <a:r>
              <a:rPr lang="en-US" dirty="0" err="1"/>
              <a:t>cryo</a:t>
            </a:r>
            <a:r>
              <a:rPr lang="en-US" dirty="0"/>
              <a:t>)</a:t>
            </a:r>
          </a:p>
          <a:p>
            <a:r>
              <a:rPr lang="en-US" dirty="0"/>
              <a:t>For </a:t>
            </a:r>
            <a:r>
              <a:rPr lang="en-US" dirty="0" err="1"/>
              <a:t>b/l</a:t>
            </a:r>
            <a:r>
              <a:rPr lang="en-US" dirty="0"/>
              <a:t> pain peripheral origin- high cervical SCS for pure neuropathic or ITDDS if mixed pain</a:t>
            </a:r>
          </a:p>
          <a:p>
            <a:r>
              <a:rPr lang="en-US" dirty="0"/>
              <a:t>For central pain- DBS (ITDDS can be tried – not much literature, depends on patient acceptability of either treatment)</a:t>
            </a:r>
          </a:p>
        </p:txBody>
      </p:sp>
    </p:spTree>
    <p:extLst>
      <p:ext uri="{BB962C8B-B14F-4D97-AF65-F5344CB8AC3E}">
        <p14:creationId xmlns:p14="http://schemas.microsoft.com/office/powerpoint/2010/main" val="16833067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AEFEB-C212-B4CA-1A04-2D353BAF1CB1}"/>
              </a:ext>
            </a:extLst>
          </p:cNvPr>
          <p:cNvSpPr>
            <a:spLocks noGrp="1"/>
          </p:cNvSpPr>
          <p:nvPr>
            <p:ph type="title"/>
          </p:nvPr>
        </p:nvSpPr>
        <p:spPr/>
        <p:txBody>
          <a:bodyPr>
            <a:noAutofit/>
          </a:bodyPr>
          <a:lstStyle/>
          <a:p>
            <a:r>
              <a:rPr lang="en-US" sz="3200" b="1" dirty="0">
                <a:latin typeface="Verdana" panose="020B0604030504040204" pitchFamily="34" charset="0"/>
                <a:ea typeface="Verdana" panose="020B0604030504040204" pitchFamily="34" charset="0"/>
                <a:cs typeface="Verdana" panose="020B0604030504040204" pitchFamily="34" charset="0"/>
              </a:rPr>
              <a:t>Persistent idiopathic facial pain</a:t>
            </a:r>
          </a:p>
        </p:txBody>
      </p:sp>
      <p:sp>
        <p:nvSpPr>
          <p:cNvPr id="3" name="Content Placeholder 2">
            <a:extLst>
              <a:ext uri="{FF2B5EF4-FFF2-40B4-BE49-F238E27FC236}">
                <a16:creationId xmlns:a16="http://schemas.microsoft.com/office/drawing/2014/main" id="{06EC487D-EF05-CC1A-E001-0DFE4DFC5CEB}"/>
              </a:ext>
            </a:extLst>
          </p:cNvPr>
          <p:cNvSpPr>
            <a:spLocks noGrp="1"/>
          </p:cNvSpPr>
          <p:nvPr>
            <p:ph idx="1"/>
          </p:nvPr>
        </p:nvSpPr>
        <p:spPr/>
        <p:txBody>
          <a:bodyPr>
            <a:normAutofit fontScale="85000" lnSpcReduction="20000"/>
          </a:bodyPr>
          <a:lstStyle/>
          <a:p>
            <a:pPr>
              <a:lnSpc>
                <a:spcPct val="150000"/>
              </a:lnSpc>
            </a:pPr>
            <a:r>
              <a:rPr lang="en-US" sz="2400" dirty="0">
                <a:latin typeface="Verdana" panose="020B0604030504040204" pitchFamily="34" charset="0"/>
                <a:ea typeface="Verdana" panose="020B0604030504040204" pitchFamily="34" charset="0"/>
                <a:cs typeface="Verdana" panose="020B0604030504040204" pitchFamily="34" charset="0"/>
              </a:rPr>
              <a:t>Formerly know as atypical facial pain.</a:t>
            </a:r>
          </a:p>
          <a:p>
            <a:pPr>
              <a:lnSpc>
                <a:spcPct val="150000"/>
              </a:lnSpc>
            </a:pPr>
            <a:r>
              <a:rPr lang="en-US" sz="2400" dirty="0">
                <a:latin typeface="Verdana" panose="020B0604030504040204" pitchFamily="34" charset="0"/>
                <a:ea typeface="Verdana" panose="020B0604030504040204" pitchFamily="34" charset="0"/>
                <a:cs typeface="Verdana" panose="020B0604030504040204" pitchFamily="34" charset="0"/>
              </a:rPr>
              <a:t>Daily recurring pain for more than 2 hours, for more than 3 months, in the absence of any clinical neurologic deficit.</a:t>
            </a:r>
          </a:p>
          <a:p>
            <a:pPr>
              <a:lnSpc>
                <a:spcPct val="150000"/>
              </a:lnSpc>
            </a:pPr>
            <a:r>
              <a:rPr lang="en-US" sz="2400" dirty="0">
                <a:latin typeface="Verdana" panose="020B0604030504040204" pitchFamily="34" charset="0"/>
                <a:ea typeface="Verdana" panose="020B0604030504040204" pitchFamily="34" charset="0"/>
                <a:cs typeface="Verdana" panose="020B0604030504040204" pitchFamily="34" charset="0"/>
              </a:rPr>
              <a:t>Dull, aching, nagging, burning, throbbing, and often stabbing.</a:t>
            </a:r>
          </a:p>
          <a:p>
            <a:pPr>
              <a:lnSpc>
                <a:spcPct val="150000"/>
              </a:lnSpc>
            </a:pPr>
            <a:r>
              <a:rPr lang="en-US" sz="2400" dirty="0">
                <a:latin typeface="Verdana" panose="020B0604030504040204" pitchFamily="34" charset="0"/>
                <a:ea typeface="Verdana" panose="020B0604030504040204" pitchFamily="34" charset="0"/>
                <a:cs typeface="Verdana" panose="020B0604030504040204" pitchFamily="34" charset="0"/>
              </a:rPr>
              <a:t>Constant rather than episodic.</a:t>
            </a:r>
          </a:p>
          <a:p>
            <a:pPr>
              <a:lnSpc>
                <a:spcPct val="150000"/>
              </a:lnSpc>
            </a:pPr>
            <a:r>
              <a:rPr lang="en-US" sz="2400" dirty="0">
                <a:latin typeface="Verdana" panose="020B0604030504040204" pitchFamily="34" charset="0"/>
                <a:ea typeface="Verdana" panose="020B0604030504040204" pitchFamily="34" charset="0"/>
                <a:cs typeface="Verdana" panose="020B0604030504040204" pitchFamily="34" charset="0"/>
              </a:rPr>
              <a:t>No Dermatomal pattern of the trigeminal territory and can spread to other regions.</a:t>
            </a:r>
          </a:p>
          <a:p>
            <a:pPr>
              <a:lnSpc>
                <a:spcPct val="150000"/>
              </a:lnSpc>
            </a:pPr>
            <a:r>
              <a:rPr lang="en-US" sz="2400" dirty="0">
                <a:latin typeface="Verdana" panose="020B0604030504040204" pitchFamily="34" charset="0"/>
                <a:ea typeface="Verdana" panose="020B0604030504040204" pitchFamily="34" charset="0"/>
                <a:cs typeface="Verdana" panose="020B0604030504040204" pitchFamily="34" charset="0"/>
              </a:rPr>
              <a:t>Can be unilateral but 40% have bilateral pain without any autonomic features.</a:t>
            </a:r>
          </a:p>
        </p:txBody>
      </p:sp>
    </p:spTree>
    <p:extLst>
      <p:ext uri="{BB962C8B-B14F-4D97-AF65-F5344CB8AC3E}">
        <p14:creationId xmlns:p14="http://schemas.microsoft.com/office/powerpoint/2010/main" val="14250698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44DB0-B02E-964E-BFA1-36477CDA871B}"/>
              </a:ext>
            </a:extLst>
          </p:cNvPr>
          <p:cNvSpPr>
            <a:spLocks noGrp="1"/>
          </p:cNvSpPr>
          <p:nvPr>
            <p:ph type="title"/>
          </p:nvPr>
        </p:nvSpPr>
        <p:spPr>
          <a:xfrm>
            <a:off x="628650" y="87682"/>
            <a:ext cx="7886700" cy="1152395"/>
          </a:xfrm>
        </p:spPr>
        <p:txBody>
          <a:bodyPr>
            <a:normAutofit fontScale="90000"/>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Tricyclic antidepressants</a:t>
            </a:r>
          </a:p>
        </p:txBody>
      </p:sp>
      <p:sp>
        <p:nvSpPr>
          <p:cNvPr id="3" name="Content Placeholder 2">
            <a:extLst>
              <a:ext uri="{FF2B5EF4-FFF2-40B4-BE49-F238E27FC236}">
                <a16:creationId xmlns:a16="http://schemas.microsoft.com/office/drawing/2014/main" id="{9E231207-BD27-134E-8B81-63B1540E82F9}"/>
              </a:ext>
            </a:extLst>
          </p:cNvPr>
          <p:cNvSpPr>
            <a:spLocks noGrp="1"/>
          </p:cNvSpPr>
          <p:nvPr>
            <p:ph idx="1"/>
          </p:nvPr>
        </p:nvSpPr>
        <p:spPr>
          <a:xfrm>
            <a:off x="628650" y="1515324"/>
            <a:ext cx="7886700" cy="4985684"/>
          </a:xfrm>
        </p:spPr>
        <p:txBody>
          <a:bodyPr anchor="ctr">
            <a:normAutofit fontScale="40000" lnSpcReduction="20000"/>
          </a:bodyPr>
          <a:lstStyle/>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Nortriptyline (available in 10mg and 25mg tablets)</a:t>
            </a:r>
          </a:p>
          <a:p>
            <a:pPr lvl="1">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Main active metabolite of amitriptyline with more NA than SER reuptake inhibition.</a:t>
            </a:r>
          </a:p>
          <a:p>
            <a:pPr lvl="1">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Titrate slow and aim for 50mg nocte at least, if no side effects I continue titration to 75mg or even 100mg two hours before bed before weaning off if there is not benefit.</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Imipramine (available at 10mg and 25mg tablets as well as 25mg/5ml solution)</a:t>
            </a:r>
          </a:p>
          <a:p>
            <a:pPr lvl="1">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Titrate slow and aim for 50mg nocte at least, if no side effects I continue titration to 75mg or even 100mg two hours before bed before weaning off if there is not benefit.</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Amitriptyline (10 to 100mg) has lots of other pharmacological action and less well tolerated than NT. Can be tried if patient responded well to NT for cost reasons.</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Clomipramine (10 to 100mg)</a:t>
            </a:r>
          </a:p>
          <a:p>
            <a:pPr>
              <a:lnSpc>
                <a:spcPct val="150000"/>
              </a:lnSpc>
            </a:pPr>
            <a:r>
              <a:rPr lang="en-US" dirty="0" err="1">
                <a:latin typeface="Verdana" panose="020B0604030504040204" pitchFamily="34" charset="0"/>
                <a:ea typeface="Verdana" panose="020B0604030504040204" pitchFamily="34" charset="0"/>
                <a:cs typeface="Verdana" panose="020B0604030504040204" pitchFamily="34" charset="0"/>
              </a:rPr>
              <a:t>Lofepramine</a:t>
            </a:r>
            <a:r>
              <a:rPr lang="en-US" dirty="0">
                <a:latin typeface="Verdana" panose="020B0604030504040204" pitchFamily="34" charset="0"/>
                <a:ea typeface="Verdana" panose="020B0604030504040204" pitchFamily="34" charset="0"/>
                <a:cs typeface="Verdana" panose="020B0604030504040204" pitchFamily="34" charset="0"/>
              </a:rPr>
              <a:t> (70 to 210mg)</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Trimipramine (10 to 100mg) quite sedative</a:t>
            </a:r>
          </a:p>
          <a:p>
            <a:pPr marL="0" indent="0">
              <a:lnSpc>
                <a:spcPct val="150000"/>
              </a:lnSpc>
              <a:buNone/>
            </a:pPr>
            <a:r>
              <a:rPr lang="en-US" dirty="0">
                <a:latin typeface="Verdana" panose="020B0604030504040204" pitchFamily="34" charset="0"/>
                <a:ea typeface="Verdana" panose="020B0604030504040204" pitchFamily="34" charset="0"/>
                <a:cs typeface="Verdana" panose="020B0604030504040204" pitchFamily="34" charset="0"/>
              </a:rPr>
              <a:t>I suggest to study the SPC for the individual TCA as they all have active metabolites except NT and slightly different S/E profiles. </a:t>
            </a:r>
            <a:r>
              <a:rPr lang="en-US" dirty="0">
                <a:latin typeface="Verdana" panose="020B0604030504040204" pitchFamily="34" charset="0"/>
                <a:ea typeface="Verdana" panose="020B0604030504040204" pitchFamily="34" charset="0"/>
                <a:cs typeface="Verdana" panose="020B0604030504040204" pitchFamily="34" charset="0"/>
                <a:hlinkClick r:id="rId3"/>
              </a:rPr>
              <a:t>https://www.medicines.org.uk/emc/</a:t>
            </a:r>
            <a:endParaRPr lang="en-US"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None/>
            </a:pPr>
            <a:r>
              <a:rPr lang="en-US" dirty="0">
                <a:latin typeface="Verdana" panose="020B0604030504040204" pitchFamily="34" charset="0"/>
                <a:ea typeface="Verdana" panose="020B0604030504040204" pitchFamily="34" charset="0"/>
                <a:cs typeface="Verdana" panose="020B0604030504040204" pitchFamily="34" charset="0"/>
              </a:rPr>
              <a:t>Here the links to the FPM leaflets: 	</a:t>
            </a:r>
            <a:r>
              <a:rPr lang="en-US" dirty="0">
                <a:latin typeface="Verdana" panose="020B0604030504040204" pitchFamily="34" charset="0"/>
                <a:ea typeface="Verdana" panose="020B0604030504040204" pitchFamily="34" charset="0"/>
                <a:cs typeface="Verdana" panose="020B0604030504040204" pitchFamily="34" charset="0"/>
                <a:hlinkClick r:id="rId4"/>
              </a:rPr>
              <a:t>https://www.rcoa.ac.uk/system/files/FPM-Nortriptyline_0.pdf</a:t>
            </a:r>
            <a:endParaRPr lang="en-US"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None/>
            </a:pPr>
            <a:r>
              <a:rPr lang="en-US"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hlinkClick r:id="rId5"/>
              </a:rPr>
              <a:t>https://www.rcoa.ac.uk/system/files/FPM-Amitriptyline_0.pdf</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a:extLst>
              <a:ext uri="{FF2B5EF4-FFF2-40B4-BE49-F238E27FC236}">
                <a16:creationId xmlns:a16="http://schemas.microsoft.com/office/drawing/2014/main" id="{010ECEB6-0E44-0044-BB0E-CFD9B31D7EE0}"/>
              </a:ext>
            </a:extLst>
          </p:cNvPr>
          <p:cNvSpPr>
            <a:spLocks noGrp="1"/>
          </p:cNvSpPr>
          <p:nvPr>
            <p:ph type="sldNum" sz="quarter" idx="12"/>
          </p:nvPr>
        </p:nvSpPr>
        <p:spPr/>
        <p:txBody>
          <a:bodyPr/>
          <a:lstStyle/>
          <a:p>
            <a:fld id="{F559A334-B5DD-544E-B107-3C0016366F6B}" type="slidenum">
              <a:rPr lang="en-US" smtClean="0"/>
              <a:t>72</a:t>
            </a:fld>
            <a:endParaRPr lang="en-US"/>
          </a:p>
        </p:txBody>
      </p:sp>
    </p:spTree>
    <p:extLst>
      <p:ext uri="{BB962C8B-B14F-4D97-AF65-F5344CB8AC3E}">
        <p14:creationId xmlns:p14="http://schemas.microsoft.com/office/powerpoint/2010/main" val="35425294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124F8-EBFE-B04D-9633-DCEB38487919}"/>
              </a:ext>
            </a:extLst>
          </p:cNvPr>
          <p:cNvSpPr>
            <a:spLocks noGrp="1"/>
          </p:cNvSpPr>
          <p:nvPr>
            <p:ph type="title"/>
          </p:nvPr>
        </p:nvSpPr>
        <p:spPr>
          <a:xfrm>
            <a:off x="0" y="100209"/>
            <a:ext cx="9144000" cy="856722"/>
          </a:xfrm>
        </p:spPr>
        <p:txBody>
          <a:bodyPr>
            <a:noAutofit/>
          </a:bodyPr>
          <a:lstStyle/>
          <a:p>
            <a:pPr algn="ctr"/>
            <a:r>
              <a:rPr lang="en-US" sz="3200" b="1" dirty="0">
                <a:latin typeface="Verdana" panose="020B0604030504040204" pitchFamily="34" charset="0"/>
                <a:ea typeface="Verdana" panose="020B0604030504040204" pitchFamily="34" charset="0"/>
                <a:cs typeface="Verdana" panose="020B0604030504040204" pitchFamily="34" charset="0"/>
              </a:rPr>
              <a:t>Clinical Titration Nortriptyline, Amitriptyline and Imipramine</a:t>
            </a:r>
          </a:p>
        </p:txBody>
      </p:sp>
      <p:graphicFrame>
        <p:nvGraphicFramePr>
          <p:cNvPr id="8" name="Content Placeholder 3">
            <a:extLst>
              <a:ext uri="{FF2B5EF4-FFF2-40B4-BE49-F238E27FC236}">
                <a16:creationId xmlns:a16="http://schemas.microsoft.com/office/drawing/2014/main" id="{53E19C2F-676C-A64C-BBC9-9A667C56B732}"/>
              </a:ext>
            </a:extLst>
          </p:cNvPr>
          <p:cNvGraphicFramePr>
            <a:graphicFrameLocks noGrp="1"/>
          </p:cNvGraphicFramePr>
          <p:nvPr>
            <p:ph idx="1"/>
            <p:extLst>
              <p:ext uri="{D42A27DB-BD31-4B8C-83A1-F6EECF244321}">
                <p14:modId xmlns:p14="http://schemas.microsoft.com/office/powerpoint/2010/main" val="2154806382"/>
              </p:ext>
            </p:extLst>
          </p:nvPr>
        </p:nvGraphicFramePr>
        <p:xfrm>
          <a:off x="1029482" y="1023734"/>
          <a:ext cx="7388008" cy="4998720"/>
        </p:xfrm>
        <a:graphic>
          <a:graphicData uri="http://schemas.openxmlformats.org/drawingml/2006/table">
            <a:tbl>
              <a:tblPr firstRow="1" bandRow="1">
                <a:tableStyleId>{5C22544A-7EE6-4342-B048-85BDC9FD1C3A}</a:tableStyleId>
              </a:tblPr>
              <a:tblGrid>
                <a:gridCol w="3694004">
                  <a:extLst>
                    <a:ext uri="{9D8B030D-6E8A-4147-A177-3AD203B41FA5}">
                      <a16:colId xmlns:a16="http://schemas.microsoft.com/office/drawing/2014/main" val="362584511"/>
                    </a:ext>
                  </a:extLst>
                </a:gridCol>
                <a:gridCol w="3694004">
                  <a:extLst>
                    <a:ext uri="{9D8B030D-6E8A-4147-A177-3AD203B41FA5}">
                      <a16:colId xmlns:a16="http://schemas.microsoft.com/office/drawing/2014/main" val="2736440495"/>
                    </a:ext>
                  </a:extLst>
                </a:gridCol>
              </a:tblGrid>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Week</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Evening (8 pm)</a:t>
                      </a:r>
                    </a:p>
                  </a:txBody>
                  <a:tcPr anchor="ctr"/>
                </a:tc>
                <a:extLst>
                  <a:ext uri="{0D108BD9-81ED-4DB2-BD59-A6C34878D82A}">
                    <a16:rowId xmlns:a16="http://schemas.microsoft.com/office/drawing/2014/main" val="3815515438"/>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10mg</a:t>
                      </a:r>
                    </a:p>
                  </a:txBody>
                  <a:tcPr anchor="ctr"/>
                </a:tc>
                <a:extLst>
                  <a:ext uri="{0D108BD9-81ED-4DB2-BD59-A6C34878D82A}">
                    <a16:rowId xmlns:a16="http://schemas.microsoft.com/office/drawing/2014/main" val="3538811313"/>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10mg</a:t>
                      </a:r>
                    </a:p>
                  </a:txBody>
                  <a:tcPr anchor="ctr"/>
                </a:tc>
                <a:extLst>
                  <a:ext uri="{0D108BD9-81ED-4DB2-BD59-A6C34878D82A}">
                    <a16:rowId xmlns:a16="http://schemas.microsoft.com/office/drawing/2014/main" val="150457993"/>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3</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10mg</a:t>
                      </a:r>
                    </a:p>
                  </a:txBody>
                  <a:tcPr anchor="ctr"/>
                </a:tc>
                <a:extLst>
                  <a:ext uri="{0D108BD9-81ED-4DB2-BD59-A6C34878D82A}">
                    <a16:rowId xmlns:a16="http://schemas.microsoft.com/office/drawing/2014/main" val="2051119004"/>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4</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10mg</a:t>
                      </a:r>
                    </a:p>
                  </a:txBody>
                  <a:tcPr anchor="ctr"/>
                </a:tc>
                <a:extLst>
                  <a:ext uri="{0D108BD9-81ED-4DB2-BD59-A6C34878D82A}">
                    <a16:rowId xmlns:a16="http://schemas.microsoft.com/office/drawing/2014/main" val="794639688"/>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5</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25mg</a:t>
                      </a:r>
                    </a:p>
                  </a:txBody>
                  <a:tcPr anchor="ctr"/>
                </a:tc>
                <a:extLst>
                  <a:ext uri="{0D108BD9-81ED-4DB2-BD59-A6C34878D82A}">
                    <a16:rowId xmlns:a16="http://schemas.microsoft.com/office/drawing/2014/main" val="321924932"/>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25mg</a:t>
                      </a:r>
                    </a:p>
                  </a:txBody>
                  <a:tcPr anchor="ctr"/>
                </a:tc>
                <a:extLst>
                  <a:ext uri="{0D108BD9-81ED-4DB2-BD59-A6C34878D82A}">
                    <a16:rowId xmlns:a16="http://schemas.microsoft.com/office/drawing/2014/main" val="754079833"/>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7</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25mg</a:t>
                      </a:r>
                    </a:p>
                  </a:txBody>
                  <a:tcPr anchor="ctr"/>
                </a:tc>
                <a:extLst>
                  <a:ext uri="{0D108BD9-81ED-4DB2-BD59-A6C34878D82A}">
                    <a16:rowId xmlns:a16="http://schemas.microsoft.com/office/drawing/2014/main" val="2998423996"/>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8</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25mg</a:t>
                      </a:r>
                    </a:p>
                  </a:txBody>
                  <a:tcPr anchor="ctr"/>
                </a:tc>
                <a:extLst>
                  <a:ext uri="{0D108BD9-81ED-4DB2-BD59-A6C34878D82A}">
                    <a16:rowId xmlns:a16="http://schemas.microsoft.com/office/drawing/2014/main" val="3246158692"/>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9</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35mg</a:t>
                      </a:r>
                    </a:p>
                  </a:txBody>
                  <a:tcPr anchor="ctr"/>
                </a:tc>
                <a:extLst>
                  <a:ext uri="{0D108BD9-81ED-4DB2-BD59-A6C34878D82A}">
                    <a16:rowId xmlns:a16="http://schemas.microsoft.com/office/drawing/2014/main" val="3812434520"/>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35mg</a:t>
                      </a:r>
                    </a:p>
                  </a:txBody>
                  <a:tcPr anchor="ctr"/>
                </a:tc>
                <a:extLst>
                  <a:ext uri="{0D108BD9-81ED-4DB2-BD59-A6C34878D82A}">
                    <a16:rowId xmlns:a16="http://schemas.microsoft.com/office/drawing/2014/main" val="917288519"/>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11</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35mg</a:t>
                      </a:r>
                    </a:p>
                  </a:txBody>
                  <a:tcPr anchor="ctr"/>
                </a:tc>
                <a:extLst>
                  <a:ext uri="{0D108BD9-81ED-4DB2-BD59-A6C34878D82A}">
                    <a16:rowId xmlns:a16="http://schemas.microsoft.com/office/drawing/2014/main" val="3328050625"/>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12</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35mg</a:t>
                      </a:r>
                    </a:p>
                  </a:txBody>
                  <a:tcPr anchor="ctr"/>
                </a:tc>
                <a:extLst>
                  <a:ext uri="{0D108BD9-81ED-4DB2-BD59-A6C34878D82A}">
                    <a16:rowId xmlns:a16="http://schemas.microsoft.com/office/drawing/2014/main" val="3908110162"/>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13</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50mg</a:t>
                      </a:r>
                    </a:p>
                  </a:txBody>
                  <a:tcPr anchor="ctr"/>
                </a:tc>
                <a:extLst>
                  <a:ext uri="{0D108BD9-81ED-4DB2-BD59-A6C34878D82A}">
                    <a16:rowId xmlns:a16="http://schemas.microsoft.com/office/drawing/2014/main" val="3694535797"/>
                  </a:ext>
                </a:extLst>
              </a:tr>
              <a:tr h="445900">
                <a:tc gridSpan="2">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Try for 2 to 3 months and if there is no benefit start tapering again probably faster than titration but do not stop immediately to avoid triggering anxiety attacks. Titration can be slower just using 10mg tablets.</a:t>
                      </a:r>
                    </a:p>
                  </a:txBody>
                  <a:tcPr anchor="ctr"/>
                </a:tc>
                <a:tc hMerge="1">
                  <a:txBody>
                    <a:bodyPr/>
                    <a:lstStyle/>
                    <a:p>
                      <a:endParaRPr lang="en-US" dirty="0"/>
                    </a:p>
                  </a:txBody>
                  <a:tcPr/>
                </a:tc>
                <a:extLst>
                  <a:ext uri="{0D108BD9-81ED-4DB2-BD59-A6C34878D82A}">
                    <a16:rowId xmlns:a16="http://schemas.microsoft.com/office/drawing/2014/main" val="76008901"/>
                  </a:ext>
                </a:extLst>
              </a:tr>
            </a:tbl>
          </a:graphicData>
        </a:graphic>
      </p:graphicFrame>
      <p:sp>
        <p:nvSpPr>
          <p:cNvPr id="9" name="Rectangle 8">
            <a:extLst>
              <a:ext uri="{FF2B5EF4-FFF2-40B4-BE49-F238E27FC236}">
                <a16:creationId xmlns:a16="http://schemas.microsoft.com/office/drawing/2014/main" id="{1ACAD2A3-1F39-2C4F-BEDC-787ADD3191ED}"/>
              </a:ext>
            </a:extLst>
          </p:cNvPr>
          <p:cNvSpPr/>
          <p:nvPr/>
        </p:nvSpPr>
        <p:spPr>
          <a:xfrm>
            <a:off x="1029482" y="6089257"/>
            <a:ext cx="7099909" cy="276999"/>
          </a:xfrm>
          <a:prstGeom prst="rect">
            <a:avLst/>
          </a:prstGeom>
        </p:spPr>
        <p:txBody>
          <a:bodyPr wrap="square">
            <a:spAutoFit/>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hlinkClick r:id="rId2"/>
              </a:rPr>
              <a:t>https://www.medicines.org.uk/emc/product/13894/smpc</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a:extLst>
              <a:ext uri="{FF2B5EF4-FFF2-40B4-BE49-F238E27FC236}">
                <a16:creationId xmlns:a16="http://schemas.microsoft.com/office/drawing/2014/main" id="{48B877B1-C77B-62AD-724C-2CB67848F44A}"/>
              </a:ext>
            </a:extLst>
          </p:cNvPr>
          <p:cNvSpPr/>
          <p:nvPr/>
        </p:nvSpPr>
        <p:spPr>
          <a:xfrm>
            <a:off x="1022045" y="6414074"/>
            <a:ext cx="7099909" cy="276999"/>
          </a:xfrm>
          <a:prstGeom prst="rect">
            <a:avLst/>
          </a:prstGeom>
        </p:spPr>
        <p:txBody>
          <a:bodyPr wrap="square">
            <a:spAutoFit/>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hlinkClick r:id="rId3"/>
              </a:rPr>
              <a:t>https://</a:t>
            </a:r>
            <a:r>
              <a:rPr lang="en-US" sz="1200" dirty="0" err="1">
                <a:latin typeface="Verdana" panose="020B0604030504040204" pitchFamily="34" charset="0"/>
                <a:ea typeface="Verdana" panose="020B0604030504040204" pitchFamily="34" charset="0"/>
                <a:cs typeface="Verdana" panose="020B0604030504040204" pitchFamily="34" charset="0"/>
                <a:hlinkClick r:id="rId3"/>
              </a:rPr>
              <a:t>fpm.ac.uk</a:t>
            </a:r>
            <a:r>
              <a:rPr lang="en-US" sz="1200" dirty="0">
                <a:latin typeface="Verdana" panose="020B0604030504040204" pitchFamily="34" charset="0"/>
                <a:ea typeface="Verdana" panose="020B0604030504040204" pitchFamily="34" charset="0"/>
                <a:cs typeface="Verdana" panose="020B0604030504040204" pitchFamily="34" charset="0"/>
                <a:hlinkClick r:id="rId3"/>
              </a:rPr>
              <a:t>/sites/fpm/files/documents/2022-09/nortriptyline-leaflet-2022.pdf</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116148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44DB0-B02E-964E-BFA1-36477CDA871B}"/>
              </a:ext>
            </a:extLst>
          </p:cNvPr>
          <p:cNvSpPr>
            <a:spLocks noGrp="1"/>
          </p:cNvSpPr>
          <p:nvPr>
            <p:ph type="title"/>
          </p:nvPr>
        </p:nvSpPr>
        <p:spPr>
          <a:xfrm>
            <a:off x="628650" y="87682"/>
            <a:ext cx="7886700" cy="1152395"/>
          </a:xfrm>
        </p:spPr>
        <p:txBody>
          <a:bodyPr>
            <a:normAutofit fontScale="90000"/>
          </a:bodyP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Serotonin and noradrenaline reuptake inhibitors (SNRIs)</a:t>
            </a:r>
          </a:p>
        </p:txBody>
      </p:sp>
      <p:sp>
        <p:nvSpPr>
          <p:cNvPr id="3" name="Content Placeholder 2">
            <a:extLst>
              <a:ext uri="{FF2B5EF4-FFF2-40B4-BE49-F238E27FC236}">
                <a16:creationId xmlns:a16="http://schemas.microsoft.com/office/drawing/2014/main" id="{9E231207-BD27-134E-8B81-63B1540E82F9}"/>
              </a:ext>
            </a:extLst>
          </p:cNvPr>
          <p:cNvSpPr>
            <a:spLocks noGrp="1"/>
          </p:cNvSpPr>
          <p:nvPr>
            <p:ph idx="1"/>
          </p:nvPr>
        </p:nvSpPr>
        <p:spPr>
          <a:xfrm>
            <a:off x="628650" y="1515324"/>
            <a:ext cx="7886700" cy="4985684"/>
          </a:xfrm>
        </p:spPr>
        <p:txBody>
          <a:bodyPr anchor="ctr">
            <a:normAutofit fontScale="62500" lnSpcReduction="20000"/>
          </a:bodyPr>
          <a:lstStyle/>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Duloxetine (available in 20mg and 30mg versions).</a:t>
            </a:r>
          </a:p>
          <a:p>
            <a:pPr lvl="1">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Titrate slow and aim for 60mg nocte at least, if no side effects I continue titration to 60mg bd before weaning off if there is not benefit.</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Venlafaxine (available at 37.5mg SR version).</a:t>
            </a:r>
          </a:p>
          <a:p>
            <a:pPr lvl="1">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Titrate slow by 37.5mg every two weeks in the morning.</a:t>
            </a:r>
          </a:p>
          <a:p>
            <a:pPr lvl="1">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To get the analgesic balance between the SRI and NRI effect patient need to be able to tolerate 225mg better 300mg.</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I often due overlapping rotations from SSRI instead of weaning and restarting.</a:t>
            </a:r>
          </a:p>
        </p:txBody>
      </p:sp>
      <p:sp>
        <p:nvSpPr>
          <p:cNvPr id="5" name="Slide Number Placeholder 4">
            <a:extLst>
              <a:ext uri="{FF2B5EF4-FFF2-40B4-BE49-F238E27FC236}">
                <a16:creationId xmlns:a16="http://schemas.microsoft.com/office/drawing/2014/main" id="{930465E7-E6FC-B54C-994C-F70E53A5108E}"/>
              </a:ext>
            </a:extLst>
          </p:cNvPr>
          <p:cNvSpPr>
            <a:spLocks noGrp="1"/>
          </p:cNvSpPr>
          <p:nvPr>
            <p:ph type="sldNum" sz="quarter" idx="12"/>
          </p:nvPr>
        </p:nvSpPr>
        <p:spPr/>
        <p:txBody>
          <a:bodyPr/>
          <a:lstStyle/>
          <a:p>
            <a:fld id="{F559A334-B5DD-544E-B107-3C0016366F6B}" type="slidenum">
              <a:rPr lang="en-US" smtClean="0"/>
              <a:t>74</a:t>
            </a:fld>
            <a:endParaRPr lang="en-US"/>
          </a:p>
        </p:txBody>
      </p:sp>
    </p:spTree>
    <p:extLst>
      <p:ext uri="{BB962C8B-B14F-4D97-AF65-F5344CB8AC3E}">
        <p14:creationId xmlns:p14="http://schemas.microsoft.com/office/powerpoint/2010/main" val="42480546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43671-ED37-2F49-BDF5-B41FA7F23FA4}"/>
              </a:ext>
            </a:extLst>
          </p:cNvPr>
          <p:cNvSpPr>
            <a:spLocks noGrp="1"/>
          </p:cNvSpPr>
          <p:nvPr>
            <p:ph type="title"/>
          </p:nvPr>
        </p:nvSpPr>
        <p:spPr>
          <a:xfrm>
            <a:off x="628650" y="100208"/>
            <a:ext cx="7886700" cy="1052187"/>
          </a:xfrm>
        </p:spPr>
        <p:txBody>
          <a:bodyPr>
            <a:normAutofit/>
          </a:bodyPr>
          <a:lstStyle/>
          <a:p>
            <a:pPr algn="ctr"/>
            <a:r>
              <a:rPr lang="en-US" sz="2800" b="1" dirty="0">
                <a:latin typeface="Verdana" panose="020B0604030504040204" pitchFamily="34" charset="0"/>
                <a:ea typeface="Verdana" panose="020B0604030504040204" pitchFamily="34" charset="0"/>
                <a:cs typeface="Verdana" panose="020B0604030504040204" pitchFamily="34" charset="0"/>
              </a:rPr>
              <a:t>Clinical Titration Duloxetine 20mg</a:t>
            </a:r>
          </a:p>
        </p:txBody>
      </p:sp>
      <p:graphicFrame>
        <p:nvGraphicFramePr>
          <p:cNvPr id="4" name="Content Placeholder 3">
            <a:extLst>
              <a:ext uri="{FF2B5EF4-FFF2-40B4-BE49-F238E27FC236}">
                <a16:creationId xmlns:a16="http://schemas.microsoft.com/office/drawing/2014/main" id="{3429A310-1A8F-3740-A671-B7C3390AB1A6}"/>
              </a:ext>
            </a:extLst>
          </p:cNvPr>
          <p:cNvGraphicFramePr>
            <a:graphicFrameLocks noGrp="1"/>
          </p:cNvGraphicFramePr>
          <p:nvPr>
            <p:ph idx="1"/>
          </p:nvPr>
        </p:nvGraphicFramePr>
        <p:xfrm>
          <a:off x="741385" y="1100637"/>
          <a:ext cx="7350429" cy="4693920"/>
        </p:xfrm>
        <a:graphic>
          <a:graphicData uri="http://schemas.openxmlformats.org/drawingml/2006/table">
            <a:tbl>
              <a:tblPr firstRow="1" bandRow="1">
                <a:tableStyleId>{5C22544A-7EE6-4342-B048-85BDC9FD1C3A}</a:tableStyleId>
              </a:tblPr>
              <a:tblGrid>
                <a:gridCol w="2450143">
                  <a:extLst>
                    <a:ext uri="{9D8B030D-6E8A-4147-A177-3AD203B41FA5}">
                      <a16:colId xmlns:a16="http://schemas.microsoft.com/office/drawing/2014/main" val="362584511"/>
                    </a:ext>
                  </a:extLst>
                </a:gridCol>
                <a:gridCol w="2450143">
                  <a:extLst>
                    <a:ext uri="{9D8B030D-6E8A-4147-A177-3AD203B41FA5}">
                      <a16:colId xmlns:a16="http://schemas.microsoft.com/office/drawing/2014/main" val="2952890765"/>
                    </a:ext>
                  </a:extLst>
                </a:gridCol>
                <a:gridCol w="2450143">
                  <a:extLst>
                    <a:ext uri="{9D8B030D-6E8A-4147-A177-3AD203B41FA5}">
                      <a16:colId xmlns:a16="http://schemas.microsoft.com/office/drawing/2014/main" val="2736440495"/>
                    </a:ext>
                  </a:extLst>
                </a:gridCol>
              </a:tblGrid>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Week</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Morning (10 am)</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Night (10 pm)</a:t>
                      </a:r>
                    </a:p>
                  </a:txBody>
                  <a:tcPr anchor="ctr"/>
                </a:tc>
                <a:extLst>
                  <a:ext uri="{0D108BD9-81ED-4DB2-BD59-A6C34878D82A}">
                    <a16:rowId xmlns:a16="http://schemas.microsoft.com/office/drawing/2014/main" val="3815515438"/>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20mg</a:t>
                      </a:r>
                    </a:p>
                  </a:txBody>
                  <a:tcPr anchor="ctr"/>
                </a:tc>
                <a:extLst>
                  <a:ext uri="{0D108BD9-81ED-4DB2-BD59-A6C34878D82A}">
                    <a16:rowId xmlns:a16="http://schemas.microsoft.com/office/drawing/2014/main" val="3538811313"/>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20mg</a:t>
                      </a:r>
                    </a:p>
                  </a:txBody>
                  <a:tcPr anchor="ctr"/>
                </a:tc>
                <a:extLst>
                  <a:ext uri="{0D108BD9-81ED-4DB2-BD59-A6C34878D82A}">
                    <a16:rowId xmlns:a16="http://schemas.microsoft.com/office/drawing/2014/main" val="150457993"/>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3</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40mg</a:t>
                      </a:r>
                    </a:p>
                  </a:txBody>
                  <a:tcPr anchor="ctr"/>
                </a:tc>
                <a:extLst>
                  <a:ext uri="{0D108BD9-81ED-4DB2-BD59-A6C34878D82A}">
                    <a16:rowId xmlns:a16="http://schemas.microsoft.com/office/drawing/2014/main" val="2051119004"/>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4</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40mg</a:t>
                      </a:r>
                    </a:p>
                  </a:txBody>
                  <a:tcPr anchor="ctr"/>
                </a:tc>
                <a:extLst>
                  <a:ext uri="{0D108BD9-81ED-4DB2-BD59-A6C34878D82A}">
                    <a16:rowId xmlns:a16="http://schemas.microsoft.com/office/drawing/2014/main" val="794639688"/>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5</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60mg</a:t>
                      </a:r>
                    </a:p>
                  </a:txBody>
                  <a:tcPr anchor="ctr"/>
                </a:tc>
                <a:extLst>
                  <a:ext uri="{0D108BD9-81ED-4DB2-BD59-A6C34878D82A}">
                    <a16:rowId xmlns:a16="http://schemas.microsoft.com/office/drawing/2014/main" val="321924932"/>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60mg</a:t>
                      </a:r>
                    </a:p>
                  </a:txBody>
                  <a:tcPr anchor="ctr"/>
                </a:tc>
                <a:extLst>
                  <a:ext uri="{0D108BD9-81ED-4DB2-BD59-A6C34878D82A}">
                    <a16:rowId xmlns:a16="http://schemas.microsoft.com/office/drawing/2014/main" val="754079833"/>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7</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20mg</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60mg</a:t>
                      </a:r>
                    </a:p>
                  </a:txBody>
                  <a:tcPr anchor="ctr"/>
                </a:tc>
                <a:extLst>
                  <a:ext uri="{0D108BD9-81ED-4DB2-BD59-A6C34878D82A}">
                    <a16:rowId xmlns:a16="http://schemas.microsoft.com/office/drawing/2014/main" val="2998423996"/>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8</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20mg</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60mg</a:t>
                      </a:r>
                    </a:p>
                  </a:txBody>
                  <a:tcPr anchor="ctr"/>
                </a:tc>
                <a:extLst>
                  <a:ext uri="{0D108BD9-81ED-4DB2-BD59-A6C34878D82A}">
                    <a16:rowId xmlns:a16="http://schemas.microsoft.com/office/drawing/2014/main" val="3246158692"/>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9</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40mg</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60mg</a:t>
                      </a:r>
                    </a:p>
                  </a:txBody>
                  <a:tcPr anchor="ctr"/>
                </a:tc>
                <a:extLst>
                  <a:ext uri="{0D108BD9-81ED-4DB2-BD59-A6C34878D82A}">
                    <a16:rowId xmlns:a16="http://schemas.microsoft.com/office/drawing/2014/main" val="3812434520"/>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40mg</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60mg</a:t>
                      </a:r>
                    </a:p>
                  </a:txBody>
                  <a:tcPr anchor="ctr"/>
                </a:tc>
                <a:extLst>
                  <a:ext uri="{0D108BD9-81ED-4DB2-BD59-A6C34878D82A}">
                    <a16:rowId xmlns:a16="http://schemas.microsoft.com/office/drawing/2014/main" val="917288519"/>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11</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60mg</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60mg</a:t>
                      </a:r>
                    </a:p>
                  </a:txBody>
                  <a:tcPr anchor="ctr"/>
                </a:tc>
                <a:extLst>
                  <a:ext uri="{0D108BD9-81ED-4DB2-BD59-A6C34878D82A}">
                    <a16:rowId xmlns:a16="http://schemas.microsoft.com/office/drawing/2014/main" val="3328050625"/>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12</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60mg</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60mg</a:t>
                      </a:r>
                    </a:p>
                  </a:txBody>
                  <a:tcPr anchor="ctr"/>
                </a:tc>
                <a:extLst>
                  <a:ext uri="{0D108BD9-81ED-4DB2-BD59-A6C34878D82A}">
                    <a16:rowId xmlns:a16="http://schemas.microsoft.com/office/drawing/2014/main" val="3908110162"/>
                  </a:ext>
                </a:extLst>
              </a:tr>
              <a:tr h="445900">
                <a:tc gridSpan="3">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Try for 2 to 3 months and if there is no benefit start tapering again probably faster than titration but do not stop immediately to avoid triggering anxiety attacks.</a:t>
                      </a:r>
                    </a:p>
                  </a:txBody>
                  <a:tcPr anchor="ct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76008901"/>
                  </a:ext>
                </a:extLst>
              </a:tr>
            </a:tbl>
          </a:graphicData>
        </a:graphic>
      </p:graphicFrame>
      <p:sp>
        <p:nvSpPr>
          <p:cNvPr id="5" name="Rectangle 4">
            <a:extLst>
              <a:ext uri="{FF2B5EF4-FFF2-40B4-BE49-F238E27FC236}">
                <a16:creationId xmlns:a16="http://schemas.microsoft.com/office/drawing/2014/main" id="{99DD2994-6309-0E42-ACA8-C4DA21AA94E0}"/>
              </a:ext>
            </a:extLst>
          </p:cNvPr>
          <p:cNvSpPr/>
          <p:nvPr/>
        </p:nvSpPr>
        <p:spPr>
          <a:xfrm>
            <a:off x="2086758" y="6027001"/>
            <a:ext cx="4659682" cy="276999"/>
          </a:xfrm>
          <a:prstGeom prst="rect">
            <a:avLst/>
          </a:prstGeom>
        </p:spPr>
        <p:txBody>
          <a:bodyPr wrap="square" anchor="ctr">
            <a:spAutoFit/>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hlinkClick r:id="rId2"/>
              </a:rPr>
              <a:t>https://</a:t>
            </a:r>
            <a:r>
              <a:rPr lang="en-US" sz="1200" dirty="0" err="1">
                <a:latin typeface="Verdana" panose="020B0604030504040204" pitchFamily="34" charset="0"/>
                <a:ea typeface="Verdana" panose="020B0604030504040204" pitchFamily="34" charset="0"/>
                <a:cs typeface="Verdana" panose="020B0604030504040204" pitchFamily="34" charset="0"/>
                <a:hlinkClick r:id="rId2"/>
              </a:rPr>
              <a:t>www.medicines.org.uk</a:t>
            </a:r>
            <a:r>
              <a:rPr lang="en-US" sz="1200" dirty="0">
                <a:latin typeface="Verdana" panose="020B0604030504040204" pitchFamily="34" charset="0"/>
                <a:ea typeface="Verdana" panose="020B0604030504040204" pitchFamily="34" charset="0"/>
                <a:cs typeface="Verdana" panose="020B0604030504040204" pitchFamily="34" charset="0"/>
                <a:hlinkClick r:id="rId2"/>
              </a:rPr>
              <a:t>/</a:t>
            </a:r>
            <a:r>
              <a:rPr lang="en-US" sz="1200" dirty="0" err="1">
                <a:latin typeface="Verdana" panose="020B0604030504040204" pitchFamily="34" charset="0"/>
                <a:ea typeface="Verdana" panose="020B0604030504040204" pitchFamily="34" charset="0"/>
                <a:cs typeface="Verdana" panose="020B0604030504040204" pitchFamily="34" charset="0"/>
                <a:hlinkClick r:id="rId2"/>
              </a:rPr>
              <a:t>emc</a:t>
            </a:r>
            <a:r>
              <a:rPr lang="en-US" sz="1200" dirty="0">
                <a:latin typeface="Verdana" panose="020B0604030504040204" pitchFamily="34" charset="0"/>
                <a:ea typeface="Verdana" panose="020B0604030504040204" pitchFamily="34" charset="0"/>
                <a:cs typeface="Verdana" panose="020B0604030504040204" pitchFamily="34" charset="0"/>
                <a:hlinkClick r:id="rId2"/>
              </a:rPr>
              <a:t>/product/15006/</a:t>
            </a:r>
            <a:r>
              <a:rPr lang="en-US" sz="1200" dirty="0" err="1">
                <a:latin typeface="Verdana" panose="020B0604030504040204" pitchFamily="34" charset="0"/>
                <a:ea typeface="Verdana" panose="020B0604030504040204" pitchFamily="34" charset="0"/>
                <a:cs typeface="Verdana" panose="020B0604030504040204" pitchFamily="34" charset="0"/>
                <a:hlinkClick r:id="rId2"/>
              </a:rPr>
              <a:t>smpc</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a:extLst>
              <a:ext uri="{FF2B5EF4-FFF2-40B4-BE49-F238E27FC236}">
                <a16:creationId xmlns:a16="http://schemas.microsoft.com/office/drawing/2014/main" id="{1B1277C6-F69C-3B41-9643-0379E891BE1C}"/>
              </a:ext>
            </a:extLst>
          </p:cNvPr>
          <p:cNvSpPr/>
          <p:nvPr/>
        </p:nvSpPr>
        <p:spPr>
          <a:xfrm>
            <a:off x="741385" y="6536444"/>
            <a:ext cx="7350429" cy="276999"/>
          </a:xfrm>
          <a:prstGeom prst="rect">
            <a:avLst/>
          </a:prstGeom>
        </p:spPr>
        <p:txBody>
          <a:bodyPr wrap="square">
            <a:spAutoFit/>
          </a:bodyPr>
          <a:lstStyle/>
          <a:p>
            <a:r>
              <a:rPr lang="en-US" sz="1200" dirty="0">
                <a:solidFill>
                  <a:srgbClr val="FF0000"/>
                </a:solidFill>
                <a:latin typeface="Verdana" panose="020B0604030504040204" pitchFamily="34" charset="0"/>
                <a:ea typeface="Verdana" panose="020B0604030504040204" pitchFamily="34" charset="0"/>
                <a:cs typeface="Verdana" panose="020B0604030504040204" pitchFamily="34" charset="0"/>
                <a:hlinkClick r:id="rId3"/>
              </a:rPr>
              <a:t>https://</a:t>
            </a:r>
            <a:r>
              <a:rPr lang="en-US" sz="1200" dirty="0" err="1">
                <a:solidFill>
                  <a:srgbClr val="FF0000"/>
                </a:solidFill>
                <a:latin typeface="Verdana" panose="020B0604030504040204" pitchFamily="34" charset="0"/>
                <a:ea typeface="Verdana" panose="020B0604030504040204" pitchFamily="34" charset="0"/>
                <a:cs typeface="Verdana" panose="020B0604030504040204" pitchFamily="34" charset="0"/>
                <a:hlinkClick r:id="rId3"/>
              </a:rPr>
              <a:t>fpm.ac.uk</a:t>
            </a:r>
            <a:r>
              <a:rPr lang="en-US" sz="1200" dirty="0">
                <a:solidFill>
                  <a:srgbClr val="FF0000"/>
                </a:solidFill>
                <a:latin typeface="Verdana" panose="020B0604030504040204" pitchFamily="34" charset="0"/>
                <a:ea typeface="Verdana" panose="020B0604030504040204" pitchFamily="34" charset="0"/>
                <a:cs typeface="Verdana" panose="020B0604030504040204" pitchFamily="34" charset="0"/>
                <a:hlinkClick r:id="rId3"/>
              </a:rPr>
              <a:t>/sites/fpm/files/documents/2023-02/duloxetine-leaflet-2022-v3.pdf</a:t>
            </a:r>
            <a:endParaRPr lang="en-US" sz="12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488701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124F8-EBFE-B04D-9633-DCEB38487919}"/>
              </a:ext>
            </a:extLst>
          </p:cNvPr>
          <p:cNvSpPr>
            <a:spLocks noGrp="1"/>
          </p:cNvSpPr>
          <p:nvPr>
            <p:ph type="title"/>
          </p:nvPr>
        </p:nvSpPr>
        <p:spPr>
          <a:xfrm>
            <a:off x="628650" y="100208"/>
            <a:ext cx="7886700" cy="1052187"/>
          </a:xfrm>
        </p:spPr>
        <p:txBody>
          <a:bodyPr>
            <a:noAutofit/>
          </a:bodyP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Clinical Titration Venlafaxine</a:t>
            </a:r>
          </a:p>
        </p:txBody>
      </p:sp>
      <p:graphicFrame>
        <p:nvGraphicFramePr>
          <p:cNvPr id="8" name="Content Placeholder 3">
            <a:extLst>
              <a:ext uri="{FF2B5EF4-FFF2-40B4-BE49-F238E27FC236}">
                <a16:creationId xmlns:a16="http://schemas.microsoft.com/office/drawing/2014/main" id="{53E19C2F-676C-A64C-BBC9-9A667C56B732}"/>
              </a:ext>
            </a:extLst>
          </p:cNvPr>
          <p:cNvGraphicFramePr>
            <a:graphicFrameLocks noGrp="1"/>
          </p:cNvGraphicFramePr>
          <p:nvPr>
            <p:ph idx="1"/>
          </p:nvPr>
        </p:nvGraphicFramePr>
        <p:xfrm>
          <a:off x="1029482" y="1300733"/>
          <a:ext cx="7388008" cy="4907280"/>
        </p:xfrm>
        <a:graphic>
          <a:graphicData uri="http://schemas.openxmlformats.org/drawingml/2006/table">
            <a:tbl>
              <a:tblPr firstRow="1" bandRow="1">
                <a:tableStyleId>{5C22544A-7EE6-4342-B048-85BDC9FD1C3A}</a:tableStyleId>
              </a:tblPr>
              <a:tblGrid>
                <a:gridCol w="3694004">
                  <a:extLst>
                    <a:ext uri="{9D8B030D-6E8A-4147-A177-3AD203B41FA5}">
                      <a16:colId xmlns:a16="http://schemas.microsoft.com/office/drawing/2014/main" val="362584511"/>
                    </a:ext>
                  </a:extLst>
                </a:gridCol>
                <a:gridCol w="3694004">
                  <a:extLst>
                    <a:ext uri="{9D8B030D-6E8A-4147-A177-3AD203B41FA5}">
                      <a16:colId xmlns:a16="http://schemas.microsoft.com/office/drawing/2014/main" val="2736440495"/>
                    </a:ext>
                  </a:extLst>
                </a:gridCol>
              </a:tblGrid>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Week</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Morning  (8 am)</a:t>
                      </a:r>
                    </a:p>
                  </a:txBody>
                  <a:tcPr anchor="ctr"/>
                </a:tc>
                <a:extLst>
                  <a:ext uri="{0D108BD9-81ED-4DB2-BD59-A6C34878D82A}">
                    <a16:rowId xmlns:a16="http://schemas.microsoft.com/office/drawing/2014/main" val="3815515438"/>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37.5mg</a:t>
                      </a:r>
                    </a:p>
                  </a:txBody>
                  <a:tcPr anchor="ctr"/>
                </a:tc>
                <a:extLst>
                  <a:ext uri="{0D108BD9-81ED-4DB2-BD59-A6C34878D82A}">
                    <a16:rowId xmlns:a16="http://schemas.microsoft.com/office/drawing/2014/main" val="3538811313"/>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37.5mg</a:t>
                      </a:r>
                    </a:p>
                  </a:txBody>
                  <a:tcPr anchor="ctr"/>
                </a:tc>
                <a:extLst>
                  <a:ext uri="{0D108BD9-81ED-4DB2-BD59-A6C34878D82A}">
                    <a16:rowId xmlns:a16="http://schemas.microsoft.com/office/drawing/2014/main" val="150457993"/>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3</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75mg</a:t>
                      </a:r>
                    </a:p>
                  </a:txBody>
                  <a:tcPr anchor="ctr"/>
                </a:tc>
                <a:extLst>
                  <a:ext uri="{0D108BD9-81ED-4DB2-BD59-A6C34878D82A}">
                    <a16:rowId xmlns:a16="http://schemas.microsoft.com/office/drawing/2014/main" val="2051119004"/>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4</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75mg</a:t>
                      </a:r>
                    </a:p>
                  </a:txBody>
                  <a:tcPr anchor="ctr"/>
                </a:tc>
                <a:extLst>
                  <a:ext uri="{0D108BD9-81ED-4DB2-BD59-A6C34878D82A}">
                    <a16:rowId xmlns:a16="http://schemas.microsoft.com/office/drawing/2014/main" val="794639688"/>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5</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112.5mg</a:t>
                      </a:r>
                    </a:p>
                  </a:txBody>
                  <a:tcPr anchor="ctr"/>
                </a:tc>
                <a:extLst>
                  <a:ext uri="{0D108BD9-81ED-4DB2-BD59-A6C34878D82A}">
                    <a16:rowId xmlns:a16="http://schemas.microsoft.com/office/drawing/2014/main" val="321924932"/>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112.5mg</a:t>
                      </a:r>
                    </a:p>
                  </a:txBody>
                  <a:tcPr anchor="ctr"/>
                </a:tc>
                <a:extLst>
                  <a:ext uri="{0D108BD9-81ED-4DB2-BD59-A6C34878D82A}">
                    <a16:rowId xmlns:a16="http://schemas.microsoft.com/office/drawing/2014/main" val="754079833"/>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7</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150mg</a:t>
                      </a:r>
                    </a:p>
                  </a:txBody>
                  <a:tcPr anchor="ctr"/>
                </a:tc>
                <a:extLst>
                  <a:ext uri="{0D108BD9-81ED-4DB2-BD59-A6C34878D82A}">
                    <a16:rowId xmlns:a16="http://schemas.microsoft.com/office/drawing/2014/main" val="2998423996"/>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8</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150mg</a:t>
                      </a:r>
                    </a:p>
                  </a:txBody>
                  <a:tcPr anchor="ctr"/>
                </a:tc>
                <a:extLst>
                  <a:ext uri="{0D108BD9-81ED-4DB2-BD59-A6C34878D82A}">
                    <a16:rowId xmlns:a16="http://schemas.microsoft.com/office/drawing/2014/main" val="3246158692"/>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9</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187.5mg</a:t>
                      </a:r>
                    </a:p>
                  </a:txBody>
                  <a:tcPr anchor="ctr"/>
                </a:tc>
                <a:extLst>
                  <a:ext uri="{0D108BD9-81ED-4DB2-BD59-A6C34878D82A}">
                    <a16:rowId xmlns:a16="http://schemas.microsoft.com/office/drawing/2014/main" val="3812434520"/>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10</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187.5mg</a:t>
                      </a:r>
                    </a:p>
                  </a:txBody>
                  <a:tcPr anchor="ctr"/>
                </a:tc>
                <a:extLst>
                  <a:ext uri="{0D108BD9-81ED-4DB2-BD59-A6C34878D82A}">
                    <a16:rowId xmlns:a16="http://schemas.microsoft.com/office/drawing/2014/main" val="917288519"/>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11</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225mg</a:t>
                      </a:r>
                    </a:p>
                  </a:txBody>
                  <a:tcPr anchor="ctr"/>
                </a:tc>
                <a:extLst>
                  <a:ext uri="{0D108BD9-81ED-4DB2-BD59-A6C34878D82A}">
                    <a16:rowId xmlns:a16="http://schemas.microsoft.com/office/drawing/2014/main" val="3328050625"/>
                  </a:ext>
                </a:extLst>
              </a:tr>
              <a:tr h="262294">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12</a:t>
                      </a:r>
                    </a:p>
                  </a:txBody>
                  <a:tcPr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225mg</a:t>
                      </a:r>
                    </a:p>
                  </a:txBody>
                  <a:tcPr anchor="ctr"/>
                </a:tc>
                <a:extLst>
                  <a:ext uri="{0D108BD9-81ED-4DB2-BD59-A6C34878D82A}">
                    <a16:rowId xmlns:a16="http://schemas.microsoft.com/office/drawing/2014/main" val="3908110162"/>
                  </a:ext>
                </a:extLst>
              </a:tr>
              <a:tr h="445900">
                <a:tc gridSpan="2">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Try for 2 to 3 months and if there is no benefit start tapering again probably faster than titration but do not stop immediately to avoid triggering anxiety attacks. I increase it sometimes to 300mg if well tolerated but no clear benefit at 300mg before giving up on it.</a:t>
                      </a:r>
                    </a:p>
                  </a:txBody>
                  <a:tcPr anchor="ctr"/>
                </a:tc>
                <a:tc hMerge="1">
                  <a:txBody>
                    <a:bodyPr/>
                    <a:lstStyle/>
                    <a:p>
                      <a:endParaRPr lang="en-US" dirty="0"/>
                    </a:p>
                  </a:txBody>
                  <a:tcPr/>
                </a:tc>
                <a:extLst>
                  <a:ext uri="{0D108BD9-81ED-4DB2-BD59-A6C34878D82A}">
                    <a16:rowId xmlns:a16="http://schemas.microsoft.com/office/drawing/2014/main" val="76008901"/>
                  </a:ext>
                </a:extLst>
              </a:tr>
            </a:tbl>
          </a:graphicData>
        </a:graphic>
      </p:graphicFrame>
      <p:sp>
        <p:nvSpPr>
          <p:cNvPr id="9" name="Rectangle 8">
            <a:extLst>
              <a:ext uri="{FF2B5EF4-FFF2-40B4-BE49-F238E27FC236}">
                <a16:creationId xmlns:a16="http://schemas.microsoft.com/office/drawing/2014/main" id="{1ACAD2A3-1F39-2C4F-BEDC-787ADD3191ED}"/>
              </a:ext>
            </a:extLst>
          </p:cNvPr>
          <p:cNvSpPr/>
          <p:nvPr/>
        </p:nvSpPr>
        <p:spPr>
          <a:xfrm>
            <a:off x="1927050" y="6356351"/>
            <a:ext cx="5592871" cy="307777"/>
          </a:xfrm>
          <a:prstGeom prst="rect">
            <a:avLst/>
          </a:prstGeom>
        </p:spPr>
        <p:txBody>
          <a:bodyPr wrap="square">
            <a:spAutoFit/>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hlinkClick r:id="rId2"/>
              </a:rPr>
              <a:t>https://</a:t>
            </a:r>
            <a:r>
              <a:rPr lang="en-US" sz="1400" dirty="0" err="1">
                <a:latin typeface="Verdana" panose="020B0604030504040204" pitchFamily="34" charset="0"/>
                <a:ea typeface="Verdana" panose="020B0604030504040204" pitchFamily="34" charset="0"/>
                <a:cs typeface="Verdana" panose="020B0604030504040204" pitchFamily="34" charset="0"/>
                <a:hlinkClick r:id="rId2"/>
              </a:rPr>
              <a:t>www.medicines.org.uk</a:t>
            </a:r>
            <a:r>
              <a:rPr lang="en-US" sz="1400" dirty="0">
                <a:latin typeface="Verdana" panose="020B0604030504040204" pitchFamily="34" charset="0"/>
                <a:ea typeface="Verdana" panose="020B0604030504040204" pitchFamily="34" charset="0"/>
                <a:cs typeface="Verdana" panose="020B0604030504040204" pitchFamily="34" charset="0"/>
                <a:hlinkClick r:id="rId2"/>
              </a:rPr>
              <a:t>/</a:t>
            </a:r>
            <a:r>
              <a:rPr lang="en-US" sz="1400" dirty="0" err="1">
                <a:latin typeface="Verdana" panose="020B0604030504040204" pitchFamily="34" charset="0"/>
                <a:ea typeface="Verdana" panose="020B0604030504040204" pitchFamily="34" charset="0"/>
                <a:cs typeface="Verdana" panose="020B0604030504040204" pitchFamily="34" charset="0"/>
                <a:hlinkClick r:id="rId2"/>
              </a:rPr>
              <a:t>emc</a:t>
            </a:r>
            <a:r>
              <a:rPr lang="en-US" sz="1400" dirty="0">
                <a:latin typeface="Verdana" panose="020B0604030504040204" pitchFamily="34" charset="0"/>
                <a:ea typeface="Verdana" panose="020B0604030504040204" pitchFamily="34" charset="0"/>
                <a:cs typeface="Verdana" panose="020B0604030504040204" pitchFamily="34" charset="0"/>
                <a:hlinkClick r:id="rId2"/>
              </a:rPr>
              <a:t>/product/9983/</a:t>
            </a:r>
            <a:r>
              <a:rPr lang="en-US" sz="1400" dirty="0" err="1">
                <a:latin typeface="Verdana" panose="020B0604030504040204" pitchFamily="34" charset="0"/>
                <a:ea typeface="Verdana" panose="020B0604030504040204" pitchFamily="34" charset="0"/>
                <a:cs typeface="Verdana" panose="020B0604030504040204" pitchFamily="34" charset="0"/>
                <a:hlinkClick r:id="rId2"/>
              </a:rPr>
              <a:t>smpc</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491791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269BCBD1-1EDF-3325-19AB-EC8EC6D24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2888"/>
            <a:ext cx="9144000" cy="3830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7812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53040C-ED41-6645-BB00-DB0EBC6A39E6}"/>
              </a:ext>
            </a:extLst>
          </p:cNvPr>
          <p:cNvPicPr>
            <a:picLocks noChangeAspect="1"/>
          </p:cNvPicPr>
          <p:nvPr/>
        </p:nvPicPr>
        <p:blipFill>
          <a:blip r:embed="rId3"/>
          <a:stretch>
            <a:fillRect/>
          </a:stretch>
        </p:blipFill>
        <p:spPr>
          <a:xfrm>
            <a:off x="2097560" y="1058232"/>
            <a:ext cx="5180570" cy="4741538"/>
          </a:xfrm>
          <a:prstGeom prst="rect">
            <a:avLst/>
          </a:prstGeom>
        </p:spPr>
      </p:pic>
      <p:sp>
        <p:nvSpPr>
          <p:cNvPr id="3" name="TextBox 2">
            <a:extLst>
              <a:ext uri="{FF2B5EF4-FFF2-40B4-BE49-F238E27FC236}">
                <a16:creationId xmlns:a16="http://schemas.microsoft.com/office/drawing/2014/main" id="{18EDE627-095F-F64D-ABE0-177782B6B91F}"/>
              </a:ext>
            </a:extLst>
          </p:cNvPr>
          <p:cNvSpPr txBox="1"/>
          <p:nvPr/>
        </p:nvSpPr>
        <p:spPr>
          <a:xfrm>
            <a:off x="4186719" y="5793002"/>
            <a:ext cx="3576620" cy="230832"/>
          </a:xfrm>
          <a:prstGeom prst="rect">
            <a:avLst/>
          </a:prstGeom>
          <a:noFill/>
        </p:spPr>
        <p:txBody>
          <a:bodyPr wrap="none" rtlCol="0">
            <a:spAutoFit/>
          </a:bodyPr>
          <a:lstStyle/>
          <a:p>
            <a:r>
              <a:rPr lang="en-US" sz="900" dirty="0">
                <a:latin typeface="Verdana" panose="020B0604030504040204" pitchFamily="34" charset="0"/>
                <a:ea typeface="Verdana" panose="020B0604030504040204" pitchFamily="34" charset="0"/>
                <a:cs typeface="Verdana" panose="020B0604030504040204" pitchFamily="34" charset="0"/>
                <a:hlinkClick r:id="rId4"/>
              </a:rPr>
              <a:t>https://</a:t>
            </a:r>
            <a:r>
              <a:rPr lang="en-US" sz="900" dirty="0" err="1">
                <a:latin typeface="Verdana" panose="020B0604030504040204" pitchFamily="34" charset="0"/>
                <a:ea typeface="Verdana" panose="020B0604030504040204" pitchFamily="34" charset="0"/>
                <a:cs typeface="Verdana" panose="020B0604030504040204" pitchFamily="34" charset="0"/>
                <a:hlinkClick r:id="rId4"/>
              </a:rPr>
              <a:t>www.ncbi.nlm.nih.gov</a:t>
            </a:r>
            <a:r>
              <a:rPr lang="en-US" sz="900" dirty="0">
                <a:latin typeface="Verdana" panose="020B0604030504040204" pitchFamily="34" charset="0"/>
                <a:ea typeface="Verdana" panose="020B0604030504040204" pitchFamily="34" charset="0"/>
                <a:cs typeface="Verdana" panose="020B0604030504040204" pitchFamily="34" charset="0"/>
                <a:hlinkClick r:id="rId4"/>
              </a:rPr>
              <a:t>/</a:t>
            </a:r>
            <a:r>
              <a:rPr lang="en-US" sz="900" dirty="0" err="1">
                <a:latin typeface="Verdana" panose="020B0604030504040204" pitchFamily="34" charset="0"/>
                <a:ea typeface="Verdana" panose="020B0604030504040204" pitchFamily="34" charset="0"/>
                <a:cs typeface="Verdana" panose="020B0604030504040204" pitchFamily="34" charset="0"/>
                <a:hlinkClick r:id="rId4"/>
              </a:rPr>
              <a:t>pmc</a:t>
            </a:r>
            <a:r>
              <a:rPr lang="en-US" sz="900" dirty="0">
                <a:latin typeface="Verdana" panose="020B0604030504040204" pitchFamily="34" charset="0"/>
                <a:ea typeface="Verdana" panose="020B0604030504040204" pitchFamily="34" charset="0"/>
                <a:cs typeface="Verdana" panose="020B0604030504040204" pitchFamily="34" charset="0"/>
                <a:hlinkClick r:id="rId4"/>
              </a:rPr>
              <a:t>/articles/PMC4549742/</a:t>
            </a:r>
            <a:endParaRPr lang="en-US" sz="9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629342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71726E-0C58-7B48-B89E-F1A93C93C367}"/>
              </a:ext>
            </a:extLst>
          </p:cNvPr>
          <p:cNvPicPr>
            <a:picLocks noChangeAspect="1"/>
          </p:cNvPicPr>
          <p:nvPr/>
        </p:nvPicPr>
        <p:blipFill>
          <a:blip r:embed="rId3"/>
          <a:stretch>
            <a:fillRect/>
          </a:stretch>
        </p:blipFill>
        <p:spPr>
          <a:xfrm>
            <a:off x="1143000" y="901439"/>
            <a:ext cx="6858000" cy="5055124"/>
          </a:xfrm>
          <a:prstGeom prst="rect">
            <a:avLst/>
          </a:prstGeom>
        </p:spPr>
      </p:pic>
    </p:spTree>
    <p:extLst>
      <p:ext uri="{BB962C8B-B14F-4D97-AF65-F5344CB8AC3E}">
        <p14:creationId xmlns:p14="http://schemas.microsoft.com/office/powerpoint/2010/main" val="239276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5E132B-0E2C-651F-674D-53460651EECA}"/>
              </a:ext>
            </a:extLst>
          </p:cNvPr>
          <p:cNvSpPr txBox="1">
            <a:spLocks/>
          </p:cNvSpPr>
          <p:nvPr/>
        </p:nvSpPr>
        <p:spPr>
          <a:xfrm>
            <a:off x="457200" y="15740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Specialties Involved in Facial Pain</a:t>
            </a:r>
          </a:p>
        </p:txBody>
      </p:sp>
      <p:grpSp>
        <p:nvGrpSpPr>
          <p:cNvPr id="17" name="Group 16">
            <a:extLst>
              <a:ext uri="{FF2B5EF4-FFF2-40B4-BE49-F238E27FC236}">
                <a16:creationId xmlns:a16="http://schemas.microsoft.com/office/drawing/2014/main" id="{691EF2E7-BEB1-EEC0-AE2E-D436E3B6B76A}"/>
              </a:ext>
            </a:extLst>
          </p:cNvPr>
          <p:cNvGrpSpPr/>
          <p:nvPr/>
        </p:nvGrpSpPr>
        <p:grpSpPr>
          <a:xfrm>
            <a:off x="1438225" y="843409"/>
            <a:ext cx="6117378" cy="5968494"/>
            <a:chOff x="1438225" y="843409"/>
            <a:chExt cx="6117378" cy="5968494"/>
          </a:xfrm>
        </p:grpSpPr>
        <p:pic>
          <p:nvPicPr>
            <p:cNvPr id="3074" name="Picture 2" descr="86+ Thousand Dentist Cartoon Royalty-Free Images, Stock Photos ...">
              <a:extLst>
                <a:ext uri="{FF2B5EF4-FFF2-40B4-BE49-F238E27FC236}">
                  <a16:creationId xmlns:a16="http://schemas.microsoft.com/office/drawing/2014/main" id="{A0E20263-2347-5CFD-2A30-D146BD12D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5435" y="5288088"/>
              <a:ext cx="1929994" cy="13856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xillofacial Surgeon Vectors ...">
              <a:extLst>
                <a:ext uri="{FF2B5EF4-FFF2-40B4-BE49-F238E27FC236}">
                  <a16:creationId xmlns:a16="http://schemas.microsoft.com/office/drawing/2014/main" id="{BE6D9DF0-17E5-D2D0-884D-B17683074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0186" y="4426360"/>
              <a:ext cx="1554546" cy="155454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secret life of a trainee brain surgeon ...">
              <a:extLst>
                <a:ext uri="{FF2B5EF4-FFF2-40B4-BE49-F238E27FC236}">
                  <a16:creationId xmlns:a16="http://schemas.microsoft.com/office/drawing/2014/main" id="{526535DC-BE3E-E272-33DC-6094D0D20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5816" y="1220419"/>
              <a:ext cx="2232368" cy="133942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Neurologist Stickers - Free medical ...">
              <a:extLst>
                <a:ext uri="{FF2B5EF4-FFF2-40B4-BE49-F238E27FC236}">
                  <a16:creationId xmlns:a16="http://schemas.microsoft.com/office/drawing/2014/main" id="{688CFF90-F8D7-08C2-E779-414D23E880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1670" y="1251153"/>
              <a:ext cx="1489928" cy="148992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sychiatrist stock vector. Illustration ...">
              <a:extLst>
                <a:ext uri="{FF2B5EF4-FFF2-40B4-BE49-F238E27FC236}">
                  <a16:creationId xmlns:a16="http://schemas.microsoft.com/office/drawing/2014/main" id="{6E1F078C-A34A-12DC-DB72-CBB1BB7CA6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8280" y="1439283"/>
              <a:ext cx="1145776" cy="1706209"/>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Pediatric Ophthalmologist Stock ...">
              <a:extLst>
                <a:ext uri="{FF2B5EF4-FFF2-40B4-BE49-F238E27FC236}">
                  <a16:creationId xmlns:a16="http://schemas.microsoft.com/office/drawing/2014/main" id="{89DF7D8A-5FDE-57A9-B27C-032E9C68EA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8225" y="2784451"/>
              <a:ext cx="1965469" cy="130793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150+ Ent Kids Stock Illustrations ...">
              <a:extLst>
                <a:ext uri="{FF2B5EF4-FFF2-40B4-BE49-F238E27FC236}">
                  <a16:creationId xmlns:a16="http://schemas.microsoft.com/office/drawing/2014/main" id="{22EE354B-ABFF-6A44-FB3C-21136A11AE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87004" y="4287437"/>
              <a:ext cx="1385638" cy="1385638"/>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Plastic surgery addiction flat color ...">
              <a:extLst>
                <a:ext uri="{FF2B5EF4-FFF2-40B4-BE49-F238E27FC236}">
                  <a16:creationId xmlns:a16="http://schemas.microsoft.com/office/drawing/2014/main" id="{A6DFDD2B-F5CE-4E85-DDE7-0654618C76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37416" y="2936528"/>
              <a:ext cx="1661701" cy="1054768"/>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Head Outline Vector Art &amp; Graphics ...">
              <a:extLst>
                <a:ext uri="{FF2B5EF4-FFF2-40B4-BE49-F238E27FC236}">
                  <a16:creationId xmlns:a16="http://schemas.microsoft.com/office/drawing/2014/main" id="{EF068066-AA39-A3E4-AF9D-B0E6ED1F29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83656" y="2582579"/>
              <a:ext cx="1610357" cy="27162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B829D0C-3DEC-4746-6EA2-1B5E8826B4BC}"/>
                </a:ext>
              </a:extLst>
            </p:cNvPr>
            <p:cNvSpPr txBox="1"/>
            <p:nvPr/>
          </p:nvSpPr>
          <p:spPr>
            <a:xfrm>
              <a:off x="5582114" y="5980906"/>
              <a:ext cx="1973489" cy="646331"/>
            </a:xfrm>
            <a:prstGeom prst="rect">
              <a:avLst/>
            </a:prstGeom>
            <a:noFill/>
          </p:spPr>
          <p:txBody>
            <a:bodyPr wrap="none" rtlCol="0">
              <a:spAutoFit/>
            </a:bodyPr>
            <a:lstStyle/>
            <a:p>
              <a:pPr algn="ctr"/>
              <a:r>
                <a:rPr lang="en-US" dirty="0"/>
                <a:t>Oral + Maxillofacial</a:t>
              </a:r>
            </a:p>
            <a:p>
              <a:pPr algn="ctr"/>
              <a:r>
                <a:rPr lang="en-US" dirty="0"/>
                <a:t>Surgery</a:t>
              </a:r>
            </a:p>
          </p:txBody>
        </p:sp>
        <p:sp>
          <p:nvSpPr>
            <p:cNvPr id="7" name="Rectangle 6">
              <a:extLst>
                <a:ext uri="{FF2B5EF4-FFF2-40B4-BE49-F238E27FC236}">
                  <a16:creationId xmlns:a16="http://schemas.microsoft.com/office/drawing/2014/main" id="{3C790360-9B00-52EA-57F0-7FF968D2C02C}"/>
                </a:ext>
              </a:extLst>
            </p:cNvPr>
            <p:cNvSpPr/>
            <p:nvPr/>
          </p:nvSpPr>
          <p:spPr>
            <a:xfrm>
              <a:off x="4177320" y="6519188"/>
              <a:ext cx="946221" cy="1545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7ADE5FD-A2F8-57C8-BFF2-5F51E0B5015B}"/>
                </a:ext>
              </a:extLst>
            </p:cNvPr>
            <p:cNvSpPr/>
            <p:nvPr/>
          </p:nvSpPr>
          <p:spPr>
            <a:xfrm>
              <a:off x="3795379" y="5149910"/>
              <a:ext cx="1598634" cy="1480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77D978A-60B9-1409-1694-F27D47A2D137}"/>
                </a:ext>
              </a:extLst>
            </p:cNvPr>
            <p:cNvSpPr txBox="1"/>
            <p:nvPr/>
          </p:nvSpPr>
          <p:spPr>
            <a:xfrm>
              <a:off x="4125495" y="6442571"/>
              <a:ext cx="1041952" cy="369332"/>
            </a:xfrm>
            <a:prstGeom prst="rect">
              <a:avLst/>
            </a:prstGeom>
            <a:noFill/>
          </p:spPr>
          <p:txBody>
            <a:bodyPr wrap="none" rtlCol="0">
              <a:spAutoFit/>
            </a:bodyPr>
            <a:lstStyle/>
            <a:p>
              <a:r>
                <a:rPr lang="en-US" dirty="0"/>
                <a:t>Dentistry</a:t>
              </a:r>
            </a:p>
          </p:txBody>
        </p:sp>
        <p:sp>
          <p:nvSpPr>
            <p:cNvPr id="10" name="TextBox 9">
              <a:extLst>
                <a:ext uri="{FF2B5EF4-FFF2-40B4-BE49-F238E27FC236}">
                  <a16:creationId xmlns:a16="http://schemas.microsoft.com/office/drawing/2014/main" id="{273CF3CD-CFD0-287B-A9D1-1CE44E563623}"/>
                </a:ext>
              </a:extLst>
            </p:cNvPr>
            <p:cNvSpPr txBox="1"/>
            <p:nvPr/>
          </p:nvSpPr>
          <p:spPr>
            <a:xfrm>
              <a:off x="5778801" y="3954941"/>
              <a:ext cx="1531125" cy="369332"/>
            </a:xfrm>
            <a:prstGeom prst="rect">
              <a:avLst/>
            </a:prstGeom>
            <a:noFill/>
          </p:spPr>
          <p:txBody>
            <a:bodyPr wrap="none" rtlCol="0">
              <a:spAutoFit/>
            </a:bodyPr>
            <a:lstStyle/>
            <a:p>
              <a:r>
                <a:rPr lang="en-US" dirty="0"/>
                <a:t>Plastic surgery</a:t>
              </a:r>
            </a:p>
          </p:txBody>
        </p:sp>
        <p:sp>
          <p:nvSpPr>
            <p:cNvPr id="11" name="TextBox 10">
              <a:extLst>
                <a:ext uri="{FF2B5EF4-FFF2-40B4-BE49-F238E27FC236}">
                  <a16:creationId xmlns:a16="http://schemas.microsoft.com/office/drawing/2014/main" id="{117288A6-0374-9475-16FB-7794C3AA6085}"/>
                </a:ext>
              </a:extLst>
            </p:cNvPr>
            <p:cNvSpPr txBox="1"/>
            <p:nvPr/>
          </p:nvSpPr>
          <p:spPr>
            <a:xfrm>
              <a:off x="2632346" y="5492014"/>
              <a:ext cx="558166" cy="369332"/>
            </a:xfrm>
            <a:prstGeom prst="rect">
              <a:avLst/>
            </a:prstGeom>
            <a:noFill/>
          </p:spPr>
          <p:txBody>
            <a:bodyPr wrap="none" rtlCol="0">
              <a:spAutoFit/>
            </a:bodyPr>
            <a:lstStyle/>
            <a:p>
              <a:r>
                <a:rPr lang="en-US" dirty="0"/>
                <a:t>ENT</a:t>
              </a:r>
            </a:p>
          </p:txBody>
        </p:sp>
        <p:sp>
          <p:nvSpPr>
            <p:cNvPr id="12" name="TextBox 11">
              <a:extLst>
                <a:ext uri="{FF2B5EF4-FFF2-40B4-BE49-F238E27FC236}">
                  <a16:creationId xmlns:a16="http://schemas.microsoft.com/office/drawing/2014/main" id="{9447A2C8-6FBD-10B8-E5EA-B65D2EA3C80B}"/>
                </a:ext>
              </a:extLst>
            </p:cNvPr>
            <p:cNvSpPr txBox="1"/>
            <p:nvPr/>
          </p:nvSpPr>
          <p:spPr>
            <a:xfrm>
              <a:off x="1649856" y="3870338"/>
              <a:ext cx="1634871" cy="369332"/>
            </a:xfrm>
            <a:prstGeom prst="rect">
              <a:avLst/>
            </a:prstGeom>
            <a:noFill/>
          </p:spPr>
          <p:txBody>
            <a:bodyPr wrap="none" rtlCol="0">
              <a:spAutoFit/>
            </a:bodyPr>
            <a:lstStyle/>
            <a:p>
              <a:r>
                <a:rPr lang="en-US" dirty="0"/>
                <a:t>Ophthalmology</a:t>
              </a:r>
            </a:p>
          </p:txBody>
        </p:sp>
        <p:sp>
          <p:nvSpPr>
            <p:cNvPr id="13" name="TextBox 12">
              <a:extLst>
                <a:ext uri="{FF2B5EF4-FFF2-40B4-BE49-F238E27FC236}">
                  <a16:creationId xmlns:a16="http://schemas.microsoft.com/office/drawing/2014/main" id="{309985A2-A6AC-D7EC-4BBB-ADE317F4A125}"/>
                </a:ext>
              </a:extLst>
            </p:cNvPr>
            <p:cNvSpPr txBox="1"/>
            <p:nvPr/>
          </p:nvSpPr>
          <p:spPr>
            <a:xfrm>
              <a:off x="5992344" y="853373"/>
              <a:ext cx="1219757" cy="646331"/>
            </a:xfrm>
            <a:prstGeom prst="rect">
              <a:avLst/>
            </a:prstGeom>
            <a:noFill/>
          </p:spPr>
          <p:txBody>
            <a:bodyPr wrap="none" rtlCol="0">
              <a:spAutoFit/>
            </a:bodyPr>
            <a:lstStyle/>
            <a:p>
              <a:r>
                <a:rPr lang="en-US" dirty="0"/>
                <a:t>Psychiatry/</a:t>
              </a:r>
            </a:p>
            <a:p>
              <a:r>
                <a:rPr lang="en-US" dirty="0"/>
                <a:t>Psychology</a:t>
              </a:r>
            </a:p>
          </p:txBody>
        </p:sp>
        <p:sp>
          <p:nvSpPr>
            <p:cNvPr id="14" name="TextBox 13">
              <a:extLst>
                <a:ext uri="{FF2B5EF4-FFF2-40B4-BE49-F238E27FC236}">
                  <a16:creationId xmlns:a16="http://schemas.microsoft.com/office/drawing/2014/main" id="{5CB097AC-7DEC-C5BA-45D3-49160A42FAB0}"/>
                </a:ext>
              </a:extLst>
            </p:cNvPr>
            <p:cNvSpPr txBox="1"/>
            <p:nvPr/>
          </p:nvSpPr>
          <p:spPr>
            <a:xfrm>
              <a:off x="1724851" y="999556"/>
              <a:ext cx="1157176" cy="369332"/>
            </a:xfrm>
            <a:prstGeom prst="rect">
              <a:avLst/>
            </a:prstGeom>
            <a:noFill/>
          </p:spPr>
          <p:txBody>
            <a:bodyPr wrap="none" rtlCol="0">
              <a:spAutoFit/>
            </a:bodyPr>
            <a:lstStyle/>
            <a:p>
              <a:r>
                <a:rPr lang="en-US" dirty="0"/>
                <a:t>Neurology</a:t>
              </a:r>
            </a:p>
          </p:txBody>
        </p:sp>
        <p:sp>
          <p:nvSpPr>
            <p:cNvPr id="15" name="TextBox 14">
              <a:extLst>
                <a:ext uri="{FF2B5EF4-FFF2-40B4-BE49-F238E27FC236}">
                  <a16:creationId xmlns:a16="http://schemas.microsoft.com/office/drawing/2014/main" id="{B1053B54-EB08-4494-27A6-6D18E1FBBB8F}"/>
                </a:ext>
              </a:extLst>
            </p:cNvPr>
            <p:cNvSpPr txBox="1"/>
            <p:nvPr/>
          </p:nvSpPr>
          <p:spPr>
            <a:xfrm>
              <a:off x="3882048" y="843409"/>
              <a:ext cx="1465851" cy="369332"/>
            </a:xfrm>
            <a:prstGeom prst="rect">
              <a:avLst/>
            </a:prstGeom>
            <a:noFill/>
          </p:spPr>
          <p:txBody>
            <a:bodyPr wrap="none" rtlCol="0">
              <a:spAutoFit/>
            </a:bodyPr>
            <a:lstStyle/>
            <a:p>
              <a:r>
                <a:rPr lang="en-US" dirty="0"/>
                <a:t>Neurosurgery</a:t>
              </a:r>
            </a:p>
          </p:txBody>
        </p:sp>
      </p:grpSp>
      <p:grpSp>
        <p:nvGrpSpPr>
          <p:cNvPr id="21" name="Group 20">
            <a:extLst>
              <a:ext uri="{FF2B5EF4-FFF2-40B4-BE49-F238E27FC236}">
                <a16:creationId xmlns:a16="http://schemas.microsoft.com/office/drawing/2014/main" id="{9C4F37DB-B057-15F9-F895-B979D86882C8}"/>
              </a:ext>
            </a:extLst>
          </p:cNvPr>
          <p:cNvGrpSpPr/>
          <p:nvPr/>
        </p:nvGrpSpPr>
        <p:grpSpPr>
          <a:xfrm>
            <a:off x="179824" y="4185004"/>
            <a:ext cx="1634871" cy="1918576"/>
            <a:chOff x="179824" y="4185004"/>
            <a:chExt cx="1634871" cy="1918576"/>
          </a:xfrm>
        </p:grpSpPr>
        <p:pic>
          <p:nvPicPr>
            <p:cNvPr id="3098" name="Picture 26" descr="Medical rehabilitation, physiotherapist ...">
              <a:extLst>
                <a:ext uri="{FF2B5EF4-FFF2-40B4-BE49-F238E27FC236}">
                  <a16:creationId xmlns:a16="http://schemas.microsoft.com/office/drawing/2014/main" id="{4A978EAA-9E2C-5552-4075-912C80C7EA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824" y="4185004"/>
              <a:ext cx="1634871" cy="163487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C1D2B6E-C420-F51B-1289-906FEB6CE4C5}"/>
                </a:ext>
              </a:extLst>
            </p:cNvPr>
            <p:cNvSpPr txBox="1"/>
            <p:nvPr/>
          </p:nvSpPr>
          <p:spPr>
            <a:xfrm>
              <a:off x="232796" y="5734248"/>
              <a:ext cx="1512465" cy="369332"/>
            </a:xfrm>
            <a:prstGeom prst="rect">
              <a:avLst/>
            </a:prstGeom>
            <a:noFill/>
          </p:spPr>
          <p:txBody>
            <a:bodyPr wrap="none" rtlCol="0">
              <a:spAutoFit/>
            </a:bodyPr>
            <a:lstStyle/>
            <a:p>
              <a:r>
                <a:rPr lang="en-US" dirty="0"/>
                <a:t>Physiotherapy</a:t>
              </a:r>
            </a:p>
          </p:txBody>
        </p:sp>
      </p:grpSp>
      <p:grpSp>
        <p:nvGrpSpPr>
          <p:cNvPr id="20" name="Group 19">
            <a:extLst>
              <a:ext uri="{FF2B5EF4-FFF2-40B4-BE49-F238E27FC236}">
                <a16:creationId xmlns:a16="http://schemas.microsoft.com/office/drawing/2014/main" id="{A15B88EA-A4C2-D950-3291-23F170E3329A}"/>
              </a:ext>
            </a:extLst>
          </p:cNvPr>
          <p:cNvGrpSpPr/>
          <p:nvPr/>
        </p:nvGrpSpPr>
        <p:grpSpPr>
          <a:xfrm>
            <a:off x="7463572" y="2948015"/>
            <a:ext cx="1500604" cy="1606321"/>
            <a:chOff x="7463572" y="2948015"/>
            <a:chExt cx="1500604" cy="1606321"/>
          </a:xfrm>
        </p:grpSpPr>
        <p:pic>
          <p:nvPicPr>
            <p:cNvPr id="3100" name="Picture 28" descr="Pain Therapy Cartoon Stock ...">
              <a:extLst>
                <a:ext uri="{FF2B5EF4-FFF2-40B4-BE49-F238E27FC236}">
                  <a16:creationId xmlns:a16="http://schemas.microsoft.com/office/drawing/2014/main" id="{FA18978B-1CAD-2F72-20FF-014CF848FCD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6132" y="2948015"/>
              <a:ext cx="1394217" cy="133942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35DA24E-D0E6-C86A-01B9-A953E433D144}"/>
                </a:ext>
              </a:extLst>
            </p:cNvPr>
            <p:cNvSpPr txBox="1"/>
            <p:nvPr/>
          </p:nvSpPr>
          <p:spPr>
            <a:xfrm>
              <a:off x="7463572" y="4185004"/>
              <a:ext cx="1500604" cy="369332"/>
            </a:xfrm>
            <a:prstGeom prst="rect">
              <a:avLst/>
            </a:prstGeom>
            <a:noFill/>
          </p:spPr>
          <p:txBody>
            <a:bodyPr wrap="none" rtlCol="0">
              <a:spAutoFit/>
            </a:bodyPr>
            <a:lstStyle/>
            <a:p>
              <a:r>
                <a:rPr lang="en-US" dirty="0"/>
                <a:t>Pain Physician</a:t>
              </a:r>
            </a:p>
          </p:txBody>
        </p:sp>
      </p:grpSp>
    </p:spTree>
    <p:extLst>
      <p:ext uri="{BB962C8B-B14F-4D97-AF65-F5344CB8AC3E}">
        <p14:creationId xmlns:p14="http://schemas.microsoft.com/office/powerpoint/2010/main" val="3459721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D269CC-F048-1D4C-A111-C0D7CD6DDD96}"/>
              </a:ext>
            </a:extLst>
          </p:cNvPr>
          <p:cNvPicPr>
            <a:picLocks noChangeAspect="1"/>
          </p:cNvPicPr>
          <p:nvPr/>
        </p:nvPicPr>
        <p:blipFill>
          <a:blip r:embed="rId3"/>
          <a:stretch>
            <a:fillRect/>
          </a:stretch>
        </p:blipFill>
        <p:spPr>
          <a:xfrm>
            <a:off x="1143000" y="1353671"/>
            <a:ext cx="6858000" cy="4150659"/>
          </a:xfrm>
          <a:prstGeom prst="rect">
            <a:avLst/>
          </a:prstGeom>
        </p:spPr>
      </p:pic>
      <p:sp>
        <p:nvSpPr>
          <p:cNvPr id="3" name="TextBox 2">
            <a:extLst>
              <a:ext uri="{FF2B5EF4-FFF2-40B4-BE49-F238E27FC236}">
                <a16:creationId xmlns:a16="http://schemas.microsoft.com/office/drawing/2014/main" id="{C6220868-15A8-894D-85BB-8723D81EEC2E}"/>
              </a:ext>
            </a:extLst>
          </p:cNvPr>
          <p:cNvSpPr txBox="1"/>
          <p:nvPr/>
        </p:nvSpPr>
        <p:spPr>
          <a:xfrm>
            <a:off x="3847673" y="5675213"/>
            <a:ext cx="3832131" cy="230832"/>
          </a:xfrm>
          <a:prstGeom prst="rect">
            <a:avLst/>
          </a:prstGeom>
          <a:noFill/>
        </p:spPr>
        <p:txBody>
          <a:bodyPr wrap="square" rtlCol="0">
            <a:spAutoFit/>
          </a:bodyPr>
          <a:lstStyle/>
          <a:p>
            <a:r>
              <a:rPr lang="en-US" sz="900" dirty="0">
                <a:latin typeface="Verdana" panose="020B0604030504040204" pitchFamily="34" charset="0"/>
                <a:ea typeface="Verdana" panose="020B0604030504040204" pitchFamily="34" charset="0"/>
                <a:cs typeface="Verdana" panose="020B0604030504040204" pitchFamily="34" charset="0"/>
                <a:hlinkClick r:id="rId4"/>
              </a:rPr>
              <a:t>https://</a:t>
            </a:r>
            <a:r>
              <a:rPr lang="en-US" sz="900" dirty="0" err="1">
                <a:latin typeface="Verdana" panose="020B0604030504040204" pitchFamily="34" charset="0"/>
                <a:ea typeface="Verdana" panose="020B0604030504040204" pitchFamily="34" charset="0"/>
                <a:cs typeface="Verdana" panose="020B0604030504040204" pitchFamily="34" charset="0"/>
                <a:hlinkClick r:id="rId4"/>
              </a:rPr>
              <a:t>www.ncbi.nlm.nih.gov</a:t>
            </a:r>
            <a:r>
              <a:rPr lang="en-US" sz="900" dirty="0">
                <a:latin typeface="Verdana" panose="020B0604030504040204" pitchFamily="34" charset="0"/>
                <a:ea typeface="Verdana" panose="020B0604030504040204" pitchFamily="34" charset="0"/>
                <a:cs typeface="Verdana" panose="020B0604030504040204" pitchFamily="34" charset="0"/>
                <a:hlinkClick r:id="rId4"/>
              </a:rPr>
              <a:t>/</a:t>
            </a:r>
            <a:r>
              <a:rPr lang="en-US" sz="900" dirty="0" err="1">
                <a:latin typeface="Verdana" panose="020B0604030504040204" pitchFamily="34" charset="0"/>
                <a:ea typeface="Verdana" panose="020B0604030504040204" pitchFamily="34" charset="0"/>
                <a:cs typeface="Verdana" panose="020B0604030504040204" pitchFamily="34" charset="0"/>
                <a:hlinkClick r:id="rId4"/>
              </a:rPr>
              <a:t>pmc</a:t>
            </a:r>
            <a:r>
              <a:rPr lang="en-US" sz="900" dirty="0">
                <a:latin typeface="Verdana" panose="020B0604030504040204" pitchFamily="34" charset="0"/>
                <a:ea typeface="Verdana" panose="020B0604030504040204" pitchFamily="34" charset="0"/>
                <a:cs typeface="Verdana" panose="020B0604030504040204" pitchFamily="34" charset="0"/>
                <a:hlinkClick r:id="rId4"/>
              </a:rPr>
              <a:t>/articles/PMC4663519/</a:t>
            </a:r>
            <a:endParaRPr lang="en-US" sz="9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002154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ciELO Brasil - OnabotulinumtoxinA for trigeminal neuralgia: a review of  the available data OnabotulinumtoxinA for trigeminal neuralgia: a review of  the available data">
            <a:extLst>
              <a:ext uri="{FF2B5EF4-FFF2-40B4-BE49-F238E27FC236}">
                <a16:creationId xmlns:a16="http://schemas.microsoft.com/office/drawing/2014/main" id="{BA796AD4-9E01-A8FC-F729-C393C2D59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668" y="651665"/>
            <a:ext cx="7623276" cy="5554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4340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E403B0-BD60-E0FB-758F-41F229FC1DDD}"/>
              </a:ext>
            </a:extLst>
          </p:cNvPr>
          <p:cNvPicPr>
            <a:picLocks noChangeAspect="1"/>
          </p:cNvPicPr>
          <p:nvPr/>
        </p:nvPicPr>
        <p:blipFill>
          <a:blip r:embed="rId3"/>
          <a:stretch>
            <a:fillRect/>
          </a:stretch>
        </p:blipFill>
        <p:spPr>
          <a:xfrm>
            <a:off x="311499" y="1519382"/>
            <a:ext cx="8571244" cy="4470112"/>
          </a:xfrm>
          <a:prstGeom prst="rect">
            <a:avLst/>
          </a:prstGeom>
        </p:spPr>
      </p:pic>
      <p:pic>
        <p:nvPicPr>
          <p:cNvPr id="7" name="Picture 6">
            <a:extLst>
              <a:ext uri="{FF2B5EF4-FFF2-40B4-BE49-F238E27FC236}">
                <a16:creationId xmlns:a16="http://schemas.microsoft.com/office/drawing/2014/main" id="{15337863-22F0-51C1-5690-B2C11A9CC27C}"/>
              </a:ext>
            </a:extLst>
          </p:cNvPr>
          <p:cNvPicPr>
            <a:picLocks noChangeAspect="1"/>
          </p:cNvPicPr>
          <p:nvPr/>
        </p:nvPicPr>
        <p:blipFill>
          <a:blip r:embed="rId4"/>
          <a:stretch>
            <a:fillRect/>
          </a:stretch>
        </p:blipFill>
        <p:spPr>
          <a:xfrm>
            <a:off x="311499" y="136525"/>
            <a:ext cx="8571244" cy="1295400"/>
          </a:xfrm>
          <a:prstGeom prst="rect">
            <a:avLst/>
          </a:prstGeom>
        </p:spPr>
      </p:pic>
      <p:pic>
        <p:nvPicPr>
          <p:cNvPr id="8" name="Picture 7">
            <a:extLst>
              <a:ext uri="{FF2B5EF4-FFF2-40B4-BE49-F238E27FC236}">
                <a16:creationId xmlns:a16="http://schemas.microsoft.com/office/drawing/2014/main" id="{896C7496-0FBD-A8E2-BCA9-75167EFA41DD}"/>
              </a:ext>
            </a:extLst>
          </p:cNvPr>
          <p:cNvPicPr>
            <a:picLocks noChangeAspect="1"/>
          </p:cNvPicPr>
          <p:nvPr/>
        </p:nvPicPr>
        <p:blipFill>
          <a:blip r:embed="rId5"/>
          <a:stretch>
            <a:fillRect/>
          </a:stretch>
        </p:blipFill>
        <p:spPr>
          <a:xfrm>
            <a:off x="457200" y="6220010"/>
            <a:ext cx="2464243" cy="318902"/>
          </a:xfrm>
          <a:prstGeom prst="rect">
            <a:avLst/>
          </a:prstGeom>
        </p:spPr>
      </p:pic>
    </p:spTree>
    <p:extLst>
      <p:ext uri="{BB962C8B-B14F-4D97-AF65-F5344CB8AC3E}">
        <p14:creationId xmlns:p14="http://schemas.microsoft.com/office/powerpoint/2010/main" val="24096055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BFF829-9E4B-4841-9B24-E4CA76F3753E}"/>
              </a:ext>
            </a:extLst>
          </p:cNvPr>
          <p:cNvSpPr txBox="1"/>
          <p:nvPr/>
        </p:nvSpPr>
        <p:spPr>
          <a:xfrm>
            <a:off x="499730" y="3811941"/>
            <a:ext cx="8442251" cy="1546577"/>
          </a:xfrm>
          <a:prstGeom prst="rect">
            <a:avLst/>
          </a:prstGeom>
          <a:noFill/>
        </p:spPr>
        <p:txBody>
          <a:bodyPr wrap="square" rtlCol="0">
            <a:spAutoFit/>
          </a:bodyPr>
          <a:lstStyle/>
          <a:p>
            <a:pPr algn="just"/>
            <a:br>
              <a:rPr lang="en-GB" sz="1350" dirty="0"/>
            </a:br>
            <a:r>
              <a:rPr lang="en-GB" sz="1350" b="1" dirty="0">
                <a:latin typeface="Verdana" panose="020B0604030504040204" pitchFamily="34" charset="0"/>
                <a:ea typeface="Verdana" panose="020B0604030504040204" pitchFamily="34" charset="0"/>
                <a:cs typeface="Verdana" panose="020B0604030504040204" pitchFamily="34" charset="0"/>
              </a:rPr>
              <a:t>Botulinum toxin type A</a:t>
            </a:r>
            <a:r>
              <a:rPr lang="en-GB" sz="1350" dirty="0">
                <a:latin typeface="Verdana" panose="020B0604030504040204" pitchFamily="34" charset="0"/>
                <a:ea typeface="Verdana" panose="020B0604030504040204" pitchFamily="34" charset="0"/>
                <a:cs typeface="Verdana" panose="020B0604030504040204" pitchFamily="34" charset="0"/>
              </a:rPr>
              <a:t> </a:t>
            </a:r>
          </a:p>
          <a:p>
            <a:pPr algn="just"/>
            <a:r>
              <a:rPr lang="en-GB" sz="1350" dirty="0">
                <a:latin typeface="Verdana" panose="020B0604030504040204" pitchFamily="34" charset="0"/>
                <a:ea typeface="Verdana" panose="020B0604030504040204" pitchFamily="34" charset="0"/>
                <a:cs typeface="Verdana" panose="020B0604030504040204" pitchFamily="34" charset="0"/>
              </a:rPr>
              <a:t>11 RCTs evaluated the efficacy of a single administration of BTX-A (25–300 units intracutaneously/subcutaneously in the painful area) in peripheral neuropathic pain. TN studies excluded (NNT of 2.7 (1·8–5-1) for 9 studies) with a  low placebo effect. Safety was generally excellent.</a:t>
            </a:r>
          </a:p>
          <a:p>
            <a:endParaRPr lang="en-US" sz="1350" dirty="0"/>
          </a:p>
        </p:txBody>
      </p:sp>
      <p:sp>
        <p:nvSpPr>
          <p:cNvPr id="5" name="TextBox 4">
            <a:extLst>
              <a:ext uri="{FF2B5EF4-FFF2-40B4-BE49-F238E27FC236}">
                <a16:creationId xmlns:a16="http://schemas.microsoft.com/office/drawing/2014/main" id="{E58EEBB1-2480-BA47-92A3-2179E598EECB}"/>
              </a:ext>
            </a:extLst>
          </p:cNvPr>
          <p:cNvSpPr txBox="1"/>
          <p:nvPr/>
        </p:nvSpPr>
        <p:spPr>
          <a:xfrm>
            <a:off x="6642303" y="5607777"/>
            <a:ext cx="1130440" cy="438582"/>
          </a:xfrm>
          <a:prstGeom prst="rect">
            <a:avLst/>
          </a:prstGeom>
          <a:noFill/>
        </p:spPr>
        <p:txBody>
          <a:bodyPr wrap="square" rtlCol="0">
            <a:spAutoFit/>
          </a:bodyPr>
          <a:lstStyle/>
          <a:p>
            <a:r>
              <a:rPr lang="en-GB" sz="750" i="1" u="sng" dirty="0">
                <a:latin typeface="Verdana" panose="020B0604030504040204" pitchFamily="34" charset="0"/>
                <a:ea typeface="Verdana" panose="020B0604030504040204" pitchFamily="34" charset="0"/>
                <a:cs typeface="Verdana" panose="020B0604030504040204" pitchFamily="34" charset="0"/>
                <a:hlinkClick r:id="rId2" tooltip="The Lancet. Neurology.">
                  <a:extLst>
                    <a:ext uri="{A12FA001-AC4F-418D-AE19-62706E023703}">
                      <ahyp:hlinkClr xmlns:ahyp="http://schemas.microsoft.com/office/drawing/2018/hyperlinkcolor" val="tx"/>
                    </a:ext>
                  </a:extLst>
                </a:hlinkClick>
              </a:rPr>
              <a:t>Lancet Neurol.</a:t>
            </a:r>
            <a:r>
              <a:rPr lang="en-GB" sz="750" i="1" dirty="0">
                <a:latin typeface="Verdana" panose="020B0604030504040204" pitchFamily="34" charset="0"/>
                <a:ea typeface="Verdana" panose="020B0604030504040204" pitchFamily="34" charset="0"/>
                <a:cs typeface="Verdana" panose="020B0604030504040204" pitchFamily="34" charset="0"/>
              </a:rPr>
              <a:t> 2025 Feb;14(2):162-73</a:t>
            </a:r>
            <a:endParaRPr lang="en-US" sz="750" i="1"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3727A690-674B-CED7-3858-B430F72B6CEE}"/>
              </a:ext>
            </a:extLst>
          </p:cNvPr>
          <p:cNvPicPr>
            <a:picLocks noChangeAspect="1"/>
          </p:cNvPicPr>
          <p:nvPr/>
        </p:nvPicPr>
        <p:blipFill>
          <a:blip r:embed="rId3"/>
          <a:stretch>
            <a:fillRect/>
          </a:stretch>
        </p:blipFill>
        <p:spPr>
          <a:xfrm>
            <a:off x="1232243" y="776641"/>
            <a:ext cx="6540500" cy="3035300"/>
          </a:xfrm>
          <a:prstGeom prst="rect">
            <a:avLst/>
          </a:prstGeom>
        </p:spPr>
      </p:pic>
    </p:spTree>
    <p:extLst>
      <p:ext uri="{BB962C8B-B14F-4D97-AF65-F5344CB8AC3E}">
        <p14:creationId xmlns:p14="http://schemas.microsoft.com/office/powerpoint/2010/main" val="39652652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CA75BD-A2F2-0745-92B6-53956AFFB15C}"/>
              </a:ext>
            </a:extLst>
          </p:cNvPr>
          <p:cNvPicPr>
            <a:picLocks noChangeAspect="1"/>
          </p:cNvPicPr>
          <p:nvPr/>
        </p:nvPicPr>
        <p:blipFill>
          <a:blip r:embed="rId2"/>
          <a:stretch>
            <a:fillRect/>
          </a:stretch>
        </p:blipFill>
        <p:spPr>
          <a:xfrm>
            <a:off x="1360070" y="37751"/>
            <a:ext cx="6571622" cy="1827968"/>
          </a:xfrm>
          <a:prstGeom prst="rect">
            <a:avLst/>
          </a:prstGeom>
        </p:spPr>
      </p:pic>
      <p:pic>
        <p:nvPicPr>
          <p:cNvPr id="6" name="Picture 5">
            <a:extLst>
              <a:ext uri="{FF2B5EF4-FFF2-40B4-BE49-F238E27FC236}">
                <a16:creationId xmlns:a16="http://schemas.microsoft.com/office/drawing/2014/main" id="{89FF3DF2-A6AA-C040-9310-9CF82B4D0521}"/>
              </a:ext>
            </a:extLst>
          </p:cNvPr>
          <p:cNvPicPr>
            <a:picLocks noChangeAspect="1"/>
          </p:cNvPicPr>
          <p:nvPr/>
        </p:nvPicPr>
        <p:blipFill>
          <a:blip r:embed="rId3"/>
          <a:stretch>
            <a:fillRect/>
          </a:stretch>
        </p:blipFill>
        <p:spPr>
          <a:xfrm>
            <a:off x="602901" y="2226199"/>
            <a:ext cx="3314703" cy="4551055"/>
          </a:xfrm>
          <a:prstGeom prst="rect">
            <a:avLst/>
          </a:prstGeom>
        </p:spPr>
      </p:pic>
      <p:pic>
        <p:nvPicPr>
          <p:cNvPr id="7" name="Picture 6">
            <a:extLst>
              <a:ext uri="{FF2B5EF4-FFF2-40B4-BE49-F238E27FC236}">
                <a16:creationId xmlns:a16="http://schemas.microsoft.com/office/drawing/2014/main" id="{0918BDD0-AF2E-7B49-A661-4106029EDA81}"/>
              </a:ext>
            </a:extLst>
          </p:cNvPr>
          <p:cNvPicPr>
            <a:picLocks noChangeAspect="1"/>
          </p:cNvPicPr>
          <p:nvPr/>
        </p:nvPicPr>
        <p:blipFill>
          <a:blip r:embed="rId4"/>
          <a:stretch>
            <a:fillRect/>
          </a:stretch>
        </p:blipFill>
        <p:spPr>
          <a:xfrm>
            <a:off x="4324362" y="2197402"/>
            <a:ext cx="4457676" cy="3285614"/>
          </a:xfrm>
          <a:prstGeom prst="rect">
            <a:avLst/>
          </a:prstGeom>
        </p:spPr>
      </p:pic>
      <p:sp>
        <p:nvSpPr>
          <p:cNvPr id="2" name="TextBox 1">
            <a:extLst>
              <a:ext uri="{FF2B5EF4-FFF2-40B4-BE49-F238E27FC236}">
                <a16:creationId xmlns:a16="http://schemas.microsoft.com/office/drawing/2014/main" id="{E0F2483D-33E5-B842-B26F-921602496BAA}"/>
              </a:ext>
            </a:extLst>
          </p:cNvPr>
          <p:cNvSpPr txBox="1"/>
          <p:nvPr/>
        </p:nvSpPr>
        <p:spPr>
          <a:xfrm>
            <a:off x="6130914" y="6435037"/>
            <a:ext cx="2622620" cy="207749"/>
          </a:xfrm>
          <a:prstGeom prst="rect">
            <a:avLst/>
          </a:prstGeom>
          <a:noFill/>
        </p:spPr>
        <p:txBody>
          <a:bodyPr wrap="square" rtlCol="0">
            <a:spAutoFit/>
          </a:bodyPr>
          <a:lstStyle/>
          <a:p>
            <a:pPr algn="ctr"/>
            <a:r>
              <a:rPr lang="en-GB" sz="750" i="1" dirty="0">
                <a:latin typeface="Verdana" panose="020B0604030504040204" pitchFamily="34" charset="0"/>
                <a:ea typeface="Verdana" panose="020B0604030504040204" pitchFamily="34" charset="0"/>
                <a:cs typeface="Verdana" panose="020B0604030504040204" pitchFamily="34" charset="0"/>
              </a:rPr>
              <a:t>Lancet Neurol. 2016;15(6):555-65. </a:t>
            </a:r>
            <a:endParaRPr lang="en-US" sz="750" i="1"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a:extLst>
              <a:ext uri="{FF2B5EF4-FFF2-40B4-BE49-F238E27FC236}">
                <a16:creationId xmlns:a16="http://schemas.microsoft.com/office/drawing/2014/main" id="{A8C838F5-7811-E64D-BE90-BDE303B38ED9}"/>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4847606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0A91D7-425C-7E40-BF2C-1C58645C5E4B}"/>
              </a:ext>
            </a:extLst>
          </p:cNvPr>
          <p:cNvPicPr>
            <a:picLocks noChangeAspect="1"/>
          </p:cNvPicPr>
          <p:nvPr/>
        </p:nvPicPr>
        <p:blipFill>
          <a:blip r:embed="rId2"/>
          <a:stretch>
            <a:fillRect/>
          </a:stretch>
        </p:blipFill>
        <p:spPr>
          <a:xfrm>
            <a:off x="1379136" y="0"/>
            <a:ext cx="6647021" cy="2129124"/>
          </a:xfrm>
          <a:prstGeom prst="rect">
            <a:avLst/>
          </a:prstGeom>
        </p:spPr>
      </p:pic>
      <p:pic>
        <p:nvPicPr>
          <p:cNvPr id="3" name="Picture 2">
            <a:extLst>
              <a:ext uri="{FF2B5EF4-FFF2-40B4-BE49-F238E27FC236}">
                <a16:creationId xmlns:a16="http://schemas.microsoft.com/office/drawing/2014/main" id="{96E6D401-3CC6-9E4D-8100-F2C3F3E9124A}"/>
              </a:ext>
            </a:extLst>
          </p:cNvPr>
          <p:cNvPicPr>
            <a:picLocks noChangeAspect="1"/>
          </p:cNvPicPr>
          <p:nvPr/>
        </p:nvPicPr>
        <p:blipFill>
          <a:blip r:embed="rId3"/>
          <a:stretch>
            <a:fillRect/>
          </a:stretch>
        </p:blipFill>
        <p:spPr>
          <a:xfrm>
            <a:off x="1668026" y="2071458"/>
            <a:ext cx="6199833" cy="4403503"/>
          </a:xfrm>
          <a:prstGeom prst="rect">
            <a:avLst/>
          </a:prstGeom>
        </p:spPr>
      </p:pic>
      <p:sp>
        <p:nvSpPr>
          <p:cNvPr id="4" name="TextBox 3">
            <a:extLst>
              <a:ext uri="{FF2B5EF4-FFF2-40B4-BE49-F238E27FC236}">
                <a16:creationId xmlns:a16="http://schemas.microsoft.com/office/drawing/2014/main" id="{ED504994-0F82-8D49-AA4E-767C07210915}"/>
              </a:ext>
            </a:extLst>
          </p:cNvPr>
          <p:cNvSpPr txBox="1"/>
          <p:nvPr/>
        </p:nvSpPr>
        <p:spPr>
          <a:xfrm>
            <a:off x="0" y="6223070"/>
            <a:ext cx="1379136" cy="415498"/>
          </a:xfrm>
          <a:prstGeom prst="rect">
            <a:avLst/>
          </a:prstGeom>
          <a:noFill/>
        </p:spPr>
        <p:txBody>
          <a:bodyPr wrap="square" rtlCol="0">
            <a:spAutoFit/>
          </a:bodyPr>
          <a:lstStyle/>
          <a:p>
            <a:pPr algn="ctr"/>
            <a:r>
              <a:rPr lang="en-GB" sz="750" dirty="0">
                <a:latin typeface="Verdana" panose="020B0604030504040204" pitchFamily="34" charset="0"/>
                <a:ea typeface="Verdana" panose="020B0604030504040204" pitchFamily="34" charset="0"/>
                <a:cs typeface="Verdana" panose="020B0604030504040204" pitchFamily="34" charset="0"/>
              </a:rPr>
              <a:t>Ann Neurol. 2008;64(3):274-83</a:t>
            </a:r>
            <a:r>
              <a:rPr lang="en-GB" sz="1350" dirty="0"/>
              <a:t>. </a:t>
            </a:r>
            <a:endParaRPr lang="en-US" sz="1350" dirty="0"/>
          </a:p>
        </p:txBody>
      </p:sp>
    </p:spTree>
    <p:extLst>
      <p:ext uri="{BB962C8B-B14F-4D97-AF65-F5344CB8AC3E}">
        <p14:creationId xmlns:p14="http://schemas.microsoft.com/office/powerpoint/2010/main" val="29307447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rigeminal Nerve – Earth's Lab">
            <a:extLst>
              <a:ext uri="{FF2B5EF4-FFF2-40B4-BE49-F238E27FC236}">
                <a16:creationId xmlns:a16="http://schemas.microsoft.com/office/drawing/2014/main" id="{23BDFC32-6AE8-AEB3-9035-CDD8461F3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1472"/>
            <a:ext cx="9122706" cy="515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5773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yH5BAEAAAAALAAAAAABAAEAAAIBRAA7">
            <a:extLst>
              <a:ext uri="{FF2B5EF4-FFF2-40B4-BE49-F238E27FC236}">
                <a16:creationId xmlns:a16="http://schemas.microsoft.com/office/drawing/2014/main" id="{15983F2B-3AF1-86BB-B1DF-042E829B1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297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306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yH5BAEAAAAALAAAAAABAAEAAAIBRAA7">
            <a:extLst>
              <a:ext uri="{FF2B5EF4-FFF2-40B4-BE49-F238E27FC236}">
                <a16:creationId xmlns:a16="http://schemas.microsoft.com/office/drawing/2014/main" id="{13E73E1D-E293-E8FE-A7FE-BABC973892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495300"/>
            <a:ext cx="67437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8882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yH5BAEAAAAALAAAAAABAAEAAAIBRAA7">
            <a:extLst>
              <a:ext uri="{FF2B5EF4-FFF2-40B4-BE49-F238E27FC236}">
                <a16:creationId xmlns:a16="http://schemas.microsoft.com/office/drawing/2014/main" id="{67124983-6B59-FDFA-A16E-7920890AE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4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57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36EF7-5A75-BC7C-6DBC-88B7582AF41A}"/>
              </a:ext>
            </a:extLst>
          </p:cNvPr>
          <p:cNvSpPr>
            <a:spLocks noGrp="1"/>
          </p:cNvSpPr>
          <p:nvPr>
            <p:ph type="title"/>
          </p:nvPr>
        </p:nvSpPr>
        <p:spPr/>
        <p:txBody>
          <a:bodyPr/>
          <a:lstStyle/>
          <a:p>
            <a:r>
              <a:rPr lang="en-US" dirty="0"/>
              <a:t>Classifications of pain</a:t>
            </a:r>
          </a:p>
        </p:txBody>
      </p:sp>
      <p:pic>
        <p:nvPicPr>
          <p:cNvPr id="4100" name="Picture 4" descr="Acute Musculoskeletal Pain Management ...">
            <a:extLst>
              <a:ext uri="{FF2B5EF4-FFF2-40B4-BE49-F238E27FC236}">
                <a16:creationId xmlns:a16="http://schemas.microsoft.com/office/drawing/2014/main" id="{4EAD5FB4-37AE-473D-25BF-7FFCEF7EF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354" y="1819736"/>
            <a:ext cx="3810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ome - PTBCCT">
            <a:extLst>
              <a:ext uri="{FF2B5EF4-FFF2-40B4-BE49-F238E27FC236}">
                <a16:creationId xmlns:a16="http://schemas.microsoft.com/office/drawing/2014/main" id="{17F985D5-F8BF-106F-D956-7842D015E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038" y="2244803"/>
            <a:ext cx="4031762" cy="12313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038E1FA-1524-A284-D7F6-B60C829A194E}"/>
              </a:ext>
            </a:extLst>
          </p:cNvPr>
          <p:cNvPicPr>
            <a:picLocks noChangeAspect="1"/>
          </p:cNvPicPr>
          <p:nvPr/>
        </p:nvPicPr>
        <p:blipFill>
          <a:blip r:embed="rId4"/>
          <a:stretch>
            <a:fillRect/>
          </a:stretch>
        </p:blipFill>
        <p:spPr>
          <a:xfrm>
            <a:off x="2667000" y="4161631"/>
            <a:ext cx="3810000" cy="1092257"/>
          </a:xfrm>
          <a:prstGeom prst="rect">
            <a:avLst/>
          </a:prstGeom>
        </p:spPr>
      </p:pic>
    </p:spTree>
    <p:extLst>
      <p:ext uri="{BB962C8B-B14F-4D97-AF65-F5344CB8AC3E}">
        <p14:creationId xmlns:p14="http://schemas.microsoft.com/office/powerpoint/2010/main" val="17391275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Botox Injections | SpringerLink">
            <a:extLst>
              <a:ext uri="{FF2B5EF4-FFF2-40B4-BE49-F238E27FC236}">
                <a16:creationId xmlns:a16="http://schemas.microsoft.com/office/drawing/2014/main" id="{8451CD14-6D1C-39F2-C435-9B8F28F63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6519" y="2709316"/>
            <a:ext cx="3168503" cy="406464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Trigeminal Nerve Block - Plainsboro ...">
            <a:extLst>
              <a:ext uri="{FF2B5EF4-FFF2-40B4-BE49-F238E27FC236}">
                <a16:creationId xmlns:a16="http://schemas.microsoft.com/office/drawing/2014/main" id="{199A48DB-60AA-3B21-B3F3-0AD1BC238F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852" y="608271"/>
            <a:ext cx="4662213" cy="310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710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554D6E-0468-BB44-B13E-BF36CCF05D34}"/>
              </a:ext>
            </a:extLst>
          </p:cNvPr>
          <p:cNvPicPr>
            <a:picLocks noChangeAspect="1"/>
          </p:cNvPicPr>
          <p:nvPr/>
        </p:nvPicPr>
        <p:blipFill>
          <a:blip r:embed="rId2"/>
          <a:stretch>
            <a:fillRect/>
          </a:stretch>
        </p:blipFill>
        <p:spPr>
          <a:xfrm>
            <a:off x="273203" y="0"/>
            <a:ext cx="6578600" cy="2133600"/>
          </a:xfrm>
          <a:prstGeom prst="rect">
            <a:avLst/>
          </a:prstGeom>
        </p:spPr>
      </p:pic>
      <p:pic>
        <p:nvPicPr>
          <p:cNvPr id="7" name="Picture 6">
            <a:extLst>
              <a:ext uri="{FF2B5EF4-FFF2-40B4-BE49-F238E27FC236}">
                <a16:creationId xmlns:a16="http://schemas.microsoft.com/office/drawing/2014/main" id="{D9B402CE-4ADD-644B-9212-0C2112EA5598}"/>
              </a:ext>
            </a:extLst>
          </p:cNvPr>
          <p:cNvPicPr>
            <a:picLocks noChangeAspect="1"/>
          </p:cNvPicPr>
          <p:nvPr/>
        </p:nvPicPr>
        <p:blipFill>
          <a:blip r:embed="rId3"/>
          <a:stretch>
            <a:fillRect/>
          </a:stretch>
        </p:blipFill>
        <p:spPr>
          <a:xfrm>
            <a:off x="4908498" y="1292400"/>
            <a:ext cx="4085387" cy="5565600"/>
          </a:xfrm>
          <a:prstGeom prst="rect">
            <a:avLst/>
          </a:prstGeom>
        </p:spPr>
      </p:pic>
      <p:pic>
        <p:nvPicPr>
          <p:cNvPr id="8" name="Picture 7">
            <a:extLst>
              <a:ext uri="{FF2B5EF4-FFF2-40B4-BE49-F238E27FC236}">
                <a16:creationId xmlns:a16="http://schemas.microsoft.com/office/drawing/2014/main" id="{12C97F9A-098A-344C-982B-0860BC6561B0}"/>
              </a:ext>
            </a:extLst>
          </p:cNvPr>
          <p:cNvPicPr>
            <a:picLocks noChangeAspect="1"/>
          </p:cNvPicPr>
          <p:nvPr/>
        </p:nvPicPr>
        <p:blipFill>
          <a:blip r:embed="rId4"/>
          <a:stretch>
            <a:fillRect/>
          </a:stretch>
        </p:blipFill>
        <p:spPr>
          <a:xfrm>
            <a:off x="273203" y="2133600"/>
            <a:ext cx="1841500" cy="3467100"/>
          </a:xfrm>
          <a:prstGeom prst="rect">
            <a:avLst/>
          </a:prstGeom>
        </p:spPr>
      </p:pic>
      <p:pic>
        <p:nvPicPr>
          <p:cNvPr id="10" name="Picture 9">
            <a:extLst>
              <a:ext uri="{FF2B5EF4-FFF2-40B4-BE49-F238E27FC236}">
                <a16:creationId xmlns:a16="http://schemas.microsoft.com/office/drawing/2014/main" id="{A690711B-9041-B744-AE6F-013464F76DC2}"/>
              </a:ext>
            </a:extLst>
          </p:cNvPr>
          <p:cNvPicPr>
            <a:picLocks noChangeAspect="1"/>
          </p:cNvPicPr>
          <p:nvPr/>
        </p:nvPicPr>
        <p:blipFill>
          <a:blip r:embed="rId5"/>
          <a:stretch>
            <a:fillRect/>
          </a:stretch>
        </p:blipFill>
        <p:spPr>
          <a:xfrm>
            <a:off x="228651" y="5996889"/>
            <a:ext cx="1574800" cy="292100"/>
          </a:xfrm>
          <a:prstGeom prst="rect">
            <a:avLst/>
          </a:prstGeom>
        </p:spPr>
      </p:pic>
    </p:spTree>
    <p:extLst>
      <p:ext uri="{BB962C8B-B14F-4D97-AF65-F5344CB8AC3E}">
        <p14:creationId xmlns:p14="http://schemas.microsoft.com/office/powerpoint/2010/main" val="26961212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D5444-542F-F56D-4B1A-AC8B1EC2DB67}"/>
              </a:ext>
            </a:extLst>
          </p:cNvPr>
          <p:cNvSpPr>
            <a:spLocks noGrp="1"/>
          </p:cNvSpPr>
          <p:nvPr>
            <p:ph type="title"/>
          </p:nvPr>
        </p:nvSpPr>
        <p:spPr>
          <a:xfrm>
            <a:off x="241160" y="276984"/>
            <a:ext cx="8732018" cy="542672"/>
          </a:xfrm>
        </p:spPr>
        <p:txBody>
          <a:bodyPr>
            <a:noAutofit/>
          </a:bodyPr>
          <a:lstStyle/>
          <a:p>
            <a:pPr algn="ctr"/>
            <a:r>
              <a:rPr lang="en-US" sz="2400" b="1" dirty="0">
                <a:latin typeface="Verdana" panose="020B0604030504040204" pitchFamily="34" charset="0"/>
                <a:ea typeface="Verdana" panose="020B0604030504040204" pitchFamily="34" charset="0"/>
                <a:cs typeface="Verdana" panose="020B0604030504040204" pitchFamily="34" charset="0"/>
              </a:rPr>
              <a:t>Outcome from </a:t>
            </a:r>
            <a:r>
              <a:rPr lang="en-US" sz="2400" b="1" dirty="0" err="1">
                <a:latin typeface="Verdana" panose="020B0604030504040204" pitchFamily="34" charset="0"/>
                <a:ea typeface="Verdana" panose="020B0604030504040204" pitchFamily="34" charset="0"/>
                <a:cs typeface="Verdana" panose="020B0604030504040204" pitchFamily="34" charset="0"/>
              </a:rPr>
              <a:t>botox</a:t>
            </a:r>
            <a:r>
              <a:rPr lang="en-US" sz="2400" b="1" dirty="0">
                <a:latin typeface="Verdana" panose="020B0604030504040204" pitchFamily="34" charset="0"/>
                <a:ea typeface="Verdana" panose="020B0604030504040204" pitchFamily="34" charset="0"/>
                <a:cs typeface="Verdana" panose="020B0604030504040204" pitchFamily="34" charset="0"/>
              </a:rPr>
              <a:t> injection up to 22.05.2025</a:t>
            </a:r>
            <a:r>
              <a:rPr lang="en-US" sz="2400" dirty="0">
                <a:latin typeface="Verdana" panose="020B0604030504040204" pitchFamily="34" charset="0"/>
                <a:ea typeface="Verdana" panose="020B0604030504040204" pitchFamily="34" charset="0"/>
                <a:cs typeface="Verdana" panose="020B0604030504040204" pitchFamily="34" charset="0"/>
              </a:rPr>
              <a:t> </a:t>
            </a:r>
          </a:p>
        </p:txBody>
      </p:sp>
      <p:sp>
        <p:nvSpPr>
          <p:cNvPr id="3" name="Content Placeholder 2">
            <a:extLst>
              <a:ext uri="{FF2B5EF4-FFF2-40B4-BE49-F238E27FC236}">
                <a16:creationId xmlns:a16="http://schemas.microsoft.com/office/drawing/2014/main" id="{1634C266-D833-7443-73A7-FE9CE3C11B26}"/>
              </a:ext>
            </a:extLst>
          </p:cNvPr>
          <p:cNvSpPr>
            <a:spLocks noGrp="1"/>
          </p:cNvSpPr>
          <p:nvPr>
            <p:ph idx="1"/>
          </p:nvPr>
        </p:nvSpPr>
        <p:spPr>
          <a:xfrm>
            <a:off x="522513" y="934498"/>
            <a:ext cx="8249697" cy="5646518"/>
          </a:xfrm>
        </p:spPr>
        <p:txBody>
          <a:bodyPr anchor="ctr">
            <a:normAutofit fontScale="47500" lnSpcReduction="20000"/>
          </a:bodyPr>
          <a:lstStyle/>
          <a:p>
            <a:pPr>
              <a:lnSpc>
                <a:spcPct val="170000"/>
              </a:lnSpc>
            </a:pPr>
            <a:r>
              <a:rPr lang="en-US" dirty="0">
                <a:latin typeface="Verdana" panose="020B0604030504040204" pitchFamily="34" charset="0"/>
                <a:ea typeface="Verdana" panose="020B0604030504040204" pitchFamily="34" charset="0"/>
                <a:cs typeface="Verdana" panose="020B0604030504040204" pitchFamily="34" charset="0"/>
              </a:rPr>
              <a:t>Started with first patient in January 2017</a:t>
            </a:r>
          </a:p>
          <a:p>
            <a:pPr>
              <a:lnSpc>
                <a:spcPct val="170000"/>
              </a:lnSpc>
            </a:pPr>
            <a:r>
              <a:rPr lang="en-US" dirty="0">
                <a:latin typeface="Verdana" panose="020B0604030504040204" pitchFamily="34" charset="0"/>
                <a:ea typeface="Verdana" panose="020B0604030504040204" pitchFamily="34" charset="0"/>
                <a:cs typeface="Verdana" panose="020B0604030504040204" pitchFamily="34" charset="0"/>
              </a:rPr>
              <a:t>Steady increase with significant increase after joining the facial pain clinic</a:t>
            </a:r>
          </a:p>
          <a:p>
            <a:pPr>
              <a:lnSpc>
                <a:spcPct val="170000"/>
              </a:lnSpc>
            </a:pPr>
            <a:r>
              <a:rPr lang="en-US" dirty="0">
                <a:latin typeface="Verdana" panose="020B0604030504040204" pitchFamily="34" charset="0"/>
                <a:ea typeface="Verdana" panose="020B0604030504040204" pitchFamily="34" charset="0"/>
                <a:cs typeface="Verdana" panose="020B0604030504040204" pitchFamily="34" charset="0"/>
              </a:rPr>
              <a:t>258 patient in total so far</a:t>
            </a:r>
          </a:p>
          <a:p>
            <a:pPr>
              <a:lnSpc>
                <a:spcPct val="170000"/>
              </a:lnSpc>
            </a:pPr>
            <a:r>
              <a:rPr lang="en-US" dirty="0">
                <a:latin typeface="Verdana" panose="020B0604030504040204" pitchFamily="34" charset="0"/>
                <a:ea typeface="Verdana" panose="020B0604030504040204" pitchFamily="34" charset="0"/>
                <a:cs typeface="Verdana" panose="020B0604030504040204" pitchFamily="34" charset="0"/>
              </a:rPr>
              <a:t>163 Facial Pain patients</a:t>
            </a:r>
          </a:p>
          <a:p>
            <a:pPr>
              <a:lnSpc>
                <a:spcPct val="170000"/>
              </a:lnSpc>
            </a:pPr>
            <a:r>
              <a:rPr lang="en-US" dirty="0">
                <a:latin typeface="Verdana" panose="020B0604030504040204" pitchFamily="34" charset="0"/>
                <a:ea typeface="Verdana" panose="020B0604030504040204" pitchFamily="34" charset="0"/>
                <a:cs typeface="Verdana" panose="020B0604030504040204" pitchFamily="34" charset="0"/>
              </a:rPr>
              <a:t>We use a 7-point  Likert Scale to evaluate outcome</a:t>
            </a:r>
          </a:p>
          <a:p>
            <a:pPr>
              <a:lnSpc>
                <a:spcPct val="170000"/>
              </a:lnSpc>
            </a:pPr>
            <a:r>
              <a:rPr lang="en-US" dirty="0">
                <a:latin typeface="Verdana" panose="020B0604030504040204" pitchFamily="34" charset="0"/>
                <a:ea typeface="Verdana" panose="020B0604030504040204" pitchFamily="34" charset="0"/>
                <a:cs typeface="Verdana" panose="020B0604030504040204" pitchFamily="34" charset="0"/>
              </a:rPr>
              <a:t>Very much worse to Very much improved</a:t>
            </a:r>
          </a:p>
          <a:p>
            <a:pPr>
              <a:lnSpc>
                <a:spcPct val="170000"/>
              </a:lnSpc>
            </a:pPr>
            <a:r>
              <a:rPr lang="en-US" dirty="0">
                <a:latin typeface="Verdana" panose="020B0604030504040204" pitchFamily="34" charset="0"/>
                <a:ea typeface="Verdana" panose="020B0604030504040204" pitchFamily="34" charset="0"/>
                <a:cs typeface="Verdana" panose="020B0604030504040204" pitchFamily="34" charset="0"/>
              </a:rPr>
              <a:t>The main reason for not having a second injection is a facial drop</a:t>
            </a:r>
          </a:p>
          <a:p>
            <a:pPr>
              <a:lnSpc>
                <a:spcPct val="170000"/>
              </a:lnSpc>
            </a:pPr>
            <a:r>
              <a:rPr lang="en-US" dirty="0">
                <a:latin typeface="Verdana" panose="020B0604030504040204" pitchFamily="34" charset="0"/>
                <a:ea typeface="Verdana" panose="020B0604030504040204" pitchFamily="34" charset="0"/>
                <a:cs typeface="Verdana" panose="020B0604030504040204" pitchFamily="34" charset="0"/>
              </a:rPr>
              <a:t>Some people did not tolerate the injection of did not want a second one</a:t>
            </a:r>
          </a:p>
          <a:p>
            <a:pPr>
              <a:lnSpc>
                <a:spcPct val="170000"/>
              </a:lnSpc>
            </a:pPr>
            <a:r>
              <a:rPr lang="en-US" dirty="0">
                <a:latin typeface="Verdana" panose="020B0604030504040204" pitchFamily="34" charset="0"/>
                <a:ea typeface="Verdana" panose="020B0604030504040204" pitchFamily="34" charset="0"/>
                <a:cs typeface="Verdana" panose="020B0604030504040204" pitchFamily="34" charset="0"/>
              </a:rPr>
              <a:t>Reason for stopping not recorded in current spreadsheet but will look into this in a flow chart tracking patient through the injections</a:t>
            </a:r>
          </a:p>
          <a:p>
            <a:pPr>
              <a:lnSpc>
                <a:spcPct val="170000"/>
              </a:lnSpc>
            </a:pPr>
            <a:r>
              <a:rPr lang="en-US" dirty="0">
                <a:latin typeface="Verdana" panose="020B0604030504040204" pitchFamily="34" charset="0"/>
                <a:ea typeface="Verdana" panose="020B0604030504040204" pitchFamily="34" charset="0"/>
                <a:cs typeface="Verdana" panose="020B0604030504040204" pitchFamily="34" charset="0"/>
              </a:rPr>
              <a:t>12 patient have passed away due to their underlying condition (cancer) or old age</a:t>
            </a:r>
          </a:p>
          <a:p>
            <a:pPr>
              <a:lnSpc>
                <a:spcPct val="170000"/>
              </a:lnSpc>
            </a:pPr>
            <a:r>
              <a:rPr lang="en-US" dirty="0">
                <a:latin typeface="Verdana" panose="020B0604030504040204" pitchFamily="34" charset="0"/>
                <a:ea typeface="Verdana" panose="020B0604030504040204" pitchFamily="34" charset="0"/>
                <a:cs typeface="Verdana" panose="020B0604030504040204" pitchFamily="34" charset="0"/>
              </a:rPr>
              <a:t>9 patients are injected on the dental list as they need local </a:t>
            </a:r>
            <a:r>
              <a:rPr lang="en-US" dirty="0" err="1">
                <a:latin typeface="Verdana" panose="020B0604030504040204" pitchFamily="34" charset="0"/>
                <a:ea typeface="Verdana" panose="020B0604030504040204" pitchFamily="34" charset="0"/>
                <a:cs typeface="Verdana" panose="020B0604030504040204" pitchFamily="34" charset="0"/>
              </a:rPr>
              <a:t>anaesthetic</a:t>
            </a:r>
            <a:r>
              <a:rPr lang="en-US" dirty="0">
                <a:latin typeface="Verdana" panose="020B0604030504040204" pitchFamily="34" charset="0"/>
                <a:ea typeface="Verdana" panose="020B0604030504040204" pitchFamily="34" charset="0"/>
                <a:cs typeface="Verdana" panose="020B0604030504040204" pitchFamily="34" charset="0"/>
              </a:rPr>
              <a:t> block</a:t>
            </a:r>
          </a:p>
        </p:txBody>
      </p:sp>
    </p:spTree>
    <p:extLst>
      <p:ext uri="{BB962C8B-B14F-4D97-AF65-F5344CB8AC3E}">
        <p14:creationId xmlns:p14="http://schemas.microsoft.com/office/powerpoint/2010/main" val="21704803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B7B2AB45-9822-798D-E4E8-69ED71D6CDE7}"/>
              </a:ext>
            </a:extLst>
          </p:cNvPr>
          <p:cNvSpPr>
            <a:spLocks noChangeArrowheads="1"/>
          </p:cNvSpPr>
          <p:nvPr/>
        </p:nvSpPr>
        <p:spPr bwMode="auto">
          <a:xfrm>
            <a:off x="2884770" y="1219157"/>
            <a:ext cx="27698099"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en-US" altLang="en-US" sz="675">
                <a:latin typeface="Helvetica" pitchFamily="2" charset="0"/>
              </a:rPr>
            </a:br>
            <a:endParaRPr lang="en-US" altLang="en-US" sz="600"/>
          </a:p>
          <a:p>
            <a:pPr defTabSz="685800" eaLnBrk="0" fontAlgn="base" hangingPunct="0">
              <a:spcBef>
                <a:spcPct val="0"/>
              </a:spcBef>
              <a:spcAft>
                <a:spcPct val="0"/>
              </a:spcAft>
            </a:pPr>
            <a:br>
              <a:rPr lang="en-US" altLang="en-US" sz="675">
                <a:latin typeface="Times New Roman" panose="02020603050405020304" pitchFamily="18" charset="0"/>
              </a:rPr>
            </a:br>
            <a:endParaRPr lang="en-US" altLang="en-US" sz="1350">
              <a:latin typeface="Arial" panose="020B0604020202020204" pitchFamily="34" charset="0"/>
            </a:endParaRPr>
          </a:p>
        </p:txBody>
      </p:sp>
      <p:graphicFrame>
        <p:nvGraphicFramePr>
          <p:cNvPr id="9" name="Table 8">
            <a:extLst>
              <a:ext uri="{FF2B5EF4-FFF2-40B4-BE49-F238E27FC236}">
                <a16:creationId xmlns:a16="http://schemas.microsoft.com/office/drawing/2014/main" id="{96D5B417-1EC2-43F3-2E37-BCA0059698EE}"/>
              </a:ext>
            </a:extLst>
          </p:cNvPr>
          <p:cNvGraphicFramePr>
            <a:graphicFrameLocks noGrp="1"/>
          </p:cNvGraphicFramePr>
          <p:nvPr>
            <p:extLst>
              <p:ext uri="{D42A27DB-BD31-4B8C-83A1-F6EECF244321}">
                <p14:modId xmlns:p14="http://schemas.microsoft.com/office/powerpoint/2010/main" val="2043151421"/>
              </p:ext>
            </p:extLst>
          </p:nvPr>
        </p:nvGraphicFramePr>
        <p:xfrm>
          <a:off x="602901" y="1313917"/>
          <a:ext cx="8129117" cy="5134012"/>
        </p:xfrm>
        <a:graphic>
          <a:graphicData uri="http://schemas.openxmlformats.org/drawingml/2006/table">
            <a:tbl>
              <a:tblPr firstRow="1" bandRow="1">
                <a:tableStyleId>{5C22544A-7EE6-4342-B048-85BDC9FD1C3A}</a:tableStyleId>
              </a:tblPr>
              <a:tblGrid>
                <a:gridCol w="3356464">
                  <a:extLst>
                    <a:ext uri="{9D8B030D-6E8A-4147-A177-3AD203B41FA5}">
                      <a16:colId xmlns:a16="http://schemas.microsoft.com/office/drawing/2014/main" val="21794624"/>
                    </a:ext>
                  </a:extLst>
                </a:gridCol>
                <a:gridCol w="2062947">
                  <a:extLst>
                    <a:ext uri="{9D8B030D-6E8A-4147-A177-3AD203B41FA5}">
                      <a16:colId xmlns:a16="http://schemas.microsoft.com/office/drawing/2014/main" val="582788309"/>
                    </a:ext>
                  </a:extLst>
                </a:gridCol>
                <a:gridCol w="2709706">
                  <a:extLst>
                    <a:ext uri="{9D8B030D-6E8A-4147-A177-3AD203B41FA5}">
                      <a16:colId xmlns:a16="http://schemas.microsoft.com/office/drawing/2014/main" val="2846865590"/>
                    </a:ext>
                  </a:extLst>
                </a:gridCol>
              </a:tblGrid>
              <a:tr h="394924">
                <a:tc>
                  <a:txBody>
                    <a:bodyPr/>
                    <a:lstStyle/>
                    <a:p>
                      <a:pPr algn="ctr"/>
                      <a:r>
                        <a:rPr lang="en-US" sz="1400" dirty="0"/>
                        <a:t>Diagnosis</a:t>
                      </a:r>
                    </a:p>
                  </a:txBody>
                  <a:tcPr marL="68580" marR="68580" marT="34290" marB="34290"/>
                </a:tc>
                <a:tc>
                  <a:txBody>
                    <a:bodyPr/>
                    <a:lstStyle/>
                    <a:p>
                      <a:pPr algn="ctr"/>
                      <a:r>
                        <a:rPr lang="en-US" sz="1400" dirty="0"/>
                        <a:t>Number</a:t>
                      </a:r>
                    </a:p>
                  </a:txBody>
                  <a:tcPr marL="68580" marR="68580" marT="34290" marB="34290"/>
                </a:tc>
                <a:tc>
                  <a:txBody>
                    <a:bodyPr/>
                    <a:lstStyle/>
                    <a:p>
                      <a:pPr algn="ctr"/>
                      <a:r>
                        <a:rPr lang="en-US" sz="1400" dirty="0"/>
                        <a:t>Percent</a:t>
                      </a:r>
                    </a:p>
                  </a:txBody>
                  <a:tcPr marL="68580" marR="68580" marT="34290" marB="34290"/>
                </a:tc>
                <a:extLst>
                  <a:ext uri="{0D108BD9-81ED-4DB2-BD59-A6C34878D82A}">
                    <a16:rowId xmlns:a16="http://schemas.microsoft.com/office/drawing/2014/main" val="2068457045"/>
                  </a:ext>
                </a:extLst>
              </a:tr>
              <a:tr h="394924">
                <a:tc>
                  <a:txBody>
                    <a:bodyPr/>
                    <a:lstStyle/>
                    <a:p>
                      <a:pPr algn="ctr"/>
                      <a:r>
                        <a:rPr lang="en-US" sz="1400" dirty="0"/>
                        <a:t>Auricular neuropathic pain</a:t>
                      </a:r>
                    </a:p>
                  </a:txBody>
                  <a:tcPr marL="68580" marR="68580" marT="34290" marB="34290"/>
                </a:tc>
                <a:tc>
                  <a:txBody>
                    <a:bodyPr/>
                    <a:lstStyle/>
                    <a:p>
                      <a:pPr algn="ctr"/>
                      <a:r>
                        <a:rPr lang="en-US" sz="1400" dirty="0"/>
                        <a:t>3</a:t>
                      </a:r>
                    </a:p>
                  </a:txBody>
                  <a:tcPr marL="68580" marR="68580" marT="34290" marB="34290"/>
                </a:tc>
                <a:tc>
                  <a:txBody>
                    <a:bodyPr/>
                    <a:lstStyle/>
                    <a:p>
                      <a:pPr algn="ctr"/>
                      <a:r>
                        <a:rPr lang="en-US" sz="1400" dirty="0"/>
                        <a:t>1.8</a:t>
                      </a:r>
                    </a:p>
                  </a:txBody>
                  <a:tcPr marL="68580" marR="68580" marT="34290" marB="34290"/>
                </a:tc>
                <a:extLst>
                  <a:ext uri="{0D108BD9-81ED-4DB2-BD59-A6C34878D82A}">
                    <a16:rowId xmlns:a16="http://schemas.microsoft.com/office/drawing/2014/main" val="397919142"/>
                  </a:ext>
                </a:extLst>
              </a:tr>
              <a:tr h="394924">
                <a:tc>
                  <a:txBody>
                    <a:bodyPr/>
                    <a:lstStyle/>
                    <a:p>
                      <a:pPr algn="ctr"/>
                      <a:r>
                        <a:rPr lang="en-US" sz="1400" dirty="0"/>
                        <a:t>Cluster Tic</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0.6</a:t>
                      </a:r>
                    </a:p>
                  </a:txBody>
                  <a:tcPr marL="68580" marR="68580" marT="34290" marB="34290"/>
                </a:tc>
                <a:extLst>
                  <a:ext uri="{0D108BD9-81ED-4DB2-BD59-A6C34878D82A}">
                    <a16:rowId xmlns:a16="http://schemas.microsoft.com/office/drawing/2014/main" val="2237479191"/>
                  </a:ext>
                </a:extLst>
              </a:tr>
              <a:tr h="394924">
                <a:tc>
                  <a:txBody>
                    <a:bodyPr/>
                    <a:lstStyle/>
                    <a:p>
                      <a:pPr algn="ctr"/>
                      <a:r>
                        <a:rPr lang="en-US" sz="1400" dirty="0"/>
                        <a:t>First Bite Syndrome</a:t>
                      </a:r>
                    </a:p>
                  </a:txBody>
                  <a:tcPr marL="68580" marR="68580" marT="34290" marB="34290"/>
                </a:tc>
                <a:tc>
                  <a:txBody>
                    <a:bodyPr/>
                    <a:lstStyle/>
                    <a:p>
                      <a:pPr algn="ctr"/>
                      <a:r>
                        <a:rPr lang="en-US" sz="1400" dirty="0"/>
                        <a:t>2</a:t>
                      </a:r>
                    </a:p>
                  </a:txBody>
                  <a:tcPr marL="68580" marR="68580" marT="34290" marB="34290"/>
                </a:tc>
                <a:tc>
                  <a:txBody>
                    <a:bodyPr/>
                    <a:lstStyle/>
                    <a:p>
                      <a:pPr algn="ctr"/>
                      <a:r>
                        <a:rPr lang="en-US" sz="1400" dirty="0"/>
                        <a:t>1.2</a:t>
                      </a:r>
                    </a:p>
                  </a:txBody>
                  <a:tcPr marL="68580" marR="68580" marT="34290" marB="34290"/>
                </a:tc>
                <a:extLst>
                  <a:ext uri="{0D108BD9-81ED-4DB2-BD59-A6C34878D82A}">
                    <a16:rowId xmlns:a16="http://schemas.microsoft.com/office/drawing/2014/main" val="688692003"/>
                  </a:ext>
                </a:extLst>
              </a:tr>
              <a:tr h="394924">
                <a:tc>
                  <a:txBody>
                    <a:bodyPr/>
                    <a:lstStyle/>
                    <a:p>
                      <a:pPr algn="ctr"/>
                      <a:r>
                        <a:rPr lang="en-US" sz="1400" dirty="0"/>
                        <a:t>MVD Scar Pain</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0.6</a:t>
                      </a:r>
                    </a:p>
                  </a:txBody>
                  <a:tcPr marL="68580" marR="68580" marT="34290" marB="34290"/>
                </a:tc>
                <a:extLst>
                  <a:ext uri="{0D108BD9-81ED-4DB2-BD59-A6C34878D82A}">
                    <a16:rowId xmlns:a16="http://schemas.microsoft.com/office/drawing/2014/main" val="3282498499"/>
                  </a:ext>
                </a:extLst>
              </a:tr>
              <a:tr h="394924">
                <a:tc>
                  <a:txBody>
                    <a:bodyPr/>
                    <a:lstStyle/>
                    <a:p>
                      <a:pPr algn="ctr"/>
                      <a:r>
                        <a:rPr lang="en-US" sz="1400" dirty="0"/>
                        <a:t>Nervus </a:t>
                      </a:r>
                      <a:r>
                        <a:rPr lang="en-US" sz="1400" dirty="0" err="1"/>
                        <a:t>Intermedialis</a:t>
                      </a:r>
                      <a:r>
                        <a:rPr lang="en-US" sz="1400" dirty="0"/>
                        <a:t> Neuralgia</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0.6</a:t>
                      </a:r>
                    </a:p>
                  </a:txBody>
                  <a:tcPr marL="68580" marR="68580" marT="34290" marB="34290"/>
                </a:tc>
                <a:extLst>
                  <a:ext uri="{0D108BD9-81ED-4DB2-BD59-A6C34878D82A}">
                    <a16:rowId xmlns:a16="http://schemas.microsoft.com/office/drawing/2014/main" val="4183358687"/>
                  </a:ext>
                </a:extLst>
              </a:tr>
              <a:tr h="394924">
                <a:tc>
                  <a:txBody>
                    <a:bodyPr/>
                    <a:lstStyle/>
                    <a:p>
                      <a:pPr algn="ctr"/>
                      <a:r>
                        <a:rPr lang="en-US" sz="1400" dirty="0"/>
                        <a:t>Post Herpetic Neuralgia</a:t>
                      </a:r>
                    </a:p>
                  </a:txBody>
                  <a:tcPr marL="68580" marR="68580" marT="34290" marB="34290"/>
                </a:tc>
                <a:tc>
                  <a:txBody>
                    <a:bodyPr/>
                    <a:lstStyle/>
                    <a:p>
                      <a:pPr algn="ctr"/>
                      <a:r>
                        <a:rPr lang="en-US" sz="1400" dirty="0"/>
                        <a:t>32</a:t>
                      </a:r>
                    </a:p>
                  </a:txBody>
                  <a:tcPr marL="68580" marR="68580" marT="34290" marB="34290"/>
                </a:tc>
                <a:tc>
                  <a:txBody>
                    <a:bodyPr/>
                    <a:lstStyle/>
                    <a:p>
                      <a:pPr algn="ctr"/>
                      <a:r>
                        <a:rPr lang="en-US" sz="1400" dirty="0"/>
                        <a:t>19.6</a:t>
                      </a:r>
                    </a:p>
                  </a:txBody>
                  <a:tcPr marL="68580" marR="68580" marT="34290" marB="34290"/>
                </a:tc>
                <a:extLst>
                  <a:ext uri="{0D108BD9-81ED-4DB2-BD59-A6C34878D82A}">
                    <a16:rowId xmlns:a16="http://schemas.microsoft.com/office/drawing/2014/main" val="2038684876"/>
                  </a:ext>
                </a:extLst>
              </a:tr>
              <a:tr h="394924">
                <a:tc>
                  <a:txBody>
                    <a:bodyPr/>
                    <a:lstStyle/>
                    <a:p>
                      <a:pPr algn="ctr"/>
                      <a:r>
                        <a:rPr lang="en-US" sz="1400" dirty="0"/>
                        <a:t>Persistent Idiopathic Facial Pain</a:t>
                      </a:r>
                    </a:p>
                  </a:txBody>
                  <a:tcPr marL="68580" marR="68580" marT="34290" marB="34290"/>
                </a:tc>
                <a:tc>
                  <a:txBody>
                    <a:bodyPr/>
                    <a:lstStyle/>
                    <a:p>
                      <a:pPr algn="ctr"/>
                      <a:r>
                        <a:rPr lang="en-US" sz="1400" dirty="0"/>
                        <a:t>6</a:t>
                      </a:r>
                    </a:p>
                  </a:txBody>
                  <a:tcPr marL="68580" marR="68580" marT="34290" marB="34290"/>
                </a:tc>
                <a:tc>
                  <a:txBody>
                    <a:bodyPr/>
                    <a:lstStyle/>
                    <a:p>
                      <a:pPr algn="ctr"/>
                      <a:r>
                        <a:rPr lang="en-US" sz="1400" dirty="0"/>
                        <a:t>3.7</a:t>
                      </a:r>
                    </a:p>
                  </a:txBody>
                  <a:tcPr marL="68580" marR="68580" marT="34290" marB="34290"/>
                </a:tc>
                <a:extLst>
                  <a:ext uri="{0D108BD9-81ED-4DB2-BD59-A6C34878D82A}">
                    <a16:rowId xmlns:a16="http://schemas.microsoft.com/office/drawing/2014/main" val="1036903978"/>
                  </a:ext>
                </a:extLst>
              </a:tr>
              <a:tr h="394924">
                <a:tc>
                  <a:txBody>
                    <a:bodyPr/>
                    <a:lstStyle/>
                    <a:p>
                      <a:pPr algn="ctr"/>
                      <a:r>
                        <a:rPr lang="en-US" sz="1400" dirty="0"/>
                        <a:t>SUNCT</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0.6</a:t>
                      </a:r>
                    </a:p>
                  </a:txBody>
                  <a:tcPr marL="68580" marR="68580" marT="34290" marB="34290"/>
                </a:tc>
                <a:extLst>
                  <a:ext uri="{0D108BD9-81ED-4DB2-BD59-A6C34878D82A}">
                    <a16:rowId xmlns:a16="http://schemas.microsoft.com/office/drawing/2014/main" val="3408644459"/>
                  </a:ext>
                </a:extLst>
              </a:tr>
              <a:tr h="394924">
                <a:tc>
                  <a:txBody>
                    <a:bodyPr/>
                    <a:lstStyle/>
                    <a:p>
                      <a:pPr algn="ctr"/>
                      <a:r>
                        <a:rPr lang="en-US" sz="1400" dirty="0"/>
                        <a:t>Trigeminal Neuralgia</a:t>
                      </a:r>
                    </a:p>
                  </a:txBody>
                  <a:tcPr marL="68580" marR="68580" marT="34290" marB="34290"/>
                </a:tc>
                <a:tc>
                  <a:txBody>
                    <a:bodyPr/>
                    <a:lstStyle/>
                    <a:p>
                      <a:pPr algn="ctr"/>
                      <a:r>
                        <a:rPr lang="en-US" sz="1400" dirty="0"/>
                        <a:t>23</a:t>
                      </a:r>
                    </a:p>
                  </a:txBody>
                  <a:tcPr marL="68580" marR="68580" marT="34290" marB="34290"/>
                </a:tc>
                <a:tc>
                  <a:txBody>
                    <a:bodyPr/>
                    <a:lstStyle/>
                    <a:p>
                      <a:pPr algn="ctr"/>
                      <a:r>
                        <a:rPr lang="en-US" sz="1400" dirty="0"/>
                        <a:t>14.1</a:t>
                      </a:r>
                    </a:p>
                  </a:txBody>
                  <a:tcPr marL="68580" marR="68580" marT="34290" marB="34290"/>
                </a:tc>
                <a:extLst>
                  <a:ext uri="{0D108BD9-81ED-4DB2-BD59-A6C34878D82A}">
                    <a16:rowId xmlns:a16="http://schemas.microsoft.com/office/drawing/2014/main" val="122859041"/>
                  </a:ext>
                </a:extLst>
              </a:tr>
              <a:tr h="394924">
                <a:tc>
                  <a:txBody>
                    <a:bodyPr/>
                    <a:lstStyle/>
                    <a:p>
                      <a:pPr algn="ctr"/>
                      <a:r>
                        <a:rPr lang="en-US" sz="1400" dirty="0"/>
                        <a:t>Trigeminal Neuropathic Itch</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0.6</a:t>
                      </a:r>
                    </a:p>
                  </a:txBody>
                  <a:tcPr marL="68580" marR="68580" marT="34290" marB="34290"/>
                </a:tc>
                <a:extLst>
                  <a:ext uri="{0D108BD9-81ED-4DB2-BD59-A6C34878D82A}">
                    <a16:rowId xmlns:a16="http://schemas.microsoft.com/office/drawing/2014/main" val="2929342253"/>
                  </a:ext>
                </a:extLst>
              </a:tr>
              <a:tr h="394924">
                <a:tc>
                  <a:txBody>
                    <a:bodyPr/>
                    <a:lstStyle/>
                    <a:p>
                      <a:pPr algn="ctr"/>
                      <a:r>
                        <a:rPr lang="en-US" sz="1400" dirty="0"/>
                        <a:t>Trigeminal Neuropathic Pain</a:t>
                      </a:r>
                    </a:p>
                  </a:txBody>
                  <a:tcPr marL="68580" marR="68580" marT="34290" marB="34290"/>
                </a:tc>
                <a:tc>
                  <a:txBody>
                    <a:bodyPr/>
                    <a:lstStyle/>
                    <a:p>
                      <a:pPr algn="ctr"/>
                      <a:r>
                        <a:rPr lang="en-US" sz="1400" dirty="0"/>
                        <a:t>92</a:t>
                      </a:r>
                    </a:p>
                  </a:txBody>
                  <a:tcPr marL="68580" marR="68580" marT="34290" marB="34290"/>
                </a:tc>
                <a:tc>
                  <a:txBody>
                    <a:bodyPr/>
                    <a:lstStyle/>
                    <a:p>
                      <a:pPr algn="ctr"/>
                      <a:r>
                        <a:rPr lang="en-US" sz="1400" dirty="0"/>
                        <a:t>56.4</a:t>
                      </a:r>
                    </a:p>
                  </a:txBody>
                  <a:tcPr marL="68580" marR="68580" marT="34290" marB="34290"/>
                </a:tc>
                <a:extLst>
                  <a:ext uri="{0D108BD9-81ED-4DB2-BD59-A6C34878D82A}">
                    <a16:rowId xmlns:a16="http://schemas.microsoft.com/office/drawing/2014/main" val="3297260001"/>
                  </a:ext>
                </a:extLst>
              </a:tr>
              <a:tr h="394924">
                <a:tc>
                  <a:txBody>
                    <a:bodyPr/>
                    <a:lstStyle/>
                    <a:p>
                      <a:pPr algn="ctr"/>
                      <a:r>
                        <a:rPr lang="en-US" sz="1400" dirty="0"/>
                        <a:t>Total</a:t>
                      </a:r>
                    </a:p>
                  </a:txBody>
                  <a:tcPr marL="68580" marR="68580" marT="34290" marB="34290"/>
                </a:tc>
                <a:tc>
                  <a:txBody>
                    <a:bodyPr/>
                    <a:lstStyle/>
                    <a:p>
                      <a:pPr algn="ctr"/>
                      <a:r>
                        <a:rPr lang="en-US" sz="1400" dirty="0"/>
                        <a:t>163</a:t>
                      </a:r>
                    </a:p>
                  </a:txBody>
                  <a:tcPr marL="68580" marR="68580" marT="34290" marB="34290"/>
                </a:tc>
                <a:tc>
                  <a:txBody>
                    <a:bodyPr/>
                    <a:lstStyle/>
                    <a:p>
                      <a:pPr algn="ctr"/>
                      <a:r>
                        <a:rPr lang="en-US" sz="1400" dirty="0"/>
                        <a:t>100</a:t>
                      </a:r>
                    </a:p>
                  </a:txBody>
                  <a:tcPr marL="68580" marR="68580" marT="34290" marB="34290"/>
                </a:tc>
                <a:extLst>
                  <a:ext uri="{0D108BD9-81ED-4DB2-BD59-A6C34878D82A}">
                    <a16:rowId xmlns:a16="http://schemas.microsoft.com/office/drawing/2014/main" val="2561455520"/>
                  </a:ext>
                </a:extLst>
              </a:tr>
            </a:tbl>
          </a:graphicData>
        </a:graphic>
      </p:graphicFrame>
      <p:sp>
        <p:nvSpPr>
          <p:cNvPr id="10" name="TextBox 9">
            <a:extLst>
              <a:ext uri="{FF2B5EF4-FFF2-40B4-BE49-F238E27FC236}">
                <a16:creationId xmlns:a16="http://schemas.microsoft.com/office/drawing/2014/main" id="{0ED7D445-36EE-9AE5-2D0C-16B235B52FF1}"/>
              </a:ext>
            </a:extLst>
          </p:cNvPr>
          <p:cNvSpPr txBox="1"/>
          <p:nvPr/>
        </p:nvSpPr>
        <p:spPr>
          <a:xfrm>
            <a:off x="1321520" y="410071"/>
            <a:ext cx="6683391"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Facial Pain Diagnosis</a:t>
            </a:r>
          </a:p>
        </p:txBody>
      </p:sp>
    </p:spTree>
    <p:extLst>
      <p:ext uri="{BB962C8B-B14F-4D97-AF65-F5344CB8AC3E}">
        <p14:creationId xmlns:p14="http://schemas.microsoft.com/office/powerpoint/2010/main" val="19543424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DD2BE-1FCC-BBF7-209C-3B984ECF6A96}"/>
            </a:ext>
          </a:extLst>
        </p:cNvPr>
        <p:cNvGrpSpPr/>
        <p:nvPr/>
      </p:nvGrpSpPr>
      <p:grpSpPr>
        <a:xfrm>
          <a:off x="0" y="0"/>
          <a:ext cx="0" cy="0"/>
          <a:chOff x="0" y="0"/>
          <a:chExt cx="0" cy="0"/>
        </a:xfrm>
      </p:grpSpPr>
      <p:sp>
        <p:nvSpPr>
          <p:cNvPr id="5" name="Rectangle 1">
            <a:extLst>
              <a:ext uri="{FF2B5EF4-FFF2-40B4-BE49-F238E27FC236}">
                <a16:creationId xmlns:a16="http://schemas.microsoft.com/office/drawing/2014/main" id="{C4006CEF-A69E-F3FD-F764-185AC1C4D6E0}"/>
              </a:ext>
            </a:extLst>
          </p:cNvPr>
          <p:cNvSpPr>
            <a:spLocks noChangeArrowheads="1"/>
          </p:cNvSpPr>
          <p:nvPr/>
        </p:nvSpPr>
        <p:spPr bwMode="auto">
          <a:xfrm>
            <a:off x="2884770" y="1219157"/>
            <a:ext cx="27698099"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en-US" altLang="en-US" sz="675">
                <a:latin typeface="Helvetica" pitchFamily="2" charset="0"/>
              </a:rPr>
            </a:br>
            <a:endParaRPr lang="en-US" altLang="en-US" sz="600"/>
          </a:p>
          <a:p>
            <a:pPr defTabSz="685800" eaLnBrk="0" fontAlgn="base" hangingPunct="0">
              <a:spcBef>
                <a:spcPct val="0"/>
              </a:spcBef>
              <a:spcAft>
                <a:spcPct val="0"/>
              </a:spcAft>
            </a:pPr>
            <a:br>
              <a:rPr lang="en-US" altLang="en-US" sz="675">
                <a:latin typeface="Times New Roman" panose="02020603050405020304" pitchFamily="18" charset="0"/>
              </a:rPr>
            </a:br>
            <a:endParaRPr lang="en-US" altLang="en-US" sz="1350">
              <a:latin typeface="Arial" panose="020B0604020202020204" pitchFamily="34" charset="0"/>
            </a:endParaRPr>
          </a:p>
        </p:txBody>
      </p:sp>
      <p:graphicFrame>
        <p:nvGraphicFramePr>
          <p:cNvPr id="9" name="Table 8">
            <a:extLst>
              <a:ext uri="{FF2B5EF4-FFF2-40B4-BE49-F238E27FC236}">
                <a16:creationId xmlns:a16="http://schemas.microsoft.com/office/drawing/2014/main" id="{B19B7AE9-4624-E862-3D16-4EF75EADDDDC}"/>
              </a:ext>
            </a:extLst>
          </p:cNvPr>
          <p:cNvGraphicFramePr>
            <a:graphicFrameLocks noGrp="1"/>
          </p:cNvGraphicFramePr>
          <p:nvPr>
            <p:extLst>
              <p:ext uri="{D42A27DB-BD31-4B8C-83A1-F6EECF244321}">
                <p14:modId xmlns:p14="http://schemas.microsoft.com/office/powerpoint/2010/main" val="3519912081"/>
              </p:ext>
            </p:extLst>
          </p:nvPr>
        </p:nvGraphicFramePr>
        <p:xfrm>
          <a:off x="180870" y="1219157"/>
          <a:ext cx="8671729" cy="4628983"/>
        </p:xfrm>
        <a:graphic>
          <a:graphicData uri="http://schemas.openxmlformats.org/drawingml/2006/table">
            <a:tbl>
              <a:tblPr firstRow="1" bandRow="1">
                <a:tableStyleId>{5C22544A-7EE6-4342-B048-85BDC9FD1C3A}</a:tableStyleId>
              </a:tblPr>
              <a:tblGrid>
                <a:gridCol w="3929823">
                  <a:extLst>
                    <a:ext uri="{9D8B030D-6E8A-4147-A177-3AD203B41FA5}">
                      <a16:colId xmlns:a16="http://schemas.microsoft.com/office/drawing/2014/main" val="21794624"/>
                    </a:ext>
                  </a:extLst>
                </a:gridCol>
                <a:gridCol w="1851330">
                  <a:extLst>
                    <a:ext uri="{9D8B030D-6E8A-4147-A177-3AD203B41FA5}">
                      <a16:colId xmlns:a16="http://schemas.microsoft.com/office/drawing/2014/main" val="582788309"/>
                    </a:ext>
                  </a:extLst>
                </a:gridCol>
                <a:gridCol w="2890576">
                  <a:extLst>
                    <a:ext uri="{9D8B030D-6E8A-4147-A177-3AD203B41FA5}">
                      <a16:colId xmlns:a16="http://schemas.microsoft.com/office/drawing/2014/main" val="2846865590"/>
                    </a:ext>
                  </a:extLst>
                </a:gridCol>
              </a:tblGrid>
              <a:tr h="336488">
                <a:tc>
                  <a:txBody>
                    <a:bodyPr/>
                    <a:lstStyle/>
                    <a:p>
                      <a:pPr algn="ctr"/>
                      <a:r>
                        <a:rPr lang="en-US" sz="1400" dirty="0"/>
                        <a:t>Outcome</a:t>
                      </a:r>
                    </a:p>
                  </a:txBody>
                  <a:tcPr marL="68580" marR="68580" marT="34290" marB="34290" anchor="ctr"/>
                </a:tc>
                <a:tc>
                  <a:txBody>
                    <a:bodyPr/>
                    <a:lstStyle/>
                    <a:p>
                      <a:pPr algn="ctr"/>
                      <a:r>
                        <a:rPr lang="en-US" sz="1400" dirty="0"/>
                        <a:t>Number</a:t>
                      </a:r>
                    </a:p>
                  </a:txBody>
                  <a:tcPr marL="68580" marR="68580" marT="34290" marB="34290" anchor="ctr"/>
                </a:tc>
                <a:tc>
                  <a:txBody>
                    <a:bodyPr/>
                    <a:lstStyle/>
                    <a:p>
                      <a:pPr algn="ctr"/>
                      <a:r>
                        <a:rPr lang="en-US" sz="1400" dirty="0"/>
                        <a:t>Percent</a:t>
                      </a:r>
                    </a:p>
                  </a:txBody>
                  <a:tcPr marL="68580" marR="68580" marT="34290" marB="34290" anchor="ctr"/>
                </a:tc>
                <a:extLst>
                  <a:ext uri="{0D108BD9-81ED-4DB2-BD59-A6C34878D82A}">
                    <a16:rowId xmlns:a16="http://schemas.microsoft.com/office/drawing/2014/main" val="2068457045"/>
                  </a:ext>
                </a:extLst>
              </a:tr>
              <a:tr h="336488">
                <a:tc>
                  <a:txBody>
                    <a:bodyPr/>
                    <a:lstStyle/>
                    <a:p>
                      <a:pPr algn="ctr"/>
                      <a:r>
                        <a:rPr lang="en-US" sz="1400" dirty="0"/>
                        <a:t>Awaiting Second Injection</a:t>
                      </a:r>
                    </a:p>
                  </a:txBody>
                  <a:tcPr marL="68580" marR="68580" marT="34290" marB="34290" anchor="ctr"/>
                </a:tc>
                <a:tc>
                  <a:txBody>
                    <a:bodyPr/>
                    <a:lstStyle/>
                    <a:p>
                      <a:pPr algn="ctr"/>
                      <a:r>
                        <a:rPr lang="en-US" sz="1400" dirty="0"/>
                        <a:t>11</a:t>
                      </a:r>
                    </a:p>
                  </a:txBody>
                  <a:tcPr marL="68580" marR="68580" marT="34290" marB="34290" anchor="ctr"/>
                </a:tc>
                <a:tc>
                  <a:txBody>
                    <a:bodyPr/>
                    <a:lstStyle/>
                    <a:p>
                      <a:pPr algn="ctr"/>
                      <a:r>
                        <a:rPr lang="en-US" sz="1400" dirty="0"/>
                        <a:t>6.7</a:t>
                      </a:r>
                    </a:p>
                  </a:txBody>
                  <a:tcPr marL="68580" marR="68580" marT="34290" marB="34290" anchor="ctr"/>
                </a:tc>
                <a:extLst>
                  <a:ext uri="{0D108BD9-81ED-4DB2-BD59-A6C34878D82A}">
                    <a16:rowId xmlns:a16="http://schemas.microsoft.com/office/drawing/2014/main" val="397919142"/>
                  </a:ext>
                </a:extLst>
              </a:tr>
              <a:tr h="336488">
                <a:tc>
                  <a:txBody>
                    <a:bodyPr/>
                    <a:lstStyle/>
                    <a:p>
                      <a:pPr algn="ctr"/>
                      <a:r>
                        <a:rPr lang="en-US" sz="1400" dirty="0"/>
                        <a:t>Improved</a:t>
                      </a:r>
                    </a:p>
                  </a:txBody>
                  <a:tcPr marL="68580" marR="68580" marT="34290" marB="34290" anchor="ctr"/>
                </a:tc>
                <a:tc>
                  <a:txBody>
                    <a:bodyPr/>
                    <a:lstStyle/>
                    <a:p>
                      <a:pPr algn="ctr"/>
                      <a:r>
                        <a:rPr lang="en-US" sz="1400" dirty="0"/>
                        <a:t>8</a:t>
                      </a:r>
                    </a:p>
                  </a:txBody>
                  <a:tcPr marL="68580" marR="68580" marT="34290" marB="34290" anchor="ctr"/>
                </a:tc>
                <a:tc>
                  <a:txBody>
                    <a:bodyPr/>
                    <a:lstStyle/>
                    <a:p>
                      <a:pPr algn="ctr"/>
                      <a:r>
                        <a:rPr lang="en-US" sz="1400" dirty="0"/>
                        <a:t>4.9</a:t>
                      </a:r>
                    </a:p>
                  </a:txBody>
                  <a:tcPr marL="68580" marR="68580" marT="34290" marB="34290" anchor="ctr"/>
                </a:tc>
                <a:extLst>
                  <a:ext uri="{0D108BD9-81ED-4DB2-BD59-A6C34878D82A}">
                    <a16:rowId xmlns:a16="http://schemas.microsoft.com/office/drawing/2014/main" val="2237479191"/>
                  </a:ext>
                </a:extLst>
              </a:tr>
              <a:tr h="336488">
                <a:tc>
                  <a:txBody>
                    <a:bodyPr/>
                    <a:lstStyle/>
                    <a:p>
                      <a:pPr algn="ctr"/>
                      <a:r>
                        <a:rPr lang="en-US" sz="1400" dirty="0">
                          <a:solidFill>
                            <a:srgbClr val="FF0000"/>
                          </a:solidFill>
                        </a:rPr>
                        <a:t>Much improved</a:t>
                      </a:r>
                    </a:p>
                  </a:txBody>
                  <a:tcPr marL="68580" marR="68580" marT="34290" marB="34290" anchor="ctr"/>
                </a:tc>
                <a:tc>
                  <a:txBody>
                    <a:bodyPr/>
                    <a:lstStyle/>
                    <a:p>
                      <a:pPr algn="ctr"/>
                      <a:r>
                        <a:rPr lang="en-US" sz="1400" dirty="0"/>
                        <a:t>29</a:t>
                      </a:r>
                    </a:p>
                  </a:txBody>
                  <a:tcPr marL="68580" marR="68580" marT="34290" marB="34290" anchor="ctr"/>
                </a:tc>
                <a:tc>
                  <a:txBody>
                    <a:bodyPr/>
                    <a:lstStyle/>
                    <a:p>
                      <a:pPr algn="ctr"/>
                      <a:r>
                        <a:rPr lang="en-US" sz="1400" dirty="0"/>
                        <a:t>17.8</a:t>
                      </a:r>
                    </a:p>
                  </a:txBody>
                  <a:tcPr marL="68580" marR="68580" marT="34290" marB="34290" anchor="ctr"/>
                </a:tc>
                <a:extLst>
                  <a:ext uri="{0D108BD9-81ED-4DB2-BD59-A6C34878D82A}">
                    <a16:rowId xmlns:a16="http://schemas.microsoft.com/office/drawing/2014/main" val="688692003"/>
                  </a:ext>
                </a:extLst>
              </a:tr>
              <a:tr h="336488">
                <a:tc>
                  <a:txBody>
                    <a:bodyPr/>
                    <a:lstStyle/>
                    <a:p>
                      <a:pPr algn="ctr"/>
                      <a:r>
                        <a:rPr lang="en-US" sz="1400" dirty="0"/>
                        <a:t>No benefit</a:t>
                      </a:r>
                    </a:p>
                  </a:txBody>
                  <a:tcPr marL="68580" marR="68580" marT="34290" marB="34290" anchor="ctr"/>
                </a:tc>
                <a:tc>
                  <a:txBody>
                    <a:bodyPr/>
                    <a:lstStyle/>
                    <a:p>
                      <a:pPr algn="ctr"/>
                      <a:r>
                        <a:rPr lang="en-US" sz="1400" dirty="0"/>
                        <a:t>74</a:t>
                      </a:r>
                    </a:p>
                  </a:txBody>
                  <a:tcPr marL="68580" marR="68580" marT="34290" marB="34290" anchor="ctr"/>
                </a:tc>
                <a:tc>
                  <a:txBody>
                    <a:bodyPr/>
                    <a:lstStyle/>
                    <a:p>
                      <a:pPr algn="ctr"/>
                      <a:r>
                        <a:rPr lang="en-US" sz="1400" dirty="0"/>
                        <a:t>45.4</a:t>
                      </a:r>
                    </a:p>
                  </a:txBody>
                  <a:tcPr marL="68580" marR="68580" marT="34290" marB="34290" anchor="ctr"/>
                </a:tc>
                <a:extLst>
                  <a:ext uri="{0D108BD9-81ED-4DB2-BD59-A6C34878D82A}">
                    <a16:rowId xmlns:a16="http://schemas.microsoft.com/office/drawing/2014/main" val="3282498499"/>
                  </a:ext>
                </a:extLst>
              </a:tr>
              <a:tr h="336488">
                <a:tc>
                  <a:txBody>
                    <a:bodyPr/>
                    <a:lstStyle/>
                    <a:p>
                      <a:pPr algn="ctr"/>
                      <a:r>
                        <a:rPr lang="en-US" sz="1400" dirty="0">
                          <a:solidFill>
                            <a:srgbClr val="FF0000"/>
                          </a:solidFill>
                        </a:rPr>
                        <a:t>Very much improved</a:t>
                      </a:r>
                    </a:p>
                  </a:txBody>
                  <a:tcPr marL="68580" marR="68580" marT="34290" marB="34290" anchor="ctr"/>
                </a:tc>
                <a:tc>
                  <a:txBody>
                    <a:bodyPr/>
                    <a:lstStyle/>
                    <a:p>
                      <a:pPr algn="ctr"/>
                      <a:r>
                        <a:rPr lang="en-US" sz="1400" dirty="0"/>
                        <a:t>41</a:t>
                      </a:r>
                    </a:p>
                  </a:txBody>
                  <a:tcPr marL="68580" marR="68580" marT="34290" marB="34290" anchor="ctr"/>
                </a:tc>
                <a:tc>
                  <a:txBody>
                    <a:bodyPr/>
                    <a:lstStyle/>
                    <a:p>
                      <a:pPr algn="ctr"/>
                      <a:r>
                        <a:rPr lang="en-US" sz="1400" dirty="0"/>
                        <a:t>25.2</a:t>
                      </a:r>
                    </a:p>
                  </a:txBody>
                  <a:tcPr marL="68580" marR="68580" marT="34290" marB="34290" anchor="ctr"/>
                </a:tc>
                <a:extLst>
                  <a:ext uri="{0D108BD9-81ED-4DB2-BD59-A6C34878D82A}">
                    <a16:rowId xmlns:a16="http://schemas.microsoft.com/office/drawing/2014/main" val="4183358687"/>
                  </a:ext>
                </a:extLst>
              </a:tr>
              <a:tr h="336488">
                <a:tc>
                  <a:txBody>
                    <a:bodyPr/>
                    <a:lstStyle/>
                    <a:p>
                      <a:pPr algn="ctr"/>
                      <a:r>
                        <a:rPr lang="en-US" sz="1400" dirty="0"/>
                        <a:t>Active Treatment</a:t>
                      </a:r>
                    </a:p>
                  </a:txBody>
                  <a:tcPr marL="68580" marR="68580" marT="34290" marB="34290" anchor="ctr"/>
                </a:tc>
                <a:tc>
                  <a:txBody>
                    <a:bodyPr/>
                    <a:lstStyle/>
                    <a:p>
                      <a:pPr algn="ctr"/>
                      <a:r>
                        <a:rPr lang="en-US" sz="1400" dirty="0"/>
                        <a:t>71</a:t>
                      </a:r>
                    </a:p>
                  </a:txBody>
                  <a:tcPr marL="68580" marR="68580" marT="34290" marB="34290" anchor="ctr"/>
                </a:tc>
                <a:tc>
                  <a:txBody>
                    <a:bodyPr/>
                    <a:lstStyle/>
                    <a:p>
                      <a:pPr algn="ctr"/>
                      <a:r>
                        <a:rPr lang="en-US" sz="1400" dirty="0"/>
                        <a:t>43.6</a:t>
                      </a:r>
                    </a:p>
                  </a:txBody>
                  <a:tcPr marL="68580" marR="68580" marT="34290" marB="34290" anchor="ctr"/>
                </a:tc>
                <a:extLst>
                  <a:ext uri="{0D108BD9-81ED-4DB2-BD59-A6C34878D82A}">
                    <a16:rowId xmlns:a16="http://schemas.microsoft.com/office/drawing/2014/main" val="2038684876"/>
                  </a:ext>
                </a:extLst>
              </a:tr>
              <a:tr h="336488">
                <a:tc>
                  <a:txBody>
                    <a:bodyPr/>
                    <a:lstStyle/>
                    <a:p>
                      <a:pPr algn="ctr"/>
                      <a:r>
                        <a:rPr lang="en-US" sz="1400" dirty="0"/>
                        <a:t>Treatment Stopped</a:t>
                      </a:r>
                    </a:p>
                  </a:txBody>
                  <a:tcPr marL="68580" marR="68580" marT="34290" marB="34290" anchor="ctr"/>
                </a:tc>
                <a:tc>
                  <a:txBody>
                    <a:bodyPr/>
                    <a:lstStyle/>
                    <a:p>
                      <a:pPr algn="ctr"/>
                      <a:r>
                        <a:rPr lang="en-US" sz="1400" dirty="0"/>
                        <a:t>92</a:t>
                      </a:r>
                    </a:p>
                  </a:txBody>
                  <a:tcPr marL="68580" marR="68580" marT="34290" marB="34290" anchor="ctr"/>
                </a:tc>
                <a:tc>
                  <a:txBody>
                    <a:bodyPr/>
                    <a:lstStyle/>
                    <a:p>
                      <a:pPr algn="ctr"/>
                      <a:r>
                        <a:rPr lang="en-US" sz="1400" dirty="0"/>
                        <a:t>56.4</a:t>
                      </a:r>
                    </a:p>
                  </a:txBody>
                  <a:tcPr marL="68580" marR="68580" marT="34290" marB="34290" anchor="ctr"/>
                </a:tc>
                <a:extLst>
                  <a:ext uri="{0D108BD9-81ED-4DB2-BD59-A6C34878D82A}">
                    <a16:rowId xmlns:a16="http://schemas.microsoft.com/office/drawing/2014/main" val="1036903978"/>
                  </a:ext>
                </a:extLst>
              </a:tr>
              <a:tr h="591127">
                <a:tc>
                  <a:txBody>
                    <a:bodyPr/>
                    <a:lstStyle/>
                    <a:p>
                      <a:pPr algn="ctr"/>
                      <a:r>
                        <a:rPr lang="en-US" sz="1400" dirty="0"/>
                        <a:t>Treatment Stopped (deceased excluded)</a:t>
                      </a:r>
                    </a:p>
                  </a:txBody>
                  <a:tcPr marL="68580" marR="68580" marT="34290" marB="34290" anchor="ctr"/>
                </a:tc>
                <a:tc>
                  <a:txBody>
                    <a:bodyPr/>
                    <a:lstStyle/>
                    <a:p>
                      <a:pPr algn="ctr"/>
                      <a:r>
                        <a:rPr lang="en-US" sz="1400" dirty="0"/>
                        <a:t>80</a:t>
                      </a:r>
                    </a:p>
                  </a:txBody>
                  <a:tcPr marL="68580" marR="68580" marT="34290" marB="34290" anchor="ctr"/>
                </a:tc>
                <a:tc>
                  <a:txBody>
                    <a:bodyPr/>
                    <a:lstStyle/>
                    <a:p>
                      <a:pPr algn="ctr"/>
                      <a:r>
                        <a:rPr lang="en-US" sz="1400" dirty="0"/>
                        <a:t>N/A</a:t>
                      </a:r>
                    </a:p>
                  </a:txBody>
                  <a:tcPr marL="68580" marR="68580" marT="34290" marB="34290" anchor="ctr"/>
                </a:tc>
                <a:extLst>
                  <a:ext uri="{0D108BD9-81ED-4DB2-BD59-A6C34878D82A}">
                    <a16:rowId xmlns:a16="http://schemas.microsoft.com/office/drawing/2014/main" val="3408644459"/>
                  </a:ext>
                </a:extLst>
              </a:tr>
              <a:tr h="336488">
                <a:tc>
                  <a:txBody>
                    <a:bodyPr/>
                    <a:lstStyle/>
                    <a:p>
                      <a:pPr algn="ctr"/>
                      <a:r>
                        <a:rPr lang="en-US" sz="1400" dirty="0"/>
                        <a:t>Male</a:t>
                      </a:r>
                    </a:p>
                  </a:txBody>
                  <a:tcPr marL="68580" marR="68580" marT="34290" marB="34290" anchor="ctr"/>
                </a:tc>
                <a:tc>
                  <a:txBody>
                    <a:bodyPr/>
                    <a:lstStyle/>
                    <a:p>
                      <a:pPr algn="ctr"/>
                      <a:r>
                        <a:rPr lang="en-US" sz="1400" dirty="0"/>
                        <a:t>60</a:t>
                      </a:r>
                    </a:p>
                  </a:txBody>
                  <a:tcPr marL="68580" marR="68580" marT="34290" marB="34290" anchor="ctr"/>
                </a:tc>
                <a:tc>
                  <a:txBody>
                    <a:bodyPr/>
                    <a:lstStyle/>
                    <a:p>
                      <a:pPr algn="ctr"/>
                      <a:r>
                        <a:rPr lang="en-US" sz="1400" dirty="0"/>
                        <a:t>36.8</a:t>
                      </a:r>
                    </a:p>
                  </a:txBody>
                  <a:tcPr marL="68580" marR="68580" marT="34290" marB="34290" anchor="ctr"/>
                </a:tc>
                <a:extLst>
                  <a:ext uri="{0D108BD9-81ED-4DB2-BD59-A6C34878D82A}">
                    <a16:rowId xmlns:a16="http://schemas.microsoft.com/office/drawing/2014/main" val="122859041"/>
                  </a:ext>
                </a:extLst>
              </a:tr>
              <a:tr h="336488">
                <a:tc>
                  <a:txBody>
                    <a:bodyPr/>
                    <a:lstStyle/>
                    <a:p>
                      <a:pPr algn="ctr"/>
                      <a:r>
                        <a:rPr lang="en-US" sz="1400" dirty="0"/>
                        <a:t>Female</a:t>
                      </a:r>
                    </a:p>
                  </a:txBody>
                  <a:tcPr marL="68580" marR="68580" marT="34290" marB="34290" anchor="ctr"/>
                </a:tc>
                <a:tc>
                  <a:txBody>
                    <a:bodyPr/>
                    <a:lstStyle/>
                    <a:p>
                      <a:pPr algn="ctr"/>
                      <a:r>
                        <a:rPr lang="en-US" sz="1400" dirty="0"/>
                        <a:t>103</a:t>
                      </a:r>
                    </a:p>
                  </a:txBody>
                  <a:tcPr marL="68580" marR="68580" marT="34290" marB="34290" anchor="ctr"/>
                </a:tc>
                <a:tc>
                  <a:txBody>
                    <a:bodyPr/>
                    <a:lstStyle/>
                    <a:p>
                      <a:pPr algn="ctr"/>
                      <a:r>
                        <a:rPr lang="en-US" sz="1400" dirty="0"/>
                        <a:t>63.2</a:t>
                      </a:r>
                    </a:p>
                  </a:txBody>
                  <a:tcPr marL="68580" marR="68580" marT="34290" marB="34290" anchor="ctr"/>
                </a:tc>
                <a:extLst>
                  <a:ext uri="{0D108BD9-81ED-4DB2-BD59-A6C34878D82A}">
                    <a16:rowId xmlns:a16="http://schemas.microsoft.com/office/drawing/2014/main" val="2929342253"/>
                  </a:ext>
                </a:extLst>
              </a:tr>
              <a:tr h="336488">
                <a:tc>
                  <a:txBody>
                    <a:bodyPr/>
                    <a:lstStyle/>
                    <a:p>
                      <a:pPr algn="ctr"/>
                      <a:r>
                        <a:rPr lang="en-US" sz="1400" dirty="0"/>
                        <a:t>Second Injection Not done</a:t>
                      </a:r>
                    </a:p>
                  </a:txBody>
                  <a:tcPr marL="68580" marR="68580" marT="34290" marB="34290" anchor="ctr"/>
                </a:tc>
                <a:tc>
                  <a:txBody>
                    <a:bodyPr/>
                    <a:lstStyle/>
                    <a:p>
                      <a:pPr algn="ctr"/>
                      <a:r>
                        <a:rPr lang="en-US" sz="1400" dirty="0"/>
                        <a:t>21</a:t>
                      </a:r>
                    </a:p>
                  </a:txBody>
                  <a:tcPr marL="68580" marR="68580" marT="34290" marB="34290" anchor="ctr"/>
                </a:tc>
                <a:tc>
                  <a:txBody>
                    <a:bodyPr/>
                    <a:lstStyle/>
                    <a:p>
                      <a:pPr algn="ctr"/>
                      <a:r>
                        <a:rPr lang="en-US" sz="1400" dirty="0"/>
                        <a:t>13</a:t>
                      </a:r>
                    </a:p>
                  </a:txBody>
                  <a:tcPr marL="68580" marR="68580" marT="34290" marB="34290" anchor="ctr"/>
                </a:tc>
                <a:extLst>
                  <a:ext uri="{0D108BD9-81ED-4DB2-BD59-A6C34878D82A}">
                    <a16:rowId xmlns:a16="http://schemas.microsoft.com/office/drawing/2014/main" val="3297260001"/>
                  </a:ext>
                </a:extLst>
              </a:tr>
              <a:tr h="336488">
                <a:tc>
                  <a:txBody>
                    <a:bodyPr/>
                    <a:lstStyle/>
                    <a:p>
                      <a:pPr algn="ctr"/>
                      <a:endParaRPr lang="en-US" sz="1400" dirty="0"/>
                    </a:p>
                  </a:txBody>
                  <a:tcPr marL="68580" marR="68580" marT="34290" marB="34290" anchor="ctr"/>
                </a:tc>
                <a:tc>
                  <a:txBody>
                    <a:bodyPr/>
                    <a:lstStyle/>
                    <a:p>
                      <a:pPr algn="ctr"/>
                      <a:endParaRPr lang="en-US" sz="1400" dirty="0"/>
                    </a:p>
                  </a:txBody>
                  <a:tcPr marL="68580" marR="68580" marT="34290" marB="34290" anchor="ctr"/>
                </a:tc>
                <a:tc>
                  <a:txBody>
                    <a:bodyPr/>
                    <a:lstStyle/>
                    <a:p>
                      <a:pPr algn="ctr"/>
                      <a:endParaRPr lang="en-US" sz="1400" dirty="0"/>
                    </a:p>
                  </a:txBody>
                  <a:tcPr marL="68580" marR="68580" marT="34290" marB="34290" anchor="ctr"/>
                </a:tc>
                <a:extLst>
                  <a:ext uri="{0D108BD9-81ED-4DB2-BD59-A6C34878D82A}">
                    <a16:rowId xmlns:a16="http://schemas.microsoft.com/office/drawing/2014/main" val="2561455520"/>
                  </a:ext>
                </a:extLst>
              </a:tr>
            </a:tbl>
          </a:graphicData>
        </a:graphic>
      </p:graphicFrame>
      <p:sp>
        <p:nvSpPr>
          <p:cNvPr id="10" name="TextBox 9">
            <a:extLst>
              <a:ext uri="{FF2B5EF4-FFF2-40B4-BE49-F238E27FC236}">
                <a16:creationId xmlns:a16="http://schemas.microsoft.com/office/drawing/2014/main" id="{8B910D04-8AE4-F419-E901-E9BBCAA6C8C2}"/>
              </a:ext>
            </a:extLst>
          </p:cNvPr>
          <p:cNvSpPr txBox="1"/>
          <p:nvPr/>
        </p:nvSpPr>
        <p:spPr>
          <a:xfrm>
            <a:off x="180870" y="294709"/>
            <a:ext cx="8671728" cy="461665"/>
          </a:xfrm>
          <a:prstGeom prst="rect">
            <a:avLst/>
          </a:prstGeom>
          <a:noFill/>
        </p:spPr>
        <p:txBody>
          <a:bodyPr wrap="square" rtlCol="0">
            <a:spAutoFit/>
          </a:bodyPr>
          <a:lstStyle/>
          <a:p>
            <a:pPr algn="ctr"/>
            <a:r>
              <a:rPr lang="en-US" sz="2400" b="1" dirty="0">
                <a:latin typeface="Verdana" panose="020B0604030504040204" pitchFamily="34" charset="0"/>
                <a:ea typeface="Verdana" panose="020B0604030504040204" pitchFamily="34" charset="0"/>
                <a:cs typeface="Verdana" panose="020B0604030504040204" pitchFamily="34" charset="0"/>
              </a:rPr>
              <a:t>Outcomes based on PIC</a:t>
            </a:r>
          </a:p>
        </p:txBody>
      </p:sp>
    </p:spTree>
    <p:extLst>
      <p:ext uri="{BB962C8B-B14F-4D97-AF65-F5344CB8AC3E}">
        <p14:creationId xmlns:p14="http://schemas.microsoft.com/office/powerpoint/2010/main" val="40889866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5C776D6-D31B-15D5-0493-49DA8513E3C8}"/>
              </a:ext>
            </a:extLst>
          </p:cNvPr>
          <p:cNvGraphicFramePr>
            <a:graphicFrameLocks noGrp="1"/>
          </p:cNvGraphicFramePr>
          <p:nvPr>
            <p:extLst>
              <p:ext uri="{D42A27DB-BD31-4B8C-83A1-F6EECF244321}">
                <p14:modId xmlns:p14="http://schemas.microsoft.com/office/powerpoint/2010/main" val="19991962"/>
              </p:ext>
            </p:extLst>
          </p:nvPr>
        </p:nvGraphicFramePr>
        <p:xfrm>
          <a:off x="552659" y="1346479"/>
          <a:ext cx="8189408" cy="3908809"/>
        </p:xfrm>
        <a:graphic>
          <a:graphicData uri="http://schemas.openxmlformats.org/drawingml/2006/table">
            <a:tbl>
              <a:tblPr firstRow="1" bandRow="1">
                <a:tableStyleId>{5C22544A-7EE6-4342-B048-85BDC9FD1C3A}</a:tableStyleId>
              </a:tblPr>
              <a:tblGrid>
                <a:gridCol w="2099480">
                  <a:extLst>
                    <a:ext uri="{9D8B030D-6E8A-4147-A177-3AD203B41FA5}">
                      <a16:colId xmlns:a16="http://schemas.microsoft.com/office/drawing/2014/main" val="181750617"/>
                    </a:ext>
                  </a:extLst>
                </a:gridCol>
                <a:gridCol w="1074743">
                  <a:extLst>
                    <a:ext uri="{9D8B030D-6E8A-4147-A177-3AD203B41FA5}">
                      <a16:colId xmlns:a16="http://schemas.microsoft.com/office/drawing/2014/main" val="4138447562"/>
                    </a:ext>
                  </a:extLst>
                </a:gridCol>
                <a:gridCol w="1739423">
                  <a:extLst>
                    <a:ext uri="{9D8B030D-6E8A-4147-A177-3AD203B41FA5}">
                      <a16:colId xmlns:a16="http://schemas.microsoft.com/office/drawing/2014/main" val="3019373667"/>
                    </a:ext>
                  </a:extLst>
                </a:gridCol>
                <a:gridCol w="1637881">
                  <a:extLst>
                    <a:ext uri="{9D8B030D-6E8A-4147-A177-3AD203B41FA5}">
                      <a16:colId xmlns:a16="http://schemas.microsoft.com/office/drawing/2014/main" val="2201204565"/>
                    </a:ext>
                  </a:extLst>
                </a:gridCol>
                <a:gridCol w="1637881">
                  <a:extLst>
                    <a:ext uri="{9D8B030D-6E8A-4147-A177-3AD203B41FA5}">
                      <a16:colId xmlns:a16="http://schemas.microsoft.com/office/drawing/2014/main" val="1562535362"/>
                    </a:ext>
                  </a:extLst>
                </a:gridCol>
              </a:tblGrid>
              <a:tr h="682639">
                <a:tc>
                  <a:txBody>
                    <a:bodyPr/>
                    <a:lstStyle/>
                    <a:p>
                      <a:pPr algn="ctr"/>
                      <a:endParaRPr lang="en-US" sz="1400" dirty="0"/>
                    </a:p>
                  </a:txBody>
                  <a:tcPr marL="68580" marR="68580" marT="34290" marB="34290" anchor="ctr"/>
                </a:tc>
                <a:tc>
                  <a:txBody>
                    <a:bodyPr/>
                    <a:lstStyle/>
                    <a:p>
                      <a:pPr algn="ctr"/>
                      <a:r>
                        <a:rPr lang="en-US" sz="1400" dirty="0"/>
                        <a:t>N</a:t>
                      </a:r>
                    </a:p>
                  </a:txBody>
                  <a:tcPr marL="68580" marR="68580" marT="34290" marB="34290" anchor="ctr"/>
                </a:tc>
                <a:tc>
                  <a:txBody>
                    <a:bodyPr/>
                    <a:lstStyle/>
                    <a:p>
                      <a:pPr algn="ctr"/>
                      <a:r>
                        <a:rPr lang="en-US" sz="1400" dirty="0"/>
                        <a:t>Minimum</a:t>
                      </a:r>
                    </a:p>
                  </a:txBody>
                  <a:tcPr marL="68580" marR="68580" marT="34290" marB="34290" anchor="ctr"/>
                </a:tc>
                <a:tc>
                  <a:txBody>
                    <a:bodyPr/>
                    <a:lstStyle/>
                    <a:p>
                      <a:pPr algn="ctr"/>
                      <a:r>
                        <a:rPr lang="en-US" sz="1400" dirty="0"/>
                        <a:t>Maximum</a:t>
                      </a:r>
                    </a:p>
                  </a:txBody>
                  <a:tcPr marL="68580" marR="68580" marT="34290" marB="34290" anchor="ctr"/>
                </a:tc>
                <a:tc>
                  <a:txBody>
                    <a:bodyPr/>
                    <a:lstStyle/>
                    <a:p>
                      <a:pPr algn="ctr"/>
                      <a:r>
                        <a:rPr lang="en-US" sz="1400" dirty="0"/>
                        <a:t>Mean</a:t>
                      </a:r>
                    </a:p>
                  </a:txBody>
                  <a:tcPr marL="68580" marR="68580" marT="34290" marB="34290" anchor="ctr"/>
                </a:tc>
                <a:extLst>
                  <a:ext uri="{0D108BD9-81ED-4DB2-BD59-A6C34878D82A}">
                    <a16:rowId xmlns:a16="http://schemas.microsoft.com/office/drawing/2014/main" val="139291443"/>
                  </a:ext>
                </a:extLst>
              </a:tr>
              <a:tr h="682639">
                <a:tc>
                  <a:txBody>
                    <a:bodyPr/>
                    <a:lstStyle/>
                    <a:p>
                      <a:pPr algn="ctr"/>
                      <a:r>
                        <a:rPr lang="en-US" sz="1400" dirty="0"/>
                        <a:t>Age</a:t>
                      </a:r>
                    </a:p>
                  </a:txBody>
                  <a:tcPr marL="68580" marR="68580" marT="34290" marB="34290" anchor="ctr"/>
                </a:tc>
                <a:tc>
                  <a:txBody>
                    <a:bodyPr/>
                    <a:lstStyle/>
                    <a:p>
                      <a:pPr algn="ctr"/>
                      <a:r>
                        <a:rPr lang="en-US" sz="1400" dirty="0"/>
                        <a:t>163</a:t>
                      </a:r>
                    </a:p>
                  </a:txBody>
                  <a:tcPr marL="68580" marR="68580" marT="34290" marB="34290" anchor="ctr"/>
                </a:tc>
                <a:tc>
                  <a:txBody>
                    <a:bodyPr/>
                    <a:lstStyle/>
                    <a:p>
                      <a:pPr algn="ctr"/>
                      <a:r>
                        <a:rPr lang="en-US" sz="1400" dirty="0"/>
                        <a:t>18</a:t>
                      </a:r>
                    </a:p>
                  </a:txBody>
                  <a:tcPr marL="68580" marR="68580" marT="34290" marB="34290" anchor="ctr"/>
                </a:tc>
                <a:tc>
                  <a:txBody>
                    <a:bodyPr/>
                    <a:lstStyle/>
                    <a:p>
                      <a:pPr algn="ctr"/>
                      <a:r>
                        <a:rPr lang="en-US" sz="1400" dirty="0"/>
                        <a:t>94</a:t>
                      </a:r>
                    </a:p>
                  </a:txBody>
                  <a:tcPr marL="68580" marR="68580" marT="34290" marB="34290" anchor="ctr"/>
                </a:tc>
                <a:tc>
                  <a:txBody>
                    <a:bodyPr/>
                    <a:lstStyle/>
                    <a:p>
                      <a:pPr algn="ctr"/>
                      <a:r>
                        <a:rPr lang="en-US" sz="1400" dirty="0"/>
                        <a:t>58.47</a:t>
                      </a:r>
                    </a:p>
                  </a:txBody>
                  <a:tcPr marL="68580" marR="68580" marT="34290" marB="34290" anchor="ctr"/>
                </a:tc>
                <a:extLst>
                  <a:ext uri="{0D108BD9-81ED-4DB2-BD59-A6C34878D82A}">
                    <a16:rowId xmlns:a16="http://schemas.microsoft.com/office/drawing/2014/main" val="2649263253"/>
                  </a:ext>
                </a:extLst>
              </a:tr>
              <a:tr h="682639">
                <a:tc>
                  <a:txBody>
                    <a:bodyPr/>
                    <a:lstStyle/>
                    <a:p>
                      <a:pPr algn="ctr"/>
                      <a:r>
                        <a:rPr lang="en-US" sz="1400" dirty="0"/>
                        <a:t>Units 1</a:t>
                      </a:r>
                      <a:r>
                        <a:rPr lang="en-US" sz="1400" baseline="30000" dirty="0"/>
                        <a:t>st</a:t>
                      </a:r>
                      <a:r>
                        <a:rPr lang="en-US" sz="1400" dirty="0"/>
                        <a:t> Injection</a:t>
                      </a:r>
                    </a:p>
                  </a:txBody>
                  <a:tcPr marL="68580" marR="68580" marT="34290" marB="34290" anchor="ctr"/>
                </a:tc>
                <a:tc>
                  <a:txBody>
                    <a:bodyPr/>
                    <a:lstStyle/>
                    <a:p>
                      <a:pPr algn="ctr"/>
                      <a:r>
                        <a:rPr lang="en-US" sz="1400" dirty="0"/>
                        <a:t>163</a:t>
                      </a:r>
                    </a:p>
                  </a:txBody>
                  <a:tcPr marL="68580" marR="68580" marT="34290" marB="34290" anchor="ctr"/>
                </a:tc>
                <a:tc>
                  <a:txBody>
                    <a:bodyPr/>
                    <a:lstStyle/>
                    <a:p>
                      <a:pPr algn="ctr"/>
                      <a:r>
                        <a:rPr lang="en-US" sz="1400" dirty="0"/>
                        <a:t>15</a:t>
                      </a:r>
                    </a:p>
                  </a:txBody>
                  <a:tcPr marL="68580" marR="68580" marT="34290" marB="34290" anchor="ctr"/>
                </a:tc>
                <a:tc>
                  <a:txBody>
                    <a:bodyPr/>
                    <a:lstStyle/>
                    <a:p>
                      <a:pPr algn="ctr"/>
                      <a:r>
                        <a:rPr lang="en-US" sz="1400" dirty="0"/>
                        <a:t>250</a:t>
                      </a:r>
                    </a:p>
                  </a:txBody>
                  <a:tcPr marL="68580" marR="68580" marT="34290" marB="34290" anchor="ctr"/>
                </a:tc>
                <a:tc>
                  <a:txBody>
                    <a:bodyPr/>
                    <a:lstStyle/>
                    <a:p>
                      <a:pPr algn="ctr"/>
                      <a:r>
                        <a:rPr lang="en-US" sz="1400" dirty="0"/>
                        <a:t>110.5</a:t>
                      </a:r>
                    </a:p>
                  </a:txBody>
                  <a:tcPr marL="68580" marR="68580" marT="34290" marB="34290" anchor="ctr"/>
                </a:tc>
                <a:extLst>
                  <a:ext uri="{0D108BD9-81ED-4DB2-BD59-A6C34878D82A}">
                    <a16:rowId xmlns:a16="http://schemas.microsoft.com/office/drawing/2014/main" val="2092356008"/>
                  </a:ext>
                </a:extLst>
              </a:tr>
              <a:tr h="682639">
                <a:tc>
                  <a:txBody>
                    <a:bodyPr/>
                    <a:lstStyle/>
                    <a:p>
                      <a:pPr algn="ctr"/>
                      <a:r>
                        <a:rPr lang="en-US" sz="1400" dirty="0"/>
                        <a:t>Units 2</a:t>
                      </a:r>
                      <a:r>
                        <a:rPr lang="en-US" sz="1400" baseline="30000" dirty="0"/>
                        <a:t>nd</a:t>
                      </a:r>
                      <a:r>
                        <a:rPr lang="en-US" sz="1400" dirty="0"/>
                        <a:t> Injection</a:t>
                      </a:r>
                    </a:p>
                  </a:txBody>
                  <a:tcPr marL="68580" marR="68580" marT="34290" marB="34290" anchor="ctr"/>
                </a:tc>
                <a:tc>
                  <a:txBody>
                    <a:bodyPr/>
                    <a:lstStyle/>
                    <a:p>
                      <a:pPr algn="ctr"/>
                      <a:r>
                        <a:rPr lang="en-US" sz="1400" dirty="0"/>
                        <a:t>130</a:t>
                      </a:r>
                    </a:p>
                  </a:txBody>
                  <a:tcPr marL="68580" marR="68580" marT="34290" marB="34290" anchor="ctr"/>
                </a:tc>
                <a:tc>
                  <a:txBody>
                    <a:bodyPr/>
                    <a:lstStyle/>
                    <a:p>
                      <a:pPr algn="ctr"/>
                      <a:r>
                        <a:rPr lang="en-US" sz="1400" dirty="0"/>
                        <a:t>25</a:t>
                      </a:r>
                    </a:p>
                  </a:txBody>
                  <a:tcPr marL="68580" marR="68580" marT="34290" marB="34290" anchor="ctr"/>
                </a:tc>
                <a:tc>
                  <a:txBody>
                    <a:bodyPr/>
                    <a:lstStyle/>
                    <a:p>
                      <a:pPr algn="ctr"/>
                      <a:r>
                        <a:rPr lang="en-US" sz="1400" dirty="0"/>
                        <a:t>200</a:t>
                      </a:r>
                    </a:p>
                  </a:txBody>
                  <a:tcPr marL="68580" marR="68580" marT="34290" marB="34290" anchor="ctr"/>
                </a:tc>
                <a:tc>
                  <a:txBody>
                    <a:bodyPr/>
                    <a:lstStyle/>
                    <a:p>
                      <a:pPr algn="ctr"/>
                      <a:r>
                        <a:rPr lang="en-US" sz="1400" dirty="0"/>
                        <a:t>108</a:t>
                      </a:r>
                    </a:p>
                  </a:txBody>
                  <a:tcPr marL="68580" marR="68580" marT="34290" marB="34290" anchor="ctr"/>
                </a:tc>
                <a:extLst>
                  <a:ext uri="{0D108BD9-81ED-4DB2-BD59-A6C34878D82A}">
                    <a16:rowId xmlns:a16="http://schemas.microsoft.com/office/drawing/2014/main" val="653073531"/>
                  </a:ext>
                </a:extLst>
              </a:tr>
              <a:tr h="1178253">
                <a:tc>
                  <a:txBody>
                    <a:bodyPr/>
                    <a:lstStyle/>
                    <a:p>
                      <a:pPr algn="ctr"/>
                      <a:r>
                        <a:rPr lang="en-US" sz="1400" dirty="0"/>
                        <a:t>Day between injection</a:t>
                      </a:r>
                    </a:p>
                  </a:txBody>
                  <a:tcPr marL="68580" marR="68580" marT="34290" marB="34290" anchor="ctr"/>
                </a:tc>
                <a:tc>
                  <a:txBody>
                    <a:bodyPr/>
                    <a:lstStyle/>
                    <a:p>
                      <a:pPr algn="ctr"/>
                      <a:r>
                        <a:rPr lang="en-US" sz="1400" dirty="0"/>
                        <a:t>130</a:t>
                      </a:r>
                    </a:p>
                  </a:txBody>
                  <a:tcPr marL="68580" marR="68580" marT="34290" marB="34290" anchor="ctr"/>
                </a:tc>
                <a:tc>
                  <a:txBody>
                    <a:bodyPr/>
                    <a:lstStyle/>
                    <a:p>
                      <a:pPr algn="ctr"/>
                      <a:r>
                        <a:rPr lang="en-US" sz="1400" dirty="0"/>
                        <a:t>56</a:t>
                      </a:r>
                    </a:p>
                  </a:txBody>
                  <a:tcPr marL="68580" marR="68580" marT="34290" marB="34290" anchor="ctr"/>
                </a:tc>
                <a:tc>
                  <a:txBody>
                    <a:bodyPr/>
                    <a:lstStyle/>
                    <a:p>
                      <a:pPr algn="ctr"/>
                      <a:r>
                        <a:rPr lang="en-US" sz="1400" dirty="0"/>
                        <a:t>1004</a:t>
                      </a:r>
                    </a:p>
                  </a:txBody>
                  <a:tcPr marL="68580" marR="68580" marT="34290" marB="34290" anchor="ctr"/>
                </a:tc>
                <a:tc>
                  <a:txBody>
                    <a:bodyPr/>
                    <a:lstStyle/>
                    <a:p>
                      <a:pPr algn="ctr"/>
                      <a:r>
                        <a:rPr lang="en-US" sz="1400" dirty="0"/>
                        <a:t>131.8</a:t>
                      </a:r>
                    </a:p>
                  </a:txBody>
                  <a:tcPr marL="68580" marR="68580" marT="34290" marB="34290" anchor="ctr"/>
                </a:tc>
                <a:extLst>
                  <a:ext uri="{0D108BD9-81ED-4DB2-BD59-A6C34878D82A}">
                    <a16:rowId xmlns:a16="http://schemas.microsoft.com/office/drawing/2014/main" val="3705581159"/>
                  </a:ext>
                </a:extLst>
              </a:tr>
            </a:tbl>
          </a:graphicData>
        </a:graphic>
      </p:graphicFrame>
      <p:sp>
        <p:nvSpPr>
          <p:cNvPr id="3" name="TextBox 2">
            <a:extLst>
              <a:ext uri="{FF2B5EF4-FFF2-40B4-BE49-F238E27FC236}">
                <a16:creationId xmlns:a16="http://schemas.microsoft.com/office/drawing/2014/main" id="{5B69CDFE-C1B8-22DD-8632-7078B96E68B7}"/>
              </a:ext>
            </a:extLst>
          </p:cNvPr>
          <p:cNvSpPr txBox="1"/>
          <p:nvPr/>
        </p:nvSpPr>
        <p:spPr>
          <a:xfrm>
            <a:off x="1196551" y="522513"/>
            <a:ext cx="5746860" cy="461665"/>
          </a:xfrm>
          <a:prstGeom prst="rect">
            <a:avLst/>
          </a:prstGeom>
          <a:noFill/>
        </p:spPr>
        <p:txBody>
          <a:bodyPr wrap="square" rtlCol="0">
            <a:spAutoFit/>
          </a:bodyPr>
          <a:lstStyle/>
          <a:p>
            <a:pPr algn="ctr"/>
            <a:r>
              <a:rPr lang="en-US" sz="2400" b="1" dirty="0">
                <a:latin typeface="Verdana" panose="020B0604030504040204" pitchFamily="34" charset="0"/>
                <a:ea typeface="Verdana" panose="020B0604030504040204" pitchFamily="34" charset="0"/>
                <a:cs typeface="Verdana" panose="020B0604030504040204" pitchFamily="34" charset="0"/>
              </a:rPr>
              <a:t>Demographics</a:t>
            </a:r>
          </a:p>
        </p:txBody>
      </p:sp>
    </p:spTree>
    <p:extLst>
      <p:ext uri="{BB962C8B-B14F-4D97-AF65-F5344CB8AC3E}">
        <p14:creationId xmlns:p14="http://schemas.microsoft.com/office/powerpoint/2010/main" val="20860434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A434E-CAA6-9146-A98F-5B4DB514476F}"/>
              </a:ext>
            </a:extLst>
          </p:cNvPr>
          <p:cNvSpPr>
            <a:spLocks noGrp="1"/>
          </p:cNvSpPr>
          <p:nvPr>
            <p:ph type="title"/>
          </p:nvPr>
        </p:nvSpPr>
        <p:spPr/>
        <p:txBody>
          <a:bodyPr>
            <a:normAutofit/>
          </a:bodyPr>
          <a:lstStyle/>
          <a:p>
            <a:pPr algn="ctr"/>
            <a:r>
              <a:rPr lang="en-US" sz="3000" b="1" dirty="0">
                <a:latin typeface="Verdana" panose="020B0604030504040204" pitchFamily="34" charset="0"/>
                <a:ea typeface="Verdana" panose="020B0604030504040204" pitchFamily="34" charset="0"/>
                <a:cs typeface="Verdana" panose="020B0604030504040204" pitchFamily="34" charset="0"/>
              </a:rPr>
              <a:t>Cost implications</a:t>
            </a:r>
          </a:p>
        </p:txBody>
      </p:sp>
      <p:sp>
        <p:nvSpPr>
          <p:cNvPr id="3" name="Content Placeholder 2">
            <a:extLst>
              <a:ext uri="{FF2B5EF4-FFF2-40B4-BE49-F238E27FC236}">
                <a16:creationId xmlns:a16="http://schemas.microsoft.com/office/drawing/2014/main" id="{F22474CF-0EAE-F54E-ADCE-936A6A982514}"/>
              </a:ext>
            </a:extLst>
          </p:cNvPr>
          <p:cNvSpPr>
            <a:spLocks noGrp="1"/>
          </p:cNvSpPr>
          <p:nvPr>
            <p:ph idx="1"/>
          </p:nvPr>
        </p:nvSpPr>
        <p:spPr/>
        <p:txBody>
          <a:bodyPr>
            <a:normAutofit fontScale="85000" lnSpcReduction="10000"/>
          </a:bodyPr>
          <a:lstStyle/>
          <a:p>
            <a:pPr>
              <a:lnSpc>
                <a:spcPct val="170000"/>
              </a:lnSpc>
            </a:pPr>
            <a:r>
              <a:rPr lang="en-US" sz="1875" dirty="0">
                <a:latin typeface="Verdana" panose="020B0604030504040204" pitchFamily="34" charset="0"/>
                <a:ea typeface="Verdana" panose="020B0604030504040204" pitchFamily="34" charset="0"/>
                <a:cs typeface="Verdana" panose="020B0604030504040204" pitchFamily="34" charset="0"/>
              </a:rPr>
              <a:t>I do these injections as day case procedures on Jefferson which incorporates the cost for Botox in the tariff which can be quite high depending on co-morbidities many of these patients have.</a:t>
            </a:r>
          </a:p>
          <a:p>
            <a:pPr>
              <a:lnSpc>
                <a:spcPct val="170000"/>
              </a:lnSpc>
            </a:pPr>
            <a:r>
              <a:rPr lang="en-US" sz="1875" dirty="0">
                <a:latin typeface="Verdana" panose="020B0604030504040204" pitchFamily="34" charset="0"/>
                <a:ea typeface="Verdana" panose="020B0604030504040204" pitchFamily="34" charset="0"/>
                <a:cs typeface="Verdana" panose="020B0604030504040204" pitchFamily="34" charset="0"/>
              </a:rPr>
              <a:t>Compared to high dose capsaicin (£500+VAT) and lidocaine patches (£185 to £652+VAT) 200 IU of BOTOX A (£276.4+VAT) every three months are cheap. WCFT gets a discount for BOTOX.</a:t>
            </a:r>
          </a:p>
          <a:p>
            <a:pPr>
              <a:lnSpc>
                <a:spcPct val="170000"/>
              </a:lnSpc>
            </a:pPr>
            <a:r>
              <a:rPr lang="en-US" sz="1875" dirty="0">
                <a:latin typeface="Verdana" panose="020B0604030504040204" pitchFamily="34" charset="0"/>
                <a:ea typeface="Verdana" panose="020B0604030504040204" pitchFamily="34" charset="0"/>
                <a:cs typeface="Verdana" panose="020B0604030504040204" pitchFamily="34" charset="0"/>
              </a:rPr>
              <a:t>Alternative treatments are having there own problems and added costs:</a:t>
            </a:r>
          </a:p>
          <a:p>
            <a:pPr lvl="1">
              <a:lnSpc>
                <a:spcPct val="170000"/>
              </a:lnSpc>
            </a:pPr>
            <a:r>
              <a:rPr lang="en-US" sz="1875" dirty="0">
                <a:latin typeface="Verdana" panose="020B0604030504040204" pitchFamily="34" charset="0"/>
                <a:ea typeface="Verdana" panose="020B0604030504040204" pitchFamily="34" charset="0"/>
                <a:cs typeface="Verdana" panose="020B0604030504040204" pitchFamily="34" charset="0"/>
              </a:rPr>
              <a:t>Opioids (no evidence beyond short term, dependency </a:t>
            </a:r>
            <a:r>
              <a:rPr lang="en-US" sz="1875" dirty="0" err="1">
                <a:latin typeface="Verdana" panose="020B0604030504040204" pitchFamily="34" charset="0"/>
                <a:ea typeface="Verdana" panose="020B0604030504040204" pitchFamily="34" charset="0"/>
                <a:cs typeface="Verdana" panose="020B0604030504040204" pitchFamily="34" charset="0"/>
              </a:rPr>
              <a:t>etc</a:t>
            </a:r>
            <a:r>
              <a:rPr lang="en-US" sz="1875" dirty="0">
                <a:latin typeface="Verdana" panose="020B0604030504040204" pitchFamily="34" charset="0"/>
                <a:ea typeface="Verdana" panose="020B0604030504040204" pitchFamily="34" charset="0"/>
                <a:cs typeface="Verdana" panose="020B0604030504040204" pitchFamily="34" charset="0"/>
              </a:rPr>
              <a:t>).</a:t>
            </a:r>
          </a:p>
          <a:p>
            <a:pPr lvl="1">
              <a:lnSpc>
                <a:spcPct val="170000"/>
              </a:lnSpc>
            </a:pPr>
            <a:r>
              <a:rPr lang="en-US" sz="1875" dirty="0">
                <a:latin typeface="Verdana" panose="020B0604030504040204" pitchFamily="34" charset="0"/>
                <a:ea typeface="Verdana" panose="020B0604030504040204" pitchFamily="34" charset="0"/>
                <a:cs typeface="Verdana" panose="020B0604030504040204" pitchFamily="34" charset="0"/>
              </a:rPr>
              <a:t>Neuromodulation (no evidence, need for trial, post implant care, scanning </a:t>
            </a:r>
            <a:r>
              <a:rPr lang="en-US" sz="1875" dirty="0" err="1">
                <a:latin typeface="Verdana" panose="020B0604030504040204" pitchFamily="34" charset="0"/>
                <a:ea typeface="Verdana" panose="020B0604030504040204" pitchFamily="34" charset="0"/>
                <a:cs typeface="Verdana" panose="020B0604030504040204" pitchFamily="34" charset="0"/>
              </a:rPr>
              <a:t>etc</a:t>
            </a:r>
            <a:r>
              <a:rPr lang="en-US" sz="1875" dirty="0">
                <a:latin typeface="Verdana" panose="020B0604030504040204" pitchFamily="34" charset="0"/>
                <a:ea typeface="Verdana" panose="020B0604030504040204" pitchFamily="34" charset="0"/>
                <a:cs typeface="Verdana" panose="020B0604030504040204" pitchFamily="34" charset="0"/>
              </a:rPr>
              <a:t>).</a:t>
            </a:r>
          </a:p>
          <a:p>
            <a:endParaRPr lang="en-US" dirty="0"/>
          </a:p>
        </p:txBody>
      </p:sp>
    </p:spTree>
    <p:extLst>
      <p:ext uri="{BB962C8B-B14F-4D97-AF65-F5344CB8AC3E}">
        <p14:creationId xmlns:p14="http://schemas.microsoft.com/office/powerpoint/2010/main" val="29591057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A434E-CAA6-9146-A98F-5B4DB514476F}"/>
              </a:ext>
            </a:extLst>
          </p:cNvPr>
          <p:cNvSpPr>
            <a:spLocks noGrp="1"/>
          </p:cNvSpPr>
          <p:nvPr>
            <p:ph type="title"/>
          </p:nvPr>
        </p:nvSpPr>
        <p:spPr/>
        <p:txBody>
          <a:bodyPr>
            <a:normAutofit/>
          </a:bodyPr>
          <a:lstStyle/>
          <a:p>
            <a:pPr algn="ctr"/>
            <a:r>
              <a:rPr lang="en-US" sz="3000" b="1" dirty="0">
                <a:latin typeface="Verdana" panose="020B0604030504040204" pitchFamily="34" charset="0"/>
                <a:ea typeface="Verdana" panose="020B0604030504040204" pitchFamily="34" charset="0"/>
                <a:cs typeface="Verdana" panose="020B0604030504040204" pitchFamily="34" charset="0"/>
              </a:rPr>
              <a:t>Future Developments</a:t>
            </a:r>
          </a:p>
        </p:txBody>
      </p:sp>
      <p:sp>
        <p:nvSpPr>
          <p:cNvPr id="3" name="Content Placeholder 2">
            <a:extLst>
              <a:ext uri="{FF2B5EF4-FFF2-40B4-BE49-F238E27FC236}">
                <a16:creationId xmlns:a16="http://schemas.microsoft.com/office/drawing/2014/main" id="{F22474CF-0EAE-F54E-ADCE-936A6A982514}"/>
              </a:ext>
            </a:extLst>
          </p:cNvPr>
          <p:cNvSpPr>
            <a:spLocks noGrp="1"/>
          </p:cNvSpPr>
          <p:nvPr>
            <p:ph idx="1"/>
          </p:nvPr>
        </p:nvSpPr>
        <p:spPr/>
        <p:txBody>
          <a:bodyPr>
            <a:normAutofit fontScale="77500" lnSpcReduction="20000"/>
          </a:bodyPr>
          <a:lstStyle/>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Better toxins via genetic redesign that are not paralytic (higher dose can be used).</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Better patient selection via sensory profiling and phenotyping.</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This would reduce the trial and error approach.</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Earlier treatment might improve patients significantly without the need for repeated injections.</a:t>
            </a:r>
          </a:p>
          <a:p>
            <a:endParaRPr lang="en-US" dirty="0"/>
          </a:p>
        </p:txBody>
      </p:sp>
    </p:spTree>
    <p:extLst>
      <p:ext uri="{BB962C8B-B14F-4D97-AF65-F5344CB8AC3E}">
        <p14:creationId xmlns:p14="http://schemas.microsoft.com/office/powerpoint/2010/main" val="4976792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D44E3-2A62-B0A8-433A-7B78FF3DEA9E}"/>
              </a:ext>
            </a:extLst>
          </p:cNvPr>
          <p:cNvSpPr>
            <a:spLocks noGrp="1"/>
          </p:cNvSpPr>
          <p:nvPr>
            <p:ph type="title"/>
          </p:nvPr>
        </p:nvSpPr>
        <p:spPr/>
        <p:txBody>
          <a:bodyPr>
            <a:normAutofit fontScale="90000"/>
          </a:bodyPr>
          <a:lstStyle/>
          <a:p>
            <a:r>
              <a:rPr lang="en-US" sz="3600" b="1" dirty="0">
                <a:latin typeface="Verdana" panose="020B0604030504040204" pitchFamily="34" charset="0"/>
                <a:ea typeface="Verdana" panose="020B0604030504040204" pitchFamily="34" charset="0"/>
                <a:cs typeface="Verdana" panose="020B0604030504040204" pitchFamily="34" charset="0"/>
              </a:rPr>
              <a:t>Further Reading and References</a:t>
            </a:r>
          </a:p>
        </p:txBody>
      </p:sp>
      <p:sp>
        <p:nvSpPr>
          <p:cNvPr id="3" name="Content Placeholder 2">
            <a:extLst>
              <a:ext uri="{FF2B5EF4-FFF2-40B4-BE49-F238E27FC236}">
                <a16:creationId xmlns:a16="http://schemas.microsoft.com/office/drawing/2014/main" id="{9BF5AB99-30D2-9A2D-0869-BD68573AC4E4}"/>
              </a:ext>
            </a:extLst>
          </p:cNvPr>
          <p:cNvSpPr>
            <a:spLocks noGrp="1"/>
          </p:cNvSpPr>
          <p:nvPr>
            <p:ph idx="1"/>
          </p:nvPr>
        </p:nvSpPr>
        <p:spPr>
          <a:xfrm>
            <a:off x="0" y="1600200"/>
            <a:ext cx="8059479" cy="5119577"/>
          </a:xfrm>
        </p:spPr>
        <p:txBody>
          <a:bodyPr>
            <a:noAutofit/>
          </a:bodyPr>
          <a:lstStyle/>
          <a:p>
            <a:pPr>
              <a:lnSpc>
                <a:spcPct val="160000"/>
              </a:lnSpc>
              <a:buFont typeface="+mj-lt"/>
              <a:buAutoNum type="arabicPeriod"/>
            </a:pPr>
            <a:r>
              <a:rPr lang="en-US" sz="1200" dirty="0">
                <a:latin typeface="Verdana" panose="020B0604030504040204" pitchFamily="34" charset="0"/>
                <a:ea typeface="Verdana" panose="020B0604030504040204" pitchFamily="34" charset="0"/>
                <a:cs typeface="Verdana" panose="020B0604030504040204" pitchFamily="34" charset="0"/>
              </a:rPr>
              <a:t>Wall &amp; </a:t>
            </a:r>
            <a:r>
              <a:rPr lang="en-US" sz="1200" dirty="0" err="1">
                <a:latin typeface="Verdana" panose="020B0604030504040204" pitchFamily="34" charset="0"/>
                <a:ea typeface="Verdana" panose="020B0604030504040204" pitchFamily="34" charset="0"/>
                <a:cs typeface="Verdana" panose="020B0604030504040204" pitchFamily="34" charset="0"/>
              </a:rPr>
              <a:t>Melzacks’s</a:t>
            </a:r>
            <a:r>
              <a:rPr lang="en-US" sz="1200" dirty="0">
                <a:latin typeface="Verdana" panose="020B0604030504040204" pitchFamily="34" charset="0"/>
                <a:ea typeface="Verdana" panose="020B0604030504040204" pitchFamily="34" charset="0"/>
                <a:cs typeface="Verdana" panose="020B0604030504040204" pitchFamily="34" charset="0"/>
              </a:rPr>
              <a:t> Textbook of Pain, Stephen McMahon et al, 6</a:t>
            </a:r>
            <a:r>
              <a:rPr lang="en-US" sz="1200" baseline="30000" dirty="0">
                <a:latin typeface="Verdana" panose="020B0604030504040204" pitchFamily="34" charset="0"/>
                <a:ea typeface="Verdana" panose="020B0604030504040204" pitchFamily="34" charset="0"/>
                <a:cs typeface="Verdana" panose="020B0604030504040204" pitchFamily="34" charset="0"/>
              </a:rPr>
              <a:t>th</a:t>
            </a:r>
            <a:r>
              <a:rPr lang="en-US" sz="1200" dirty="0">
                <a:latin typeface="Verdana" panose="020B0604030504040204" pitchFamily="34" charset="0"/>
                <a:ea typeface="Verdana" panose="020B0604030504040204" pitchFamily="34" charset="0"/>
                <a:cs typeface="Verdana" panose="020B0604030504040204" pitchFamily="34" charset="0"/>
              </a:rPr>
              <a:t> Edition 2014, Section Vi: Chapter 56-60, pages 792 to 859</a:t>
            </a:r>
          </a:p>
          <a:p>
            <a:pPr>
              <a:lnSpc>
                <a:spcPct val="160000"/>
              </a:lnSpc>
              <a:buFont typeface="+mj-lt"/>
              <a:buAutoNum type="arabicPeriod"/>
            </a:pPr>
            <a:r>
              <a:rPr lang="en-GB" sz="1200" dirty="0">
                <a:latin typeface="Verdana" panose="020B0604030504040204" pitchFamily="34" charset="0"/>
                <a:ea typeface="Verdana" panose="020B0604030504040204" pitchFamily="34" charset="0"/>
                <a:cs typeface="Verdana" panose="020B0604030504040204" pitchFamily="34" charset="0"/>
              </a:rPr>
              <a:t>Zakrzewska and </a:t>
            </a:r>
            <a:r>
              <a:rPr lang="en-GB" sz="1200" dirty="0" err="1">
                <a:latin typeface="Verdana" panose="020B0604030504040204" pitchFamily="34" charset="0"/>
                <a:ea typeface="Verdana" panose="020B0604030504040204" pitchFamily="34" charset="0"/>
                <a:cs typeface="Verdana" panose="020B0604030504040204" pitchFamily="34" charset="0"/>
              </a:rPr>
              <a:t>Nurmikko</a:t>
            </a:r>
            <a:r>
              <a:rPr lang="en-GB" sz="1200" dirty="0">
                <a:latin typeface="Verdana" panose="020B0604030504040204" pitchFamily="34" charset="0"/>
                <a:ea typeface="Verdana" panose="020B0604030504040204" pitchFamily="34" charset="0"/>
                <a:cs typeface="Verdana" panose="020B0604030504040204" pitchFamily="34" charset="0"/>
              </a:rPr>
              <a:t>: Trigeminal Neuralgia and Other Cranial Neuralgias, Oxford Pain Management Library, 2022</a:t>
            </a:r>
          </a:p>
          <a:p>
            <a:pPr>
              <a:lnSpc>
                <a:spcPct val="160000"/>
              </a:lnSpc>
              <a:buFont typeface="+mj-lt"/>
              <a:buAutoNum type="arabicPeriod"/>
            </a:pPr>
            <a:r>
              <a:rPr lang="en-GB" sz="1200" dirty="0">
                <a:latin typeface="Verdana" panose="020B0604030504040204" pitchFamily="34" charset="0"/>
                <a:ea typeface="Verdana" panose="020B0604030504040204" pitchFamily="34" charset="0"/>
                <a:cs typeface="Verdana" panose="020B0604030504040204" pitchFamily="34" charset="0"/>
              </a:rPr>
              <a:t>Truong et al: Botulinum Toxin Therapy, Third Edition, Cambridge University Press, 2023, Chapter 30 – Use of Botulinum Neurotoxin in Neuropathic Pain</a:t>
            </a:r>
          </a:p>
          <a:p>
            <a:pPr>
              <a:lnSpc>
                <a:spcPct val="160000"/>
              </a:lnSpc>
              <a:buFont typeface="+mj-lt"/>
              <a:buAutoNum type="arabicPeriod"/>
            </a:pPr>
            <a:r>
              <a:rPr lang="en-GB" sz="1200" dirty="0">
                <a:latin typeface="Verdana" panose="020B0604030504040204" pitchFamily="34" charset="0"/>
                <a:ea typeface="Verdana" panose="020B0604030504040204" pitchFamily="34" charset="0"/>
                <a:cs typeface="Verdana" panose="020B0604030504040204" pitchFamily="34" charset="0"/>
              </a:rPr>
              <a:t>Bendtsen et al: Advances in diagnosis, classification, pathophysiology, and management of trigeminal neuralgia, , Lancet Neurology 2020</a:t>
            </a:r>
          </a:p>
          <a:p>
            <a:pPr>
              <a:lnSpc>
                <a:spcPct val="160000"/>
              </a:lnSpc>
              <a:buFont typeface="+mj-lt"/>
              <a:buAutoNum type="arabicPeriod"/>
            </a:pPr>
            <a:r>
              <a:rPr lang="en-GB" sz="1200" dirty="0">
                <a:latin typeface="Verdana" panose="020B0604030504040204" pitchFamily="34" charset="0"/>
                <a:ea typeface="Verdana" panose="020B0604030504040204" pitchFamily="34" charset="0"/>
                <a:cs typeface="Verdana" panose="020B0604030504040204" pitchFamily="34" charset="0"/>
              </a:rPr>
              <a:t>Peng and Oppermann: Orofacial pain disorders: An overview and diagnostic approach, Cephalgia Reports, 2022</a:t>
            </a:r>
          </a:p>
          <a:p>
            <a:pPr>
              <a:lnSpc>
                <a:spcPct val="160000"/>
              </a:lnSpc>
              <a:buFont typeface="+mj-lt"/>
              <a:buAutoNum type="arabicPeriod"/>
            </a:pPr>
            <a:r>
              <a:rPr lang="en-GB" sz="1200" dirty="0">
                <a:latin typeface="Verdana" panose="020B0604030504040204" pitchFamily="34" charset="0"/>
                <a:ea typeface="Verdana" panose="020B0604030504040204" pitchFamily="34" charset="0"/>
                <a:cs typeface="Verdana" panose="020B0604030504040204" pitchFamily="34" charset="0"/>
              </a:rPr>
              <a:t>Wei et al: The efficacy and safety of botulinum toxin type A in treatment of trigeminal neuralgia and peripheral neuropathic pain: A meta-analysis of randomised controlled trials</a:t>
            </a:r>
          </a:p>
          <a:p>
            <a:pPr>
              <a:lnSpc>
                <a:spcPct val="160000"/>
              </a:lnSpc>
              <a:buFont typeface="+mj-lt"/>
              <a:buAutoNum type="arabicPeriod"/>
            </a:pPr>
            <a:r>
              <a:rPr lang="en-GB" sz="1200" dirty="0">
                <a:latin typeface="Verdana" panose="020B0604030504040204" pitchFamily="34" charset="0"/>
                <a:ea typeface="Verdana" panose="020B0604030504040204" pitchFamily="34" charset="0"/>
                <a:cs typeface="Verdana" panose="020B0604030504040204" pitchFamily="34" charset="0"/>
              </a:rPr>
              <a:t>Meredith Barad and Marcela Romero-Reyes: Orofacial Pain, Neurology, 2024</a:t>
            </a:r>
          </a:p>
          <a:p>
            <a:pPr>
              <a:lnSpc>
                <a:spcPct val="160000"/>
              </a:lnSpc>
              <a:buFont typeface="+mj-lt"/>
              <a:buAutoNum type="arabicPeriod"/>
            </a:pPr>
            <a:r>
              <a:rPr lang="en-GB" sz="1200" dirty="0">
                <a:latin typeface="Verdana" panose="020B0604030504040204" pitchFamily="34" charset="0"/>
                <a:ea typeface="Verdana" panose="020B0604030504040204" pitchFamily="34" charset="0"/>
                <a:cs typeface="Verdana" panose="020B0604030504040204" pitchFamily="34" charset="0"/>
              </a:rPr>
              <a:t>Soliman et al: Pharmacotherapy and non-invasive neuromodulation for neuropathic pain: as systematic review and meta-analysis, Lancet Neurology, 2025</a:t>
            </a:r>
          </a:p>
        </p:txBody>
      </p:sp>
      <p:pic>
        <p:nvPicPr>
          <p:cNvPr id="16386" name="Picture 2" descr="Cover for &#10;&#10;Trigeminal Neuralgia and Other Cranial Neuralgias&#10;&#10;&#10;&#10;&#10;&#10;&#10;">
            <a:extLst>
              <a:ext uri="{FF2B5EF4-FFF2-40B4-BE49-F238E27FC236}">
                <a16:creationId xmlns:a16="http://schemas.microsoft.com/office/drawing/2014/main" id="{2348038C-8F48-A5B9-7470-C3A9393DE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9479" y="2322346"/>
            <a:ext cx="983512" cy="1540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6177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9176" y="1974632"/>
            <a:ext cx="6172200" cy="857250"/>
          </a:xfrm>
        </p:spPr>
        <p:txBody>
          <a:bodyPr>
            <a:normAutofit fontScale="90000"/>
          </a:bodyPr>
          <a:lstStyle/>
          <a:p>
            <a:pPr algn="ctr"/>
            <a:r>
              <a:rPr lang="en-US" b="1" dirty="0">
                <a:latin typeface="Verdana" charset="0"/>
                <a:ea typeface="Verdana" charset="0"/>
                <a:cs typeface="Verdana" charset="0"/>
              </a:rPr>
              <a:t>Thank you for your attention! </a:t>
            </a:r>
          </a:p>
        </p:txBody>
      </p:sp>
      <p:pic>
        <p:nvPicPr>
          <p:cNvPr id="4" name="Picture 3"/>
          <p:cNvPicPr>
            <a:picLocks noChangeAspect="1"/>
          </p:cNvPicPr>
          <p:nvPr/>
        </p:nvPicPr>
        <p:blipFill>
          <a:blip r:embed="rId2"/>
          <a:stretch>
            <a:fillRect/>
          </a:stretch>
        </p:blipFill>
        <p:spPr>
          <a:xfrm>
            <a:off x="0" y="0"/>
            <a:ext cx="2321827" cy="945930"/>
          </a:xfrm>
          <a:prstGeom prst="rect">
            <a:avLst/>
          </a:prstGeom>
        </p:spPr>
      </p:pic>
      <p:pic>
        <p:nvPicPr>
          <p:cNvPr id="5" name="Picture 4"/>
          <p:cNvPicPr>
            <a:picLocks noChangeAspect="1"/>
          </p:cNvPicPr>
          <p:nvPr/>
        </p:nvPicPr>
        <p:blipFill>
          <a:blip r:embed="rId3"/>
          <a:stretch>
            <a:fillRect/>
          </a:stretch>
        </p:blipFill>
        <p:spPr>
          <a:xfrm>
            <a:off x="5596759" y="-1"/>
            <a:ext cx="3547241" cy="945931"/>
          </a:xfrm>
          <a:prstGeom prst="rect">
            <a:avLst/>
          </a:prstGeom>
        </p:spPr>
      </p:pic>
      <p:sp>
        <p:nvSpPr>
          <p:cNvPr id="3" name="TextBox 2"/>
          <p:cNvSpPr txBox="1"/>
          <p:nvPr/>
        </p:nvSpPr>
        <p:spPr>
          <a:xfrm>
            <a:off x="3428202" y="3339664"/>
            <a:ext cx="2274149" cy="415498"/>
          </a:xfrm>
          <a:prstGeom prst="rect">
            <a:avLst/>
          </a:prstGeom>
          <a:noFill/>
        </p:spPr>
        <p:txBody>
          <a:bodyPr wrap="none" rtlCol="0">
            <a:spAutoFit/>
          </a:bodyPr>
          <a:lstStyle/>
          <a:p>
            <a:pPr algn="ctr"/>
            <a:r>
              <a:rPr lang="en-US" sz="2100" dirty="0">
                <a:solidFill>
                  <a:srgbClr val="FF0000"/>
                </a:solidFill>
                <a:latin typeface="Verdana" charset="0"/>
                <a:ea typeface="Verdana" charset="0"/>
                <a:cs typeface="Verdana" charset="0"/>
              </a:rPr>
              <a:t>Any Questions?</a:t>
            </a:r>
          </a:p>
        </p:txBody>
      </p:sp>
      <p:pic>
        <p:nvPicPr>
          <p:cNvPr id="6" name="Picture 5" descr="header_t.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00750"/>
            <a:ext cx="9144000" cy="815662"/>
          </a:xfrm>
          <a:prstGeom prst="rect">
            <a:avLst/>
          </a:prstGeom>
        </p:spPr>
      </p:pic>
    </p:spTree>
    <p:extLst>
      <p:ext uri="{BB962C8B-B14F-4D97-AF65-F5344CB8AC3E}">
        <p14:creationId xmlns:p14="http://schemas.microsoft.com/office/powerpoint/2010/main" val="5051652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37c354b2-85b0-47f5-b222-07b48d774ee3}" enabled="0" method="" siteId="{37c354b2-85b0-47f5-b222-07b48d774ee3}" removed="1"/>
  <clbl:label id="{53255131-b129-4010-86e1-474bfd7e8076}" enabled="0" method="" siteId="{53255131-b129-4010-86e1-474bfd7e8076}" removed="1"/>
</clbl:labelList>
</file>

<file path=docProps/app.xml><?xml version="1.0" encoding="utf-8"?>
<Properties xmlns="http://schemas.openxmlformats.org/officeDocument/2006/extended-properties" xmlns:vt="http://schemas.openxmlformats.org/officeDocument/2006/docPropsVTypes">
  <Template/>
  <TotalTime>40427</TotalTime>
  <Words>4818</Words>
  <Application>Microsoft Office PowerPoint</Application>
  <PresentationFormat>On-screen Show (4:3)</PresentationFormat>
  <Paragraphs>724</Paragraphs>
  <Slides>99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99</vt:i4>
      </vt:variant>
    </vt:vector>
  </HeadingPairs>
  <TitlesOfParts>
    <vt:vector size="108" baseType="lpstr">
      <vt:lpstr>ＭＳ Ｐゴシック</vt:lpstr>
      <vt:lpstr>AdvTimes</vt:lpstr>
      <vt:lpstr>Arial</vt:lpstr>
      <vt:lpstr>Calibri</vt:lpstr>
      <vt:lpstr>Helvetica</vt:lpstr>
      <vt:lpstr>NonBreakingSpaceOverride</vt:lpstr>
      <vt:lpstr>Times New Roman</vt:lpstr>
      <vt:lpstr>Verdana</vt:lpstr>
      <vt:lpstr>Office Theme</vt:lpstr>
      <vt:lpstr>Management of Orofacial Pain in a multidisciplinary clinic</vt:lpstr>
      <vt:lpstr>Objectives</vt:lpstr>
      <vt:lpstr>Conflicts of interest</vt:lpstr>
      <vt:lpstr>PowerPoint Presentation</vt:lpstr>
      <vt:lpstr>PowerPoint Presentation</vt:lpstr>
      <vt:lpstr>Composition of MDT team</vt:lpstr>
      <vt:lpstr>Anatomically and functionally  complex region </vt:lpstr>
      <vt:lpstr>PowerPoint Presentation</vt:lpstr>
      <vt:lpstr>Classifications of pain</vt:lpstr>
      <vt:lpstr>PowerPoint Presentation</vt:lpstr>
      <vt:lpstr>PowerPoint Presentation</vt:lpstr>
      <vt:lpstr>Most common oral pains</vt:lpstr>
      <vt:lpstr>Mostly seen by</vt:lpstr>
      <vt:lpstr>Temporomandibular Disorders most common chronic orofacial pain </vt:lpstr>
      <vt:lpstr>PowerPoint Presentation</vt:lpstr>
      <vt:lpstr>PowerPoint Presentation</vt:lpstr>
      <vt:lpstr>PowerPoint Presentation</vt:lpstr>
      <vt:lpstr>Disc perforation</vt:lpstr>
      <vt:lpstr>Degenerative changes in TM joint</vt:lpstr>
      <vt:lpstr>Myogenous TMD </vt:lpstr>
      <vt:lpstr>Myofascial referral</vt:lpstr>
      <vt:lpstr>PowerPoint Presentation</vt:lpstr>
      <vt:lpstr>PowerPoint Presentation</vt:lpstr>
      <vt:lpstr>PowerPoint Presentation</vt:lpstr>
      <vt:lpstr>PowerPoint Presentation</vt:lpstr>
      <vt:lpstr>TMD Comorbid or secondary?</vt:lpstr>
      <vt:lpstr>PowerPoint Presentation</vt:lpstr>
      <vt:lpstr>Orofacial pain resembling 1y headaches</vt:lpstr>
      <vt:lpstr>PowerPoint Presentation</vt:lpstr>
      <vt:lpstr>Cracked tooth syndrome</vt:lpstr>
      <vt:lpstr>Mechanism of cracked tooth pain</vt:lpstr>
      <vt:lpstr>Mechanism of cracked tooth pain</vt:lpstr>
      <vt:lpstr>Cracked tooth symptoms</vt:lpstr>
      <vt:lpstr>ICHD-3 Trigeminal Neuralgia</vt:lpstr>
      <vt:lpstr>Causes of dental neuropathy </vt:lpstr>
      <vt:lpstr>PowerPoint Presentation</vt:lpstr>
      <vt:lpstr>Management of Orofacial Pain in a multidisciplinary clinic</vt:lpstr>
      <vt:lpstr>Declaration of Interests</vt:lpstr>
      <vt:lpstr>PowerPoint Presentation</vt:lpstr>
      <vt:lpstr>PowerPoint Presentation</vt:lpstr>
      <vt:lpstr>Definition of TN</vt:lpstr>
      <vt:lpstr>Epidemiology of Trigeminal Neuralgia</vt:lpstr>
      <vt:lpstr>Definition of classical TN</vt:lpstr>
      <vt:lpstr>PowerPoint Presentation</vt:lpstr>
      <vt:lpstr>Definition of idiopathic TN</vt:lpstr>
      <vt:lpstr>PowerPoint Presentation</vt:lpstr>
      <vt:lpstr>PowerPoint Presentation</vt:lpstr>
      <vt:lpstr>PowerPoint Presentation</vt:lpstr>
      <vt:lpstr>PowerPoint Presentation</vt:lpstr>
      <vt:lpstr>Clinical Titration Oxcarbazepine</vt:lpstr>
      <vt:lpstr>PowerPoint Presentation</vt:lpstr>
      <vt:lpstr>Clinical Titration Lamotrigine</vt:lpstr>
      <vt:lpstr>Clinical Titration of Gabapentin in mg</vt:lpstr>
      <vt:lpstr>Clinical Titration of Pregabalin in mg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Epidemiology of Trigeminal Neuropathic Pain</vt:lpstr>
      <vt:lpstr>PowerPoint Presentation</vt:lpstr>
      <vt:lpstr>Trigeminal Neuropathy</vt:lpstr>
      <vt:lpstr>PowerPoint Presentation</vt:lpstr>
      <vt:lpstr>PowerPoint Presentation</vt:lpstr>
      <vt:lpstr>PowerPoint Presentation</vt:lpstr>
      <vt:lpstr>PowerPoint Presentation</vt:lpstr>
      <vt:lpstr>Decision making in neuropathic/mixed pain</vt:lpstr>
      <vt:lpstr>Persistent idiopathic facial pain</vt:lpstr>
      <vt:lpstr>Tricyclic antidepressants</vt:lpstr>
      <vt:lpstr>Clinical Titration Nortriptyline, Amitriptyline and Imipramine</vt:lpstr>
      <vt:lpstr>Serotonin and noradrenaline reuptake inhibitors (SNRIs)</vt:lpstr>
      <vt:lpstr>Clinical Titration Duloxetine 20mg</vt:lpstr>
      <vt:lpstr>Clinical Titration Venlafaxine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Outcome from botox injection up to 22.05.2025 </vt:lpstr>
      <vt:lpstr>PowerPoint Presentation</vt:lpstr>
      <vt:lpstr>PowerPoint Presentation</vt:lpstr>
      <vt:lpstr>PowerPoint Presentation</vt:lpstr>
      <vt:lpstr>Cost implications</vt:lpstr>
      <vt:lpstr>Future Developments</vt:lpstr>
      <vt:lpstr>Further Reading and References</vt:lpstr>
      <vt:lpstr>Thank you for your attention! </vt:lpstr>
    </vt:vector>
  </TitlesOfParts>
  <Manager/>
  <Company>Home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Pain in Patients with Transverse Myelitis</dc:title>
  <dc:subject/>
  <dc:creator>Bernhard Frank</dc:creator>
  <cp:keywords/>
  <dc:description/>
  <cp:lastModifiedBy>Lorraine Roberts</cp:lastModifiedBy>
  <cp:revision>64</cp:revision>
  <dcterms:created xsi:type="dcterms:W3CDTF">2015-03-02T09:30:35Z</dcterms:created>
  <dcterms:modified xsi:type="dcterms:W3CDTF">2025-06-19T11:21:07Z</dcterms:modified>
  <cp:category/>
</cp:coreProperties>
</file>