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8" r:id="rId2"/>
    <p:sldId id="278" r:id="rId3"/>
    <p:sldId id="287" r:id="rId4"/>
    <p:sldId id="315" r:id="rId5"/>
    <p:sldId id="286" r:id="rId6"/>
    <p:sldId id="339" r:id="rId7"/>
    <p:sldId id="331" r:id="rId8"/>
    <p:sldId id="3867" r:id="rId9"/>
    <p:sldId id="318" r:id="rId10"/>
    <p:sldId id="316" r:id="rId11"/>
    <p:sldId id="293" r:id="rId12"/>
    <p:sldId id="309" r:id="rId13"/>
    <p:sldId id="3872" r:id="rId14"/>
    <p:sldId id="319" r:id="rId15"/>
    <p:sldId id="288" r:id="rId16"/>
    <p:sldId id="311" r:id="rId17"/>
    <p:sldId id="340" r:id="rId18"/>
    <p:sldId id="332" r:id="rId19"/>
    <p:sldId id="333" r:id="rId20"/>
    <p:sldId id="312" r:id="rId21"/>
    <p:sldId id="326" r:id="rId22"/>
    <p:sldId id="302" r:id="rId23"/>
    <p:sldId id="324" r:id="rId24"/>
    <p:sldId id="335" r:id="rId25"/>
    <p:sldId id="336" r:id="rId26"/>
    <p:sldId id="314" r:id="rId27"/>
    <p:sldId id="296" r:id="rId28"/>
    <p:sldId id="308" r:id="rId29"/>
    <p:sldId id="337" r:id="rId30"/>
    <p:sldId id="329" r:id="rId31"/>
    <p:sldId id="33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923" autoAdjust="0"/>
  </p:normalViewPr>
  <p:slideViewPr>
    <p:cSldViewPr snapToGrid="0">
      <p:cViewPr varScale="1">
        <p:scale>
          <a:sx n="49" d="100"/>
          <a:sy n="49" d="100"/>
        </p:scale>
        <p:origin x="1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2D5A5-6480-46C8-B8D0-32DBDEC3C0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C9B39C-3A9A-4C55-A34A-A359327A85A5}">
      <dgm:prSet/>
      <dgm:spPr/>
      <dgm:t>
        <a:bodyPr/>
        <a:lstStyle/>
        <a:p>
          <a:r>
            <a:rPr lang="en-US" b="0" u="none" dirty="0">
              <a:latin typeface="Avenir Next LT Pro (Body)"/>
            </a:rPr>
            <a:t>Don’t use alone and </a:t>
          </a:r>
        </a:p>
        <a:p>
          <a:r>
            <a:rPr lang="en-US" b="0" u="none" dirty="0">
              <a:latin typeface="Avenir Next LT Pro (Body)"/>
            </a:rPr>
            <a:t>Take turns</a:t>
          </a:r>
        </a:p>
      </dgm:t>
    </dgm:pt>
    <dgm:pt modelId="{F6B34F43-1D2D-428E-85E8-8142B0BD1E6C}" type="parTrans" cxnId="{E3D10202-03BB-4B52-958A-721856676C88}">
      <dgm:prSet/>
      <dgm:spPr/>
      <dgm:t>
        <a:bodyPr/>
        <a:lstStyle/>
        <a:p>
          <a:endParaRPr lang="en-US"/>
        </a:p>
      </dgm:t>
    </dgm:pt>
    <dgm:pt modelId="{28438C54-6870-41B9-9E1A-00800DB089DE}" type="sibTrans" cxnId="{E3D10202-03BB-4B52-958A-721856676C88}">
      <dgm:prSet/>
      <dgm:spPr/>
      <dgm:t>
        <a:bodyPr/>
        <a:lstStyle/>
        <a:p>
          <a:endParaRPr lang="en-US"/>
        </a:p>
      </dgm:t>
    </dgm:pt>
    <dgm:pt modelId="{D219BD8C-914A-4019-884B-46DB8ECA5532}">
      <dgm:prSet/>
      <dgm:spPr/>
      <dgm:t>
        <a:bodyPr/>
        <a:lstStyle/>
        <a:p>
          <a:r>
            <a:rPr lang="en-GB" b="0" i="0" dirty="0">
              <a:latin typeface="Avenir Next LT Pro (Body)"/>
            </a:rPr>
            <a:t>Use </a:t>
          </a:r>
          <a:r>
            <a:rPr lang="en-GB" b="1" i="0" u="sng" dirty="0">
              <a:latin typeface="Avenir Next LT Pro (Body)"/>
            </a:rPr>
            <a:t>small</a:t>
          </a:r>
          <a:r>
            <a:rPr lang="en-GB" b="0" i="0" dirty="0">
              <a:latin typeface="Avenir Next LT Pro (Body)"/>
            </a:rPr>
            <a:t> amounts </a:t>
          </a:r>
        </a:p>
        <a:p>
          <a:r>
            <a:rPr lang="en-GB" b="0" i="0" dirty="0">
              <a:latin typeface="Avenir Next LT Pro (Body)"/>
            </a:rPr>
            <a:t>Stay hydrated</a:t>
          </a:r>
          <a:endParaRPr lang="en-US" dirty="0">
            <a:latin typeface="Avenir Next LT Pro (Body)"/>
          </a:endParaRPr>
        </a:p>
      </dgm:t>
    </dgm:pt>
    <dgm:pt modelId="{289DE487-19B9-4DE8-9C4A-50AF1DB50863}" type="parTrans" cxnId="{6A302713-BC93-4EA4-A5D1-6722C3F1BC5F}">
      <dgm:prSet/>
      <dgm:spPr/>
      <dgm:t>
        <a:bodyPr/>
        <a:lstStyle/>
        <a:p>
          <a:endParaRPr lang="en-US"/>
        </a:p>
      </dgm:t>
    </dgm:pt>
    <dgm:pt modelId="{C56EB116-B03A-4CE5-87E4-6C0BF7F6FD51}" type="sibTrans" cxnId="{6A302713-BC93-4EA4-A5D1-6722C3F1BC5F}">
      <dgm:prSet/>
      <dgm:spPr/>
      <dgm:t>
        <a:bodyPr/>
        <a:lstStyle/>
        <a:p>
          <a:endParaRPr lang="en-US"/>
        </a:p>
      </dgm:t>
    </dgm:pt>
    <dgm:pt modelId="{EC0CBB5D-1860-4CB3-8EE2-754BC02B1269}">
      <dgm:prSet/>
      <dgm:spPr/>
      <dgm:t>
        <a:bodyPr/>
        <a:lstStyle/>
        <a:p>
          <a:r>
            <a:rPr lang="en-GB" b="1" u="sng" dirty="0">
              <a:latin typeface="Avenir Next LT Pro (Body)"/>
            </a:rPr>
            <a:t>Don’t mix </a:t>
          </a:r>
          <a:r>
            <a:rPr lang="en-GB" dirty="0">
              <a:latin typeface="Avenir Next LT Pro (Body)"/>
            </a:rPr>
            <a:t>with other drugs or alcohol: particularly benzos or opioids</a:t>
          </a:r>
          <a:endParaRPr lang="en-US" dirty="0">
            <a:solidFill>
              <a:schemeClr val="accent4"/>
            </a:solidFill>
            <a:latin typeface="Avenir Next LT Pro (Body)"/>
          </a:endParaRPr>
        </a:p>
      </dgm:t>
    </dgm:pt>
    <dgm:pt modelId="{FB3F5323-C91B-4E81-8F87-65EFF27B6647}" type="parTrans" cxnId="{6BB7C351-7FEE-4E1C-B058-46F2D00C6482}">
      <dgm:prSet/>
      <dgm:spPr/>
      <dgm:t>
        <a:bodyPr/>
        <a:lstStyle/>
        <a:p>
          <a:endParaRPr lang="en-US"/>
        </a:p>
      </dgm:t>
    </dgm:pt>
    <dgm:pt modelId="{3905319B-DF31-4163-9043-B989060F230A}" type="sibTrans" cxnId="{6BB7C351-7FEE-4E1C-B058-46F2D00C6482}">
      <dgm:prSet/>
      <dgm:spPr/>
      <dgm:t>
        <a:bodyPr/>
        <a:lstStyle/>
        <a:p>
          <a:endParaRPr lang="en-US"/>
        </a:p>
      </dgm:t>
    </dgm:pt>
    <dgm:pt modelId="{B4CB6813-0F46-4D51-9733-BBC8D0008669}">
      <dgm:prSet/>
      <dgm:spPr/>
      <dgm:t>
        <a:bodyPr/>
        <a:lstStyle/>
        <a:p>
          <a:r>
            <a:rPr lang="en-GB" b="1" i="0" u="sng" dirty="0">
              <a:latin typeface="Avenir Next LT Pro (Body)"/>
            </a:rPr>
            <a:t>Don‘t share </a:t>
          </a:r>
          <a:r>
            <a:rPr lang="en-GB" b="0" i="0" dirty="0">
              <a:latin typeface="Avenir Next LT Pro (Body)"/>
            </a:rPr>
            <a:t>inhalation tubes or bank notes</a:t>
          </a:r>
          <a:r>
            <a:rPr lang="en-GB" dirty="0">
              <a:latin typeface="Avenir Next LT Pro (Body)"/>
            </a:rPr>
            <a:t>.</a:t>
          </a:r>
        </a:p>
      </dgm:t>
    </dgm:pt>
    <dgm:pt modelId="{073DD10E-33B4-4A2B-9268-F8213755155D}" type="parTrans" cxnId="{33DBD045-C7A7-449D-9C45-D2E588722083}">
      <dgm:prSet/>
      <dgm:spPr/>
      <dgm:t>
        <a:bodyPr/>
        <a:lstStyle/>
        <a:p>
          <a:endParaRPr lang="en-US"/>
        </a:p>
      </dgm:t>
    </dgm:pt>
    <dgm:pt modelId="{6A6062CC-F673-41CF-9417-8B9EDECF48B8}" type="sibTrans" cxnId="{33DBD045-C7A7-449D-9C45-D2E588722083}">
      <dgm:prSet/>
      <dgm:spPr/>
      <dgm:t>
        <a:bodyPr/>
        <a:lstStyle/>
        <a:p>
          <a:endParaRPr lang="en-US"/>
        </a:p>
      </dgm:t>
    </dgm:pt>
    <dgm:pt modelId="{56EEF67E-2CE4-4D61-81BE-AF1E34C68ECE}">
      <dgm:prSet/>
      <dgm:spPr/>
      <dgm:t>
        <a:bodyPr/>
        <a:lstStyle/>
        <a:p>
          <a:r>
            <a:rPr lang="en-GB" b="1" u="sng" dirty="0">
              <a:latin typeface="Avenir Next LT Pro (Body)"/>
            </a:rPr>
            <a:t>Don’t drug drive</a:t>
          </a:r>
        </a:p>
        <a:p>
          <a:r>
            <a:rPr lang="en-US" b="1" u="sng" dirty="0">
              <a:latin typeface="Avenir Next LT Pro (Body)"/>
            </a:rPr>
            <a:t>Don’t use in water</a:t>
          </a:r>
          <a:endParaRPr lang="en-GB" dirty="0">
            <a:latin typeface="Avenir Next LT Pro (Body)"/>
          </a:endParaRPr>
        </a:p>
      </dgm:t>
    </dgm:pt>
    <dgm:pt modelId="{4B895AE2-105A-4DBE-9F79-084C9174DDAD}" type="parTrans" cxnId="{4AB28E94-4FE2-4E35-BBA2-97EF96C99424}">
      <dgm:prSet/>
      <dgm:spPr/>
      <dgm:t>
        <a:bodyPr/>
        <a:lstStyle/>
        <a:p>
          <a:endParaRPr lang="en-US"/>
        </a:p>
      </dgm:t>
    </dgm:pt>
    <dgm:pt modelId="{C7F2A31C-90B9-45AB-A168-8865E90C27BA}" type="sibTrans" cxnId="{4AB28E94-4FE2-4E35-BBA2-97EF96C99424}">
      <dgm:prSet/>
      <dgm:spPr/>
      <dgm:t>
        <a:bodyPr/>
        <a:lstStyle/>
        <a:p>
          <a:endParaRPr lang="en-US"/>
        </a:p>
      </dgm:t>
    </dgm:pt>
    <dgm:pt modelId="{1995DD0D-30CC-45B8-A31C-39A32BCC1FCE}">
      <dgm:prSet/>
      <dgm:spPr/>
      <dgm:t>
        <a:bodyPr/>
        <a:lstStyle/>
        <a:p>
          <a:r>
            <a:rPr lang="en-GB" b="0" i="0" u="none" dirty="0">
              <a:latin typeface="Avenir Next LT Pro (Body)"/>
            </a:rPr>
            <a:t>Don't be afraid to </a:t>
          </a:r>
          <a:r>
            <a:rPr lang="en-GB" b="1" i="0" u="none" dirty="0">
              <a:latin typeface="Avenir Next LT Pro (Body)"/>
            </a:rPr>
            <a:t>call for help</a:t>
          </a:r>
          <a:endParaRPr lang="en-US" b="1" u="none" dirty="0">
            <a:latin typeface="Avenir Next LT Pro (Body)"/>
          </a:endParaRPr>
        </a:p>
      </dgm:t>
    </dgm:pt>
    <dgm:pt modelId="{79567447-C48A-406B-ADD6-443EB4B88706}" type="parTrans" cxnId="{D393DA41-C717-4968-87C3-322D2FB7EFE6}">
      <dgm:prSet/>
      <dgm:spPr/>
      <dgm:t>
        <a:bodyPr/>
        <a:lstStyle/>
        <a:p>
          <a:endParaRPr lang="en-US"/>
        </a:p>
      </dgm:t>
    </dgm:pt>
    <dgm:pt modelId="{67BD242A-13F8-411C-BB26-97E38D1658A3}" type="sibTrans" cxnId="{D393DA41-C717-4968-87C3-322D2FB7EFE6}">
      <dgm:prSet/>
      <dgm:spPr/>
      <dgm:t>
        <a:bodyPr/>
        <a:lstStyle/>
        <a:p>
          <a:endParaRPr lang="en-US"/>
        </a:p>
      </dgm:t>
    </dgm:pt>
    <dgm:pt modelId="{10D25552-2A3C-4695-B96C-28C1D9C9A63B}" type="pres">
      <dgm:prSet presAssocID="{FE22D5A5-6480-46C8-B8D0-32DBDEC3C03C}" presName="diagram" presStyleCnt="0">
        <dgm:presLayoutVars>
          <dgm:dir/>
          <dgm:resizeHandles val="exact"/>
        </dgm:presLayoutVars>
      </dgm:prSet>
      <dgm:spPr/>
    </dgm:pt>
    <dgm:pt modelId="{6433AEBF-6697-48B3-B0A4-387973E933DA}" type="pres">
      <dgm:prSet presAssocID="{89C9B39C-3A9A-4C55-A34A-A359327A85A5}" presName="node" presStyleLbl="node1" presStyleIdx="0" presStyleCnt="6">
        <dgm:presLayoutVars>
          <dgm:bulletEnabled val="1"/>
        </dgm:presLayoutVars>
      </dgm:prSet>
      <dgm:spPr/>
    </dgm:pt>
    <dgm:pt modelId="{8B3B8337-A953-4F49-9519-4FD4029A8C4C}" type="pres">
      <dgm:prSet presAssocID="{28438C54-6870-41B9-9E1A-00800DB089DE}" presName="sibTrans" presStyleCnt="0"/>
      <dgm:spPr/>
    </dgm:pt>
    <dgm:pt modelId="{EBFBE30E-4FEA-4B58-9724-2C0AD939D026}" type="pres">
      <dgm:prSet presAssocID="{D219BD8C-914A-4019-884B-46DB8ECA5532}" presName="node" presStyleLbl="node1" presStyleIdx="1" presStyleCnt="6">
        <dgm:presLayoutVars>
          <dgm:bulletEnabled val="1"/>
        </dgm:presLayoutVars>
      </dgm:prSet>
      <dgm:spPr/>
    </dgm:pt>
    <dgm:pt modelId="{F49C6A12-FD42-4608-96EC-E230D6D44341}" type="pres">
      <dgm:prSet presAssocID="{C56EB116-B03A-4CE5-87E4-6C0BF7F6FD51}" presName="sibTrans" presStyleCnt="0"/>
      <dgm:spPr/>
    </dgm:pt>
    <dgm:pt modelId="{F4F2EA82-3A66-43E6-A63C-032D6FE1F67A}" type="pres">
      <dgm:prSet presAssocID="{EC0CBB5D-1860-4CB3-8EE2-754BC02B1269}" presName="node" presStyleLbl="node1" presStyleIdx="2" presStyleCnt="6">
        <dgm:presLayoutVars>
          <dgm:bulletEnabled val="1"/>
        </dgm:presLayoutVars>
      </dgm:prSet>
      <dgm:spPr/>
    </dgm:pt>
    <dgm:pt modelId="{2652D34E-9ABE-4BFC-9784-3054CD4FB87D}" type="pres">
      <dgm:prSet presAssocID="{3905319B-DF31-4163-9043-B989060F230A}" presName="sibTrans" presStyleCnt="0"/>
      <dgm:spPr/>
    </dgm:pt>
    <dgm:pt modelId="{4AB8C3D8-9B96-429E-BE05-A579559905F4}" type="pres">
      <dgm:prSet presAssocID="{B4CB6813-0F46-4D51-9733-BBC8D0008669}" presName="node" presStyleLbl="node1" presStyleIdx="3" presStyleCnt="6">
        <dgm:presLayoutVars>
          <dgm:bulletEnabled val="1"/>
        </dgm:presLayoutVars>
      </dgm:prSet>
      <dgm:spPr/>
    </dgm:pt>
    <dgm:pt modelId="{BB76E81A-7AA9-4B59-A0DD-4856CECE7CF1}" type="pres">
      <dgm:prSet presAssocID="{6A6062CC-F673-41CF-9417-8B9EDECF48B8}" presName="sibTrans" presStyleCnt="0"/>
      <dgm:spPr/>
    </dgm:pt>
    <dgm:pt modelId="{480E18B0-6C8F-4CEA-AF68-A723943EE82C}" type="pres">
      <dgm:prSet presAssocID="{56EEF67E-2CE4-4D61-81BE-AF1E34C68ECE}" presName="node" presStyleLbl="node1" presStyleIdx="4" presStyleCnt="6">
        <dgm:presLayoutVars>
          <dgm:bulletEnabled val="1"/>
        </dgm:presLayoutVars>
      </dgm:prSet>
      <dgm:spPr/>
    </dgm:pt>
    <dgm:pt modelId="{418265C2-AC04-4CF2-968D-C272BC172EBA}" type="pres">
      <dgm:prSet presAssocID="{C7F2A31C-90B9-45AB-A168-8865E90C27BA}" presName="sibTrans" presStyleCnt="0"/>
      <dgm:spPr/>
    </dgm:pt>
    <dgm:pt modelId="{EA5A2B40-55BC-4885-824B-503607212D36}" type="pres">
      <dgm:prSet presAssocID="{1995DD0D-30CC-45B8-A31C-39A32BCC1FCE}" presName="node" presStyleLbl="node1" presStyleIdx="5" presStyleCnt="6">
        <dgm:presLayoutVars>
          <dgm:bulletEnabled val="1"/>
        </dgm:presLayoutVars>
      </dgm:prSet>
      <dgm:spPr/>
    </dgm:pt>
  </dgm:ptLst>
  <dgm:cxnLst>
    <dgm:cxn modelId="{E3D10202-03BB-4B52-958A-721856676C88}" srcId="{FE22D5A5-6480-46C8-B8D0-32DBDEC3C03C}" destId="{89C9B39C-3A9A-4C55-A34A-A359327A85A5}" srcOrd="0" destOrd="0" parTransId="{F6B34F43-1D2D-428E-85E8-8142B0BD1E6C}" sibTransId="{28438C54-6870-41B9-9E1A-00800DB089DE}"/>
    <dgm:cxn modelId="{EBEA9602-99FD-4831-BB36-2AD5D9D6A9D3}" type="presOf" srcId="{B4CB6813-0F46-4D51-9733-BBC8D0008669}" destId="{4AB8C3D8-9B96-429E-BE05-A579559905F4}" srcOrd="0" destOrd="0" presId="urn:microsoft.com/office/officeart/2005/8/layout/default"/>
    <dgm:cxn modelId="{6A302713-BC93-4EA4-A5D1-6722C3F1BC5F}" srcId="{FE22D5A5-6480-46C8-B8D0-32DBDEC3C03C}" destId="{D219BD8C-914A-4019-884B-46DB8ECA5532}" srcOrd="1" destOrd="0" parTransId="{289DE487-19B9-4DE8-9C4A-50AF1DB50863}" sibTransId="{C56EB116-B03A-4CE5-87E4-6C0BF7F6FD51}"/>
    <dgm:cxn modelId="{ADCE573E-D4D2-4C48-8236-4E8BDDCE7A44}" type="presOf" srcId="{EC0CBB5D-1860-4CB3-8EE2-754BC02B1269}" destId="{F4F2EA82-3A66-43E6-A63C-032D6FE1F67A}" srcOrd="0" destOrd="0" presId="urn:microsoft.com/office/officeart/2005/8/layout/default"/>
    <dgm:cxn modelId="{D393DA41-C717-4968-87C3-322D2FB7EFE6}" srcId="{FE22D5A5-6480-46C8-B8D0-32DBDEC3C03C}" destId="{1995DD0D-30CC-45B8-A31C-39A32BCC1FCE}" srcOrd="5" destOrd="0" parTransId="{79567447-C48A-406B-ADD6-443EB4B88706}" sibTransId="{67BD242A-13F8-411C-BB26-97E38D1658A3}"/>
    <dgm:cxn modelId="{33DBD045-C7A7-449D-9C45-D2E588722083}" srcId="{FE22D5A5-6480-46C8-B8D0-32DBDEC3C03C}" destId="{B4CB6813-0F46-4D51-9733-BBC8D0008669}" srcOrd="3" destOrd="0" parTransId="{073DD10E-33B4-4A2B-9268-F8213755155D}" sibTransId="{6A6062CC-F673-41CF-9417-8B9EDECF48B8}"/>
    <dgm:cxn modelId="{1315E065-95BA-4001-A4B1-2E719A7526B1}" type="presOf" srcId="{D219BD8C-914A-4019-884B-46DB8ECA5532}" destId="{EBFBE30E-4FEA-4B58-9724-2C0AD939D026}" srcOrd="0" destOrd="0" presId="urn:microsoft.com/office/officeart/2005/8/layout/default"/>
    <dgm:cxn modelId="{6BB7C351-7FEE-4E1C-B058-46F2D00C6482}" srcId="{FE22D5A5-6480-46C8-B8D0-32DBDEC3C03C}" destId="{EC0CBB5D-1860-4CB3-8EE2-754BC02B1269}" srcOrd="2" destOrd="0" parTransId="{FB3F5323-C91B-4E81-8F87-65EFF27B6647}" sibTransId="{3905319B-DF31-4163-9043-B989060F230A}"/>
    <dgm:cxn modelId="{E4C7D985-ACF4-43CB-9F6D-D7651DDAD709}" type="presOf" srcId="{56EEF67E-2CE4-4D61-81BE-AF1E34C68ECE}" destId="{480E18B0-6C8F-4CEA-AF68-A723943EE82C}" srcOrd="0" destOrd="0" presId="urn:microsoft.com/office/officeart/2005/8/layout/default"/>
    <dgm:cxn modelId="{4AB28E94-4FE2-4E35-BBA2-97EF96C99424}" srcId="{FE22D5A5-6480-46C8-B8D0-32DBDEC3C03C}" destId="{56EEF67E-2CE4-4D61-81BE-AF1E34C68ECE}" srcOrd="4" destOrd="0" parTransId="{4B895AE2-105A-4DBE-9F79-084C9174DDAD}" sibTransId="{C7F2A31C-90B9-45AB-A168-8865E90C27BA}"/>
    <dgm:cxn modelId="{FB0D07A0-5FF5-4E56-9098-232CC48A1F01}" type="presOf" srcId="{FE22D5A5-6480-46C8-B8D0-32DBDEC3C03C}" destId="{10D25552-2A3C-4695-B96C-28C1D9C9A63B}" srcOrd="0" destOrd="0" presId="urn:microsoft.com/office/officeart/2005/8/layout/default"/>
    <dgm:cxn modelId="{16D042A6-C7BC-4F64-9B69-2EA6E9AEEB23}" type="presOf" srcId="{89C9B39C-3A9A-4C55-A34A-A359327A85A5}" destId="{6433AEBF-6697-48B3-B0A4-387973E933DA}" srcOrd="0" destOrd="0" presId="urn:microsoft.com/office/officeart/2005/8/layout/default"/>
    <dgm:cxn modelId="{D9E79ECC-53F4-476C-84D6-FA5F17637328}" type="presOf" srcId="{1995DD0D-30CC-45B8-A31C-39A32BCC1FCE}" destId="{EA5A2B40-55BC-4885-824B-503607212D36}" srcOrd="0" destOrd="0" presId="urn:microsoft.com/office/officeart/2005/8/layout/default"/>
    <dgm:cxn modelId="{4D871E87-1590-46DF-92B4-19589D69286A}" type="presParOf" srcId="{10D25552-2A3C-4695-B96C-28C1D9C9A63B}" destId="{6433AEBF-6697-48B3-B0A4-387973E933DA}" srcOrd="0" destOrd="0" presId="urn:microsoft.com/office/officeart/2005/8/layout/default"/>
    <dgm:cxn modelId="{89016024-0BCB-4D46-A1B1-892AA0B13436}" type="presParOf" srcId="{10D25552-2A3C-4695-B96C-28C1D9C9A63B}" destId="{8B3B8337-A953-4F49-9519-4FD4029A8C4C}" srcOrd="1" destOrd="0" presId="urn:microsoft.com/office/officeart/2005/8/layout/default"/>
    <dgm:cxn modelId="{4EBAFDF3-D668-4670-BB0B-D80BB8C33A57}" type="presParOf" srcId="{10D25552-2A3C-4695-B96C-28C1D9C9A63B}" destId="{EBFBE30E-4FEA-4B58-9724-2C0AD939D026}" srcOrd="2" destOrd="0" presId="urn:microsoft.com/office/officeart/2005/8/layout/default"/>
    <dgm:cxn modelId="{1B2E14CF-76B0-4F2B-B9AF-D174E1302087}" type="presParOf" srcId="{10D25552-2A3C-4695-B96C-28C1D9C9A63B}" destId="{F49C6A12-FD42-4608-96EC-E230D6D44341}" srcOrd="3" destOrd="0" presId="urn:microsoft.com/office/officeart/2005/8/layout/default"/>
    <dgm:cxn modelId="{5280FEE0-0EEA-41B8-B32B-6E9E1D1EE24C}" type="presParOf" srcId="{10D25552-2A3C-4695-B96C-28C1D9C9A63B}" destId="{F4F2EA82-3A66-43E6-A63C-032D6FE1F67A}" srcOrd="4" destOrd="0" presId="urn:microsoft.com/office/officeart/2005/8/layout/default"/>
    <dgm:cxn modelId="{8CF29C6A-82C8-485A-9218-51638C46F8CA}" type="presParOf" srcId="{10D25552-2A3C-4695-B96C-28C1D9C9A63B}" destId="{2652D34E-9ABE-4BFC-9784-3054CD4FB87D}" srcOrd="5" destOrd="0" presId="urn:microsoft.com/office/officeart/2005/8/layout/default"/>
    <dgm:cxn modelId="{1CE8B0EF-1336-4DE7-812B-C46EBCB0B3EC}" type="presParOf" srcId="{10D25552-2A3C-4695-B96C-28C1D9C9A63B}" destId="{4AB8C3D8-9B96-429E-BE05-A579559905F4}" srcOrd="6" destOrd="0" presId="urn:microsoft.com/office/officeart/2005/8/layout/default"/>
    <dgm:cxn modelId="{D3AA9F2E-A664-42EC-A147-F844A41B5297}" type="presParOf" srcId="{10D25552-2A3C-4695-B96C-28C1D9C9A63B}" destId="{BB76E81A-7AA9-4B59-A0DD-4856CECE7CF1}" srcOrd="7" destOrd="0" presId="urn:microsoft.com/office/officeart/2005/8/layout/default"/>
    <dgm:cxn modelId="{364EBD12-BDCF-4E03-A08B-269133C0E913}" type="presParOf" srcId="{10D25552-2A3C-4695-B96C-28C1D9C9A63B}" destId="{480E18B0-6C8F-4CEA-AF68-A723943EE82C}" srcOrd="8" destOrd="0" presId="urn:microsoft.com/office/officeart/2005/8/layout/default"/>
    <dgm:cxn modelId="{1639CF2C-2EAF-400D-9461-5D83906511D2}" type="presParOf" srcId="{10D25552-2A3C-4695-B96C-28C1D9C9A63B}" destId="{418265C2-AC04-4CF2-968D-C272BC172EBA}" srcOrd="9" destOrd="0" presId="urn:microsoft.com/office/officeart/2005/8/layout/default"/>
    <dgm:cxn modelId="{35553C9C-7864-4406-8FFE-6D019AE278E6}" type="presParOf" srcId="{10D25552-2A3C-4695-B96C-28C1D9C9A63B}" destId="{EA5A2B40-55BC-4885-824B-503607212D3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8F9DD-50E7-4749-A68F-1D6A8DF5D26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713307D-1142-4DF3-9AA5-2335B91482ED}">
      <dgm:prSet/>
      <dgm:spPr/>
      <dgm:t>
        <a:bodyPr/>
        <a:lstStyle/>
        <a:p>
          <a:r>
            <a:rPr lang="en-GB"/>
            <a:t>Absolute pre-requisite to cease ketamine use</a:t>
          </a:r>
          <a:endParaRPr lang="en-US"/>
        </a:p>
      </dgm:t>
    </dgm:pt>
    <dgm:pt modelId="{92C515A4-DD11-417A-B4DE-97D40A104138}" type="parTrans" cxnId="{728D3F5B-4C5C-49F2-AAC3-ABE72D818DBA}">
      <dgm:prSet/>
      <dgm:spPr/>
      <dgm:t>
        <a:bodyPr/>
        <a:lstStyle/>
        <a:p>
          <a:endParaRPr lang="en-US"/>
        </a:p>
      </dgm:t>
    </dgm:pt>
    <dgm:pt modelId="{E0034889-69D6-41F2-849D-3DB4C93C9FC8}" type="sibTrans" cxnId="{728D3F5B-4C5C-49F2-AAC3-ABE72D818DBA}">
      <dgm:prSet/>
      <dgm:spPr/>
      <dgm:t>
        <a:bodyPr/>
        <a:lstStyle/>
        <a:p>
          <a:endParaRPr lang="en-US"/>
        </a:p>
      </dgm:t>
    </dgm:pt>
    <dgm:pt modelId="{426AEFD3-38E1-4681-8D6D-39BE25666A7C}">
      <dgm:prSet/>
      <dgm:spPr/>
      <dgm:t>
        <a:bodyPr/>
        <a:lstStyle/>
        <a:p>
          <a:r>
            <a:rPr lang="en-GB"/>
            <a:t>Careful patient and procedure selection</a:t>
          </a:r>
          <a:endParaRPr lang="en-US"/>
        </a:p>
      </dgm:t>
    </dgm:pt>
    <dgm:pt modelId="{B6AE0208-4815-4F6E-8744-600CA690A958}" type="parTrans" cxnId="{AEC93D03-8F78-42ED-85C8-322416E68E34}">
      <dgm:prSet/>
      <dgm:spPr/>
      <dgm:t>
        <a:bodyPr/>
        <a:lstStyle/>
        <a:p>
          <a:endParaRPr lang="en-US"/>
        </a:p>
      </dgm:t>
    </dgm:pt>
    <dgm:pt modelId="{2B6FA467-06DD-4BB4-8593-C4B9C2815025}" type="sibTrans" cxnId="{AEC93D03-8F78-42ED-85C8-322416E68E34}">
      <dgm:prSet/>
      <dgm:spPr/>
      <dgm:t>
        <a:bodyPr/>
        <a:lstStyle/>
        <a:p>
          <a:endParaRPr lang="en-US"/>
        </a:p>
      </dgm:t>
    </dgm:pt>
    <dgm:pt modelId="{3842CCFF-FD7D-4C0A-9A46-37A234AC7DA5}">
      <dgm:prSet/>
      <dgm:spPr/>
      <dgm:t>
        <a:bodyPr/>
        <a:lstStyle/>
        <a:p>
          <a:r>
            <a:rPr lang="en-GB"/>
            <a:t>Psychology Input</a:t>
          </a:r>
          <a:endParaRPr lang="en-US"/>
        </a:p>
      </dgm:t>
    </dgm:pt>
    <dgm:pt modelId="{E62128BF-EF08-40DA-A5B6-F6270EB5E07A}" type="parTrans" cxnId="{785FE7A1-515F-452D-A134-E9E2770CBEDE}">
      <dgm:prSet/>
      <dgm:spPr/>
      <dgm:t>
        <a:bodyPr/>
        <a:lstStyle/>
        <a:p>
          <a:endParaRPr lang="en-US"/>
        </a:p>
      </dgm:t>
    </dgm:pt>
    <dgm:pt modelId="{03416228-C62B-4689-91CF-89216372DDF9}" type="sibTrans" cxnId="{785FE7A1-515F-452D-A134-E9E2770CBEDE}">
      <dgm:prSet/>
      <dgm:spPr/>
      <dgm:t>
        <a:bodyPr/>
        <a:lstStyle/>
        <a:p>
          <a:endParaRPr lang="en-US"/>
        </a:p>
      </dgm:t>
    </dgm:pt>
    <dgm:pt modelId="{61C7AEA3-72DF-4FDC-836D-EB58E9CE54A0}">
      <dgm:prSet/>
      <dgm:spPr/>
      <dgm:t>
        <a:bodyPr/>
        <a:lstStyle/>
        <a:p>
          <a:r>
            <a:rPr lang="en-GB"/>
            <a:t>Stoma Team input</a:t>
          </a:r>
          <a:endParaRPr lang="en-US"/>
        </a:p>
      </dgm:t>
    </dgm:pt>
    <dgm:pt modelId="{C67A5FF5-BA3E-41C2-B212-E395C04B4970}" type="parTrans" cxnId="{1F8A3EED-D0E2-4FFF-A94A-D7050A1052C9}">
      <dgm:prSet/>
      <dgm:spPr/>
      <dgm:t>
        <a:bodyPr/>
        <a:lstStyle/>
        <a:p>
          <a:endParaRPr lang="en-US"/>
        </a:p>
      </dgm:t>
    </dgm:pt>
    <dgm:pt modelId="{886EDF4A-C17A-46BE-A570-A5BFAA09B8AA}" type="sibTrans" cxnId="{1F8A3EED-D0E2-4FFF-A94A-D7050A1052C9}">
      <dgm:prSet/>
      <dgm:spPr/>
      <dgm:t>
        <a:bodyPr/>
        <a:lstStyle/>
        <a:p>
          <a:endParaRPr lang="en-US"/>
        </a:p>
      </dgm:t>
    </dgm:pt>
    <dgm:pt modelId="{A86C4B5D-3A70-4BAC-8151-E8922346A013}">
      <dgm:prSet/>
      <dgm:spPr/>
      <dgm:t>
        <a:bodyPr/>
        <a:lstStyle/>
        <a:p>
          <a:r>
            <a:rPr lang="en-GB"/>
            <a:t>Need to manage patient expectations</a:t>
          </a:r>
          <a:endParaRPr lang="en-US"/>
        </a:p>
      </dgm:t>
    </dgm:pt>
    <dgm:pt modelId="{B7A352AF-ADAC-4BE7-9F00-599871A4AE94}" type="parTrans" cxnId="{299900AA-6F8C-44E4-A462-9B63BD7EE8E9}">
      <dgm:prSet/>
      <dgm:spPr/>
      <dgm:t>
        <a:bodyPr/>
        <a:lstStyle/>
        <a:p>
          <a:endParaRPr lang="en-US"/>
        </a:p>
      </dgm:t>
    </dgm:pt>
    <dgm:pt modelId="{865DCD6C-1ABC-4CDC-8C91-7851A2F98A01}" type="sibTrans" cxnId="{299900AA-6F8C-44E4-A462-9B63BD7EE8E9}">
      <dgm:prSet/>
      <dgm:spPr/>
      <dgm:t>
        <a:bodyPr/>
        <a:lstStyle/>
        <a:p>
          <a:endParaRPr lang="en-US"/>
        </a:p>
      </dgm:t>
    </dgm:pt>
    <dgm:pt modelId="{A7B574D9-DFFA-4F5A-A987-08B458A7C628}" type="pres">
      <dgm:prSet presAssocID="{4278F9DD-50E7-4749-A68F-1D6A8DF5D26D}" presName="linear" presStyleCnt="0">
        <dgm:presLayoutVars>
          <dgm:animLvl val="lvl"/>
          <dgm:resizeHandles val="exact"/>
        </dgm:presLayoutVars>
      </dgm:prSet>
      <dgm:spPr/>
    </dgm:pt>
    <dgm:pt modelId="{7D082DBE-C18D-46AD-905D-EBB984CE5387}" type="pres">
      <dgm:prSet presAssocID="{6713307D-1142-4DF3-9AA5-2335B91482E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664C206-E4CA-491B-B098-46C06AB0394D}" type="pres">
      <dgm:prSet presAssocID="{E0034889-69D6-41F2-849D-3DB4C93C9FC8}" presName="spacer" presStyleCnt="0"/>
      <dgm:spPr/>
    </dgm:pt>
    <dgm:pt modelId="{DE23210F-FE38-44AD-8D43-C1A0DCF9222F}" type="pres">
      <dgm:prSet presAssocID="{426AEFD3-38E1-4681-8D6D-39BE25666A7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91625F-3D93-4970-A119-1CD85E73EAB0}" type="pres">
      <dgm:prSet presAssocID="{2B6FA467-06DD-4BB4-8593-C4B9C2815025}" presName="spacer" presStyleCnt="0"/>
      <dgm:spPr/>
    </dgm:pt>
    <dgm:pt modelId="{94E88E89-1447-4AD7-9624-5168B12FA089}" type="pres">
      <dgm:prSet presAssocID="{3842CCFF-FD7D-4C0A-9A46-37A234AC7DA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D96A621-AD08-47A4-891B-61E91FC16AA4}" type="pres">
      <dgm:prSet presAssocID="{03416228-C62B-4689-91CF-89216372DDF9}" presName="spacer" presStyleCnt="0"/>
      <dgm:spPr/>
    </dgm:pt>
    <dgm:pt modelId="{FA2A71EC-01BF-4FA5-8ED5-86B08F8D8CAA}" type="pres">
      <dgm:prSet presAssocID="{61C7AEA3-72DF-4FDC-836D-EB58E9CE54A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8A6463A-7738-4E26-A6AF-9508668ED970}" type="pres">
      <dgm:prSet presAssocID="{886EDF4A-C17A-46BE-A570-A5BFAA09B8AA}" presName="spacer" presStyleCnt="0"/>
      <dgm:spPr/>
    </dgm:pt>
    <dgm:pt modelId="{53D63A3A-8799-4936-A5C8-570E2B7E054B}" type="pres">
      <dgm:prSet presAssocID="{A86C4B5D-3A70-4BAC-8151-E8922346A01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EC93D03-8F78-42ED-85C8-322416E68E34}" srcId="{4278F9DD-50E7-4749-A68F-1D6A8DF5D26D}" destId="{426AEFD3-38E1-4681-8D6D-39BE25666A7C}" srcOrd="1" destOrd="0" parTransId="{B6AE0208-4815-4F6E-8744-600CA690A958}" sibTransId="{2B6FA467-06DD-4BB4-8593-C4B9C2815025}"/>
    <dgm:cxn modelId="{9C3F3208-01CC-4A8C-9F58-34C7EAB2BF60}" type="presOf" srcId="{3842CCFF-FD7D-4C0A-9A46-37A234AC7DA5}" destId="{94E88E89-1447-4AD7-9624-5168B12FA089}" srcOrd="0" destOrd="0" presId="urn:microsoft.com/office/officeart/2005/8/layout/vList2"/>
    <dgm:cxn modelId="{A210A70C-0161-45F8-B778-DCE71B5C3419}" type="presOf" srcId="{A86C4B5D-3A70-4BAC-8151-E8922346A013}" destId="{53D63A3A-8799-4936-A5C8-570E2B7E054B}" srcOrd="0" destOrd="0" presId="urn:microsoft.com/office/officeart/2005/8/layout/vList2"/>
    <dgm:cxn modelId="{C558FB0C-572B-43F2-830E-1379E9E25CCA}" type="presOf" srcId="{61C7AEA3-72DF-4FDC-836D-EB58E9CE54A0}" destId="{FA2A71EC-01BF-4FA5-8ED5-86B08F8D8CAA}" srcOrd="0" destOrd="0" presId="urn:microsoft.com/office/officeart/2005/8/layout/vList2"/>
    <dgm:cxn modelId="{77B9AD0D-F3B3-47EC-90C5-0948A5ECF0AF}" type="presOf" srcId="{426AEFD3-38E1-4681-8D6D-39BE25666A7C}" destId="{DE23210F-FE38-44AD-8D43-C1A0DCF9222F}" srcOrd="0" destOrd="0" presId="urn:microsoft.com/office/officeart/2005/8/layout/vList2"/>
    <dgm:cxn modelId="{CC95AB19-97BB-471F-B5B1-9DC09BD37C3C}" type="presOf" srcId="{4278F9DD-50E7-4749-A68F-1D6A8DF5D26D}" destId="{A7B574D9-DFFA-4F5A-A987-08B458A7C628}" srcOrd="0" destOrd="0" presId="urn:microsoft.com/office/officeart/2005/8/layout/vList2"/>
    <dgm:cxn modelId="{728D3F5B-4C5C-49F2-AAC3-ABE72D818DBA}" srcId="{4278F9DD-50E7-4749-A68F-1D6A8DF5D26D}" destId="{6713307D-1142-4DF3-9AA5-2335B91482ED}" srcOrd="0" destOrd="0" parTransId="{92C515A4-DD11-417A-B4DE-97D40A104138}" sibTransId="{E0034889-69D6-41F2-849D-3DB4C93C9FC8}"/>
    <dgm:cxn modelId="{785FE7A1-515F-452D-A134-E9E2770CBEDE}" srcId="{4278F9DD-50E7-4749-A68F-1D6A8DF5D26D}" destId="{3842CCFF-FD7D-4C0A-9A46-37A234AC7DA5}" srcOrd="2" destOrd="0" parTransId="{E62128BF-EF08-40DA-A5B6-F6270EB5E07A}" sibTransId="{03416228-C62B-4689-91CF-89216372DDF9}"/>
    <dgm:cxn modelId="{299900AA-6F8C-44E4-A462-9B63BD7EE8E9}" srcId="{4278F9DD-50E7-4749-A68F-1D6A8DF5D26D}" destId="{A86C4B5D-3A70-4BAC-8151-E8922346A013}" srcOrd="4" destOrd="0" parTransId="{B7A352AF-ADAC-4BE7-9F00-599871A4AE94}" sibTransId="{865DCD6C-1ABC-4CDC-8C91-7851A2F98A01}"/>
    <dgm:cxn modelId="{1F8A3EED-D0E2-4FFF-A94A-D7050A1052C9}" srcId="{4278F9DD-50E7-4749-A68F-1D6A8DF5D26D}" destId="{61C7AEA3-72DF-4FDC-836D-EB58E9CE54A0}" srcOrd="3" destOrd="0" parTransId="{C67A5FF5-BA3E-41C2-B212-E395C04B4970}" sibTransId="{886EDF4A-C17A-46BE-A570-A5BFAA09B8AA}"/>
    <dgm:cxn modelId="{C17BEAFD-6077-4D74-B014-B5D1E0DFAC33}" type="presOf" srcId="{6713307D-1142-4DF3-9AA5-2335B91482ED}" destId="{7D082DBE-C18D-46AD-905D-EBB984CE5387}" srcOrd="0" destOrd="0" presId="urn:microsoft.com/office/officeart/2005/8/layout/vList2"/>
    <dgm:cxn modelId="{030EA86D-B5E1-4B23-82BD-762865744709}" type="presParOf" srcId="{A7B574D9-DFFA-4F5A-A987-08B458A7C628}" destId="{7D082DBE-C18D-46AD-905D-EBB984CE5387}" srcOrd="0" destOrd="0" presId="urn:microsoft.com/office/officeart/2005/8/layout/vList2"/>
    <dgm:cxn modelId="{93A482D6-410F-4934-99D1-A16489658FDE}" type="presParOf" srcId="{A7B574D9-DFFA-4F5A-A987-08B458A7C628}" destId="{E664C206-E4CA-491B-B098-46C06AB0394D}" srcOrd="1" destOrd="0" presId="urn:microsoft.com/office/officeart/2005/8/layout/vList2"/>
    <dgm:cxn modelId="{F3C59A41-DE3A-486B-AC93-86A5B8C77D51}" type="presParOf" srcId="{A7B574D9-DFFA-4F5A-A987-08B458A7C628}" destId="{DE23210F-FE38-44AD-8D43-C1A0DCF9222F}" srcOrd="2" destOrd="0" presId="urn:microsoft.com/office/officeart/2005/8/layout/vList2"/>
    <dgm:cxn modelId="{945B22B8-F9A1-493D-9EA8-B005F64DDE3A}" type="presParOf" srcId="{A7B574D9-DFFA-4F5A-A987-08B458A7C628}" destId="{B791625F-3D93-4970-A119-1CD85E73EAB0}" srcOrd="3" destOrd="0" presId="urn:microsoft.com/office/officeart/2005/8/layout/vList2"/>
    <dgm:cxn modelId="{8878B285-312E-4A53-92CE-F86AE7DBEF05}" type="presParOf" srcId="{A7B574D9-DFFA-4F5A-A987-08B458A7C628}" destId="{94E88E89-1447-4AD7-9624-5168B12FA089}" srcOrd="4" destOrd="0" presId="urn:microsoft.com/office/officeart/2005/8/layout/vList2"/>
    <dgm:cxn modelId="{1AD66E0E-3C5E-4A8E-BA5F-C38028679166}" type="presParOf" srcId="{A7B574D9-DFFA-4F5A-A987-08B458A7C628}" destId="{ED96A621-AD08-47A4-891B-61E91FC16AA4}" srcOrd="5" destOrd="0" presId="urn:microsoft.com/office/officeart/2005/8/layout/vList2"/>
    <dgm:cxn modelId="{4139C105-81B4-4ECB-A885-919F65C412F5}" type="presParOf" srcId="{A7B574D9-DFFA-4F5A-A987-08B458A7C628}" destId="{FA2A71EC-01BF-4FA5-8ED5-86B08F8D8CAA}" srcOrd="6" destOrd="0" presId="urn:microsoft.com/office/officeart/2005/8/layout/vList2"/>
    <dgm:cxn modelId="{49E55D7D-DFE7-424A-BC2B-21FACC1FB6F6}" type="presParOf" srcId="{A7B574D9-DFFA-4F5A-A987-08B458A7C628}" destId="{B8A6463A-7738-4E26-A6AF-9508668ED970}" srcOrd="7" destOrd="0" presId="urn:microsoft.com/office/officeart/2005/8/layout/vList2"/>
    <dgm:cxn modelId="{EAB28B83-964B-4366-842B-758E5548EE94}" type="presParOf" srcId="{A7B574D9-DFFA-4F5A-A987-08B458A7C628}" destId="{53D63A3A-8799-4936-A5C8-570E2B7E054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3AEBF-6697-48B3-B0A4-387973E933DA}">
      <dsp:nvSpPr>
        <dsp:cNvPr id="0" name=""/>
        <dsp:cNvSpPr/>
      </dsp:nvSpPr>
      <dsp:spPr>
        <a:xfrm>
          <a:off x="0" y="480069"/>
          <a:ext cx="2523132" cy="151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dirty="0">
              <a:latin typeface="Avenir Next LT Pro (Body)"/>
            </a:rPr>
            <a:t>Don’t use alone and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dirty="0">
              <a:latin typeface="Avenir Next LT Pro (Body)"/>
            </a:rPr>
            <a:t>Take turns</a:t>
          </a:r>
        </a:p>
      </dsp:txBody>
      <dsp:txXfrm>
        <a:off x="0" y="480069"/>
        <a:ext cx="2523132" cy="1513879"/>
      </dsp:txXfrm>
    </dsp:sp>
    <dsp:sp modelId="{EBFBE30E-4FEA-4B58-9724-2C0AD939D026}">
      <dsp:nvSpPr>
        <dsp:cNvPr id="0" name=""/>
        <dsp:cNvSpPr/>
      </dsp:nvSpPr>
      <dsp:spPr>
        <a:xfrm>
          <a:off x="2775446" y="480069"/>
          <a:ext cx="2523132" cy="151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>
              <a:latin typeface="Avenir Next LT Pro (Body)"/>
            </a:rPr>
            <a:t>Use </a:t>
          </a:r>
          <a:r>
            <a:rPr lang="en-GB" sz="2000" b="1" i="0" u="sng" kern="1200" dirty="0">
              <a:latin typeface="Avenir Next LT Pro (Body)"/>
            </a:rPr>
            <a:t>small</a:t>
          </a:r>
          <a:r>
            <a:rPr lang="en-GB" sz="2000" b="0" i="0" kern="1200" dirty="0">
              <a:latin typeface="Avenir Next LT Pro (Body)"/>
            </a:rPr>
            <a:t> amounts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>
              <a:latin typeface="Avenir Next LT Pro (Body)"/>
            </a:rPr>
            <a:t>Stay hydrated</a:t>
          </a:r>
          <a:endParaRPr lang="en-US" sz="2000" kern="1200" dirty="0">
            <a:latin typeface="Avenir Next LT Pro (Body)"/>
          </a:endParaRPr>
        </a:p>
      </dsp:txBody>
      <dsp:txXfrm>
        <a:off x="2775446" y="480069"/>
        <a:ext cx="2523132" cy="1513879"/>
      </dsp:txXfrm>
    </dsp:sp>
    <dsp:sp modelId="{F4F2EA82-3A66-43E6-A63C-032D6FE1F67A}">
      <dsp:nvSpPr>
        <dsp:cNvPr id="0" name=""/>
        <dsp:cNvSpPr/>
      </dsp:nvSpPr>
      <dsp:spPr>
        <a:xfrm>
          <a:off x="5550892" y="480069"/>
          <a:ext cx="2523132" cy="151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dirty="0">
              <a:latin typeface="Avenir Next LT Pro (Body)"/>
            </a:rPr>
            <a:t>Don’t mix </a:t>
          </a:r>
          <a:r>
            <a:rPr lang="en-GB" sz="2000" kern="1200" dirty="0">
              <a:latin typeface="Avenir Next LT Pro (Body)"/>
            </a:rPr>
            <a:t>with other drugs or alcohol: particularly benzos or opioids</a:t>
          </a:r>
          <a:endParaRPr lang="en-US" sz="2000" kern="1200" dirty="0">
            <a:solidFill>
              <a:schemeClr val="accent4"/>
            </a:solidFill>
            <a:latin typeface="Avenir Next LT Pro (Body)"/>
          </a:endParaRPr>
        </a:p>
      </dsp:txBody>
      <dsp:txXfrm>
        <a:off x="5550892" y="480069"/>
        <a:ext cx="2523132" cy="1513879"/>
      </dsp:txXfrm>
    </dsp:sp>
    <dsp:sp modelId="{4AB8C3D8-9B96-429E-BE05-A579559905F4}">
      <dsp:nvSpPr>
        <dsp:cNvPr id="0" name=""/>
        <dsp:cNvSpPr/>
      </dsp:nvSpPr>
      <dsp:spPr>
        <a:xfrm>
          <a:off x="0" y="2246262"/>
          <a:ext cx="2523132" cy="151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u="sng" kern="1200" dirty="0">
              <a:latin typeface="Avenir Next LT Pro (Body)"/>
            </a:rPr>
            <a:t>Don‘t share </a:t>
          </a:r>
          <a:r>
            <a:rPr lang="en-GB" sz="2000" b="0" i="0" kern="1200" dirty="0">
              <a:latin typeface="Avenir Next LT Pro (Body)"/>
            </a:rPr>
            <a:t>inhalation tubes or bank notes</a:t>
          </a:r>
          <a:r>
            <a:rPr lang="en-GB" sz="2000" kern="1200" dirty="0">
              <a:latin typeface="Avenir Next LT Pro (Body)"/>
            </a:rPr>
            <a:t>.</a:t>
          </a:r>
        </a:p>
      </dsp:txBody>
      <dsp:txXfrm>
        <a:off x="0" y="2246262"/>
        <a:ext cx="2523132" cy="1513879"/>
      </dsp:txXfrm>
    </dsp:sp>
    <dsp:sp modelId="{480E18B0-6C8F-4CEA-AF68-A723943EE82C}">
      <dsp:nvSpPr>
        <dsp:cNvPr id="0" name=""/>
        <dsp:cNvSpPr/>
      </dsp:nvSpPr>
      <dsp:spPr>
        <a:xfrm>
          <a:off x="2775446" y="2246262"/>
          <a:ext cx="2523132" cy="151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dirty="0">
              <a:latin typeface="Avenir Next LT Pro (Body)"/>
            </a:rPr>
            <a:t>Don’t drug drive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Avenir Next LT Pro (Body)"/>
            </a:rPr>
            <a:t>Don’t use in water</a:t>
          </a:r>
          <a:endParaRPr lang="en-GB" sz="2000" kern="1200" dirty="0">
            <a:latin typeface="Avenir Next LT Pro (Body)"/>
          </a:endParaRPr>
        </a:p>
      </dsp:txBody>
      <dsp:txXfrm>
        <a:off x="2775446" y="2246262"/>
        <a:ext cx="2523132" cy="1513879"/>
      </dsp:txXfrm>
    </dsp:sp>
    <dsp:sp modelId="{EA5A2B40-55BC-4885-824B-503607212D36}">
      <dsp:nvSpPr>
        <dsp:cNvPr id="0" name=""/>
        <dsp:cNvSpPr/>
      </dsp:nvSpPr>
      <dsp:spPr>
        <a:xfrm>
          <a:off x="5550892" y="2246262"/>
          <a:ext cx="2523132" cy="15138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u="none" kern="1200" dirty="0">
              <a:latin typeface="Avenir Next LT Pro (Body)"/>
            </a:rPr>
            <a:t>Don't be afraid to </a:t>
          </a:r>
          <a:r>
            <a:rPr lang="en-GB" sz="2000" b="1" i="0" u="none" kern="1200" dirty="0">
              <a:latin typeface="Avenir Next LT Pro (Body)"/>
            </a:rPr>
            <a:t>call for help</a:t>
          </a:r>
          <a:endParaRPr lang="en-US" sz="2000" b="1" u="none" kern="1200" dirty="0">
            <a:latin typeface="Avenir Next LT Pro (Body)"/>
          </a:endParaRPr>
        </a:p>
      </dsp:txBody>
      <dsp:txXfrm>
        <a:off x="5550892" y="2246262"/>
        <a:ext cx="2523132" cy="1513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82DBE-C18D-46AD-905D-EBB984CE5387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Absolute pre-requisite to cease ketamine use</a:t>
          </a:r>
          <a:endParaRPr lang="en-US" sz="2600" kern="1200"/>
        </a:p>
      </dsp:txBody>
      <dsp:txXfrm>
        <a:off x="50489" y="67372"/>
        <a:ext cx="6162662" cy="933302"/>
      </dsp:txXfrm>
    </dsp:sp>
    <dsp:sp modelId="{DE23210F-FE38-44AD-8D43-C1A0DCF9222F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Careful patient and procedure selection</a:t>
          </a:r>
          <a:endParaRPr lang="en-US" sz="2600" kern="1200"/>
        </a:p>
      </dsp:txBody>
      <dsp:txXfrm>
        <a:off x="50489" y="1176532"/>
        <a:ext cx="6162662" cy="933302"/>
      </dsp:txXfrm>
    </dsp:sp>
    <dsp:sp modelId="{94E88E89-1447-4AD7-9624-5168B12FA089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Psychology Input</a:t>
          </a:r>
          <a:endParaRPr lang="en-US" sz="2600" kern="1200"/>
        </a:p>
      </dsp:txBody>
      <dsp:txXfrm>
        <a:off x="50489" y="2285692"/>
        <a:ext cx="6162662" cy="933302"/>
      </dsp:txXfrm>
    </dsp:sp>
    <dsp:sp modelId="{FA2A71EC-01BF-4FA5-8ED5-86B08F8D8CAA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Stoma Team input</a:t>
          </a:r>
          <a:endParaRPr lang="en-US" sz="2600" kern="1200"/>
        </a:p>
      </dsp:txBody>
      <dsp:txXfrm>
        <a:off x="50489" y="3394852"/>
        <a:ext cx="6162662" cy="933302"/>
      </dsp:txXfrm>
    </dsp:sp>
    <dsp:sp modelId="{53D63A3A-8799-4936-A5C8-570E2B7E054B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Need to manage patient expectations</a:t>
          </a:r>
          <a:endParaRPr lang="en-US" sz="2600" kern="1200"/>
        </a:p>
      </dsp:txBody>
      <dsp:txXfrm>
        <a:off x="50489" y="4504012"/>
        <a:ext cx="6162662" cy="93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7B659-2F75-4131-B109-DB05520E6DA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2E287-EDCE-45A7-B9DE-0BA19269F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86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E54647-8EF1-4AE1-AF18-5063E9B07C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001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E287-EDCE-45A7-B9DE-0BA19269FD9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26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E287-EDCE-45A7-B9DE-0BA19269FD9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15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Takes effect in 10mins</a:t>
            </a:r>
          </a:p>
          <a:p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Hoare et al Drug Misuse Report 2009/2010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2019 Home Office report – 3% of 16-24 year olds using ketamine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54647-8EF1-4AE1-AF18-5063E9B07C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8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Nature of receptor in bladder that ketamine works on</a:t>
            </a:r>
            <a:r>
              <a:rPr lang="en-GB" baseline="0" dirty="0"/>
              <a:t> is not identified due to the binding </a:t>
            </a:r>
            <a:r>
              <a:rPr lang="en-GB" baseline="0" dirty="0" err="1"/>
              <a:t>promisuity</a:t>
            </a:r>
            <a:r>
              <a:rPr lang="en-GB" baseline="0" dirty="0"/>
              <a:t> of ketamine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 NMDA receptors</a:t>
            </a:r>
            <a:r>
              <a:rPr lang="en-GB" baseline="0" dirty="0"/>
              <a:t> in bladder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54647-8EF1-4AE1-AF18-5063E9B07C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10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54647-8EF1-4AE1-AF18-5063E9B07C6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072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Alison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6392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Advise to monitor for any changes to urinary frequency or pain and to seek help and disclose ketamine use.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093F9-98FA-4A73-8F96-388A778278A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916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2014 Tam et al - &gt;4 months cessation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2E287-EDCE-45A7-B9DE-0BA19269FD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2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81 patients</a:t>
            </a:r>
          </a:p>
          <a:p>
            <a:r>
              <a:rPr lang="en-GB" dirty="0"/>
              <a:t>Severity of LUTS no significant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54647-8EF1-4AE1-AF18-5063E9B07C6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1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HN due to reflux</a:t>
            </a:r>
            <a:r>
              <a:rPr lang="en-GB" baseline="0" dirty="0"/>
              <a:t> on imaging, not strictures</a:t>
            </a:r>
          </a:p>
          <a:p>
            <a:r>
              <a:rPr lang="en-GB" dirty="0"/>
              <a:t>Patients may resume ketamine abuse following augmentation cystoplasty</a:t>
            </a:r>
          </a:p>
          <a:p>
            <a:r>
              <a:rPr lang="en-GB" dirty="0"/>
              <a:t>Ketamine metabolites can be absorbed through the bowel patch and potentially lead to fatal overdose</a:t>
            </a:r>
          </a:p>
          <a:p>
            <a:r>
              <a:rPr lang="en-GB" dirty="0"/>
              <a:t>Upper tract dysfunction (?M patch)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54647-8EF1-4AE1-AF18-5063E9B07C6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84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F853B-03E6-4280-9540-D5932C226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FDF4B-4A14-4890-8151-D70E83DA0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D1B90-728A-4EFA-A6A8-87F5B2F0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0AC2-5E55-4623-A01D-C24CA0D3F6F1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4C244-94F5-4E77-BC99-47F92065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FBE29-FC83-4017-8E90-4059F20E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10E3-2C43-4CFE-86A7-153C268A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23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B56F-3AAF-412A-942B-AFFD654F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001A0-8BEE-4F0D-8090-DF981FB22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11FFD-7EAA-4734-BAAC-287BBE43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0AC2-5E55-4623-A01D-C24CA0D3F6F1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F92D-60F9-4475-B90E-54248AD2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99373-B1AB-4AC1-A8A6-7940AA3B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10E3-2C43-4CFE-86A7-153C268A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55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17D3E-2757-44DE-BE12-FFD70035C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935DE-FDE1-4960-8E73-C63194F26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05589-58D7-44A2-9241-946C4313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0AC2-5E55-4623-A01D-C24CA0D3F6F1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321BB-0509-425A-B541-D0EB060B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909B9-8ABB-4D70-92B1-54341BD5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10E3-2C43-4CFE-86A7-153C268A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3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2F943-B14B-45A5-A246-272E3925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919A4-4B82-4870-BBFD-B0CE3108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47796-9497-41EF-903F-97A28AC1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0AC2-5E55-4623-A01D-C24CA0D3F6F1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245E1-922D-43F6-8824-06172938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A3CBB-FB73-40C9-84E6-32D11AE3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10E3-2C43-4CFE-86A7-153C268A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1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1637-F6F3-41CB-879B-857FF2A1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41AB0-0AC6-41D7-9A9A-6DA30BF1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8449A-6937-4D12-9B12-6BC9C865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0AC2-5E55-4623-A01D-C24CA0D3F6F1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B4E8-99A6-4E82-AE5E-3A566A60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4ADBA-710B-42EF-BC38-F1BFD578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10E3-2C43-4CFE-86A7-153C268A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63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0D2B0-DAD5-490D-AA82-AABFDE02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EB3C8-BBCA-465E-B37B-97E2FB4E4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9E66B-321C-4BA1-B29E-87EA93549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E7A53-C23B-4D27-9EE6-EF70AD71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0AC2-5E55-4623-A01D-C24CA0D3F6F1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BC91B-F455-49D2-AB36-CE91A91F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8A736-6545-455E-9527-2528F9DD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10E3-2C43-4CFE-86A7-153C268A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9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3DAF-DA57-4146-84D6-3AED432F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BF921-224E-4EBF-B669-94A6CD910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4088B-3383-4AA8-AC93-AD496060E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7E9EAD-77BE-4449-8289-085D4BD0D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CC984-AEB7-4663-976D-19FBA3630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62956A-E49F-4191-B3CD-BED94456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0AC2-5E55-4623-A01D-C24CA0D3F6F1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4F9A3-1DB2-4BE3-B93E-23061C72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5A5B6B-4690-4B82-B2C4-771E6FAA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10E3-2C43-4CFE-86A7-153C268A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03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CE1A-4EEC-4FD8-A1AE-CE211E9D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AC829-B2A7-4BB0-9670-6E3D1359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0AC2-5E55-4623-A01D-C24CA0D3F6F1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B722C-AD98-4E02-B1B2-8AFF4C87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53157-CBC6-4AFC-A40D-F5AB7EAF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10E3-2C43-4CFE-86A7-153C268A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2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88274-DCCD-4A08-8ECF-BEE6E891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0AC2-5E55-4623-A01D-C24CA0D3F6F1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AA7FD4-B68D-4FA1-818E-796B3DFA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1AACC-343B-46CF-B70E-98B6C8FE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10E3-2C43-4CFE-86A7-153C268A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1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CDB2-457C-4D92-AFD4-5E26AC92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3547-B018-4042-82B6-7B1B91337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BE730-676C-44FD-8FED-3C4353DE4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C02E2-28B1-42F3-965B-9374E45C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0AC2-5E55-4623-A01D-C24CA0D3F6F1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7E8E2-17D6-4533-852E-0C413AA2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7731C-B37F-440A-BF42-120BAFFF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10E3-2C43-4CFE-86A7-153C268A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6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0AE5-BF1F-4C2C-A5B0-2F3486DD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AA092-EC26-4B96-82CC-DC9439CFE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939D2-403E-411A-A956-A3B601C1C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6332F-201C-4A0C-BD3B-4E63BC09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0AC2-5E55-4623-A01D-C24CA0D3F6F1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A9199-732A-44FB-AAF6-91132EF9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A5376-68B0-46BA-B0A3-07B2EB60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910E3-2C43-4CFE-86A7-153C268A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9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C7780-7EF6-40AF-92E4-F015BFA1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1247A-78F2-4B70-84F4-F9AFADE71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75A4D-5508-4DD5-B777-15F57CC1E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80AC2-5E55-4623-A01D-C24CA0D3F6F1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4E56E-E93B-4093-AB96-A85A98168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5062D-D3E9-47ED-A265-B9504C86F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10E3-2C43-4CFE-86A7-153C268A08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42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://www.wearebarnsley.com/news/757/barnsley-locals-risk-health-with-ketamine-useage&amp;psig=AOvVaw2YNV3kFtU_3if9cE22ALSU&amp;ust=1625052159951000&amp;source=images&amp;cd=vfe&amp;ved=0CAcQjRxqFwoTCJiM-JfdvPECFQAAAAAdAAAAABA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AD63DE-4C8C-C341-8008-DD0BF0B82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7209"/>
            <a:ext cx="3686175" cy="1238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1C4E5-6AA6-A347-1C20-F340682FE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052" y="1509713"/>
            <a:ext cx="2838450" cy="16097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1814C7-BE98-5667-696C-5593DEB76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Ketamine Uropathy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64AFA0-44BE-4AB7-D299-3C79FF9B1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562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Miss Alison Downey </a:t>
            </a:r>
            <a:r>
              <a:rPr lang="en-GB" sz="2400" dirty="0" err="1"/>
              <a:t>PGCertMedEd</a:t>
            </a:r>
            <a:r>
              <a:rPr lang="en-GB" sz="2400" dirty="0"/>
              <a:t>(</a:t>
            </a:r>
            <a:r>
              <a:rPr lang="en-GB" sz="2400" dirty="0" err="1"/>
              <a:t>dist</a:t>
            </a:r>
            <a:r>
              <a:rPr lang="en-GB" sz="2400" dirty="0"/>
              <a:t>), FRCS(</a:t>
            </a:r>
            <a:r>
              <a:rPr lang="en-GB" sz="2400" dirty="0" err="1"/>
              <a:t>Urol</a:t>
            </a:r>
            <a:r>
              <a:rPr lang="en-GB" sz="2400" dirty="0"/>
              <a:t>)</a:t>
            </a:r>
          </a:p>
          <a:p>
            <a:r>
              <a:rPr lang="en-GB" sz="2400" dirty="0"/>
              <a:t>Consultant Urologist with subspecialist interest in Female, Functional, Reconstructive and Neuro-urology</a:t>
            </a:r>
          </a:p>
          <a:p>
            <a:r>
              <a:rPr lang="en-GB" sz="2400" dirty="0" err="1"/>
              <a:t>MidYorks</a:t>
            </a:r>
            <a:r>
              <a:rPr lang="en-GB" sz="2400" dirty="0"/>
              <a:t> NHS Trust/Barnsley NHS Foundation Trust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316C26-D5A1-B9F4-05A4-6E7E01AE7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877" y="7484"/>
            <a:ext cx="3962400" cy="1609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E6EB8-235F-7EEC-D485-17B12A0DD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99"/>
            <a:ext cx="4257606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6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Clinical Syndrome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6612" y="1684995"/>
            <a:ext cx="4040188" cy="639762"/>
          </a:xfrm>
        </p:spPr>
        <p:txBody>
          <a:bodyPr/>
          <a:lstStyle/>
          <a:p>
            <a:pPr algn="ctr"/>
            <a:r>
              <a:rPr lang="en-GB" dirty="0"/>
              <a:t>Bladder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15985" y="2505075"/>
            <a:ext cx="5157787" cy="368458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Severe Storage LUTs</a:t>
            </a:r>
          </a:p>
          <a:p>
            <a:endParaRPr lang="en-GB" dirty="0"/>
          </a:p>
          <a:p>
            <a:r>
              <a:rPr lang="en-GB" dirty="0"/>
              <a:t>Urge Incontinence</a:t>
            </a:r>
          </a:p>
          <a:p>
            <a:endParaRPr lang="en-GB" dirty="0"/>
          </a:p>
          <a:p>
            <a:r>
              <a:rPr lang="en-GB" dirty="0"/>
              <a:t>Small capacity bladder</a:t>
            </a:r>
          </a:p>
          <a:p>
            <a:endParaRPr lang="en-GB" dirty="0"/>
          </a:p>
          <a:p>
            <a:r>
              <a:rPr lang="en-GB" dirty="0"/>
              <a:t>Painful Bladder</a:t>
            </a:r>
          </a:p>
          <a:p>
            <a:endParaRPr lang="en-GB" dirty="0"/>
          </a:p>
          <a:p>
            <a:r>
              <a:rPr lang="en-GB" dirty="0"/>
              <a:t>Visible Haematuria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2" y="1684995"/>
            <a:ext cx="4041775" cy="639762"/>
          </a:xfrm>
        </p:spPr>
        <p:txBody>
          <a:bodyPr/>
          <a:lstStyle/>
          <a:p>
            <a:pPr algn="ctr"/>
            <a:r>
              <a:rPr lang="en-GB" dirty="0"/>
              <a:t>Upper Tract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2" y="2505075"/>
            <a:ext cx="5183188" cy="3684588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Vesico</a:t>
            </a:r>
            <a:r>
              <a:rPr lang="en-GB" dirty="0"/>
              <a:t>-ureteric reflux</a:t>
            </a:r>
          </a:p>
          <a:p>
            <a:endParaRPr lang="en-GB" dirty="0"/>
          </a:p>
          <a:p>
            <a:r>
              <a:rPr lang="en-GB" dirty="0"/>
              <a:t>Ureteric Strictures</a:t>
            </a:r>
          </a:p>
          <a:p>
            <a:endParaRPr lang="en-GB" dirty="0"/>
          </a:p>
          <a:p>
            <a:r>
              <a:rPr lang="en-GB" dirty="0"/>
              <a:t>Papillary Necrosis</a:t>
            </a:r>
          </a:p>
          <a:p>
            <a:endParaRPr lang="en-GB" dirty="0"/>
          </a:p>
          <a:p>
            <a:r>
              <a:rPr lang="en-GB" dirty="0"/>
              <a:t>Renal Infarction</a:t>
            </a:r>
          </a:p>
          <a:p>
            <a:endParaRPr lang="en-GB" dirty="0"/>
          </a:p>
          <a:p>
            <a:r>
              <a:rPr lang="en-GB" dirty="0"/>
              <a:t>Chronic Renal Failure</a:t>
            </a:r>
          </a:p>
        </p:txBody>
      </p:sp>
    </p:spTree>
    <p:extLst>
      <p:ext uri="{BB962C8B-B14F-4D97-AF65-F5344CB8AC3E}">
        <p14:creationId xmlns:p14="http://schemas.microsoft.com/office/powerpoint/2010/main" val="89209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19" y="1632164"/>
            <a:ext cx="7883701" cy="519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19" y="436426"/>
            <a:ext cx="6761318" cy="121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97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76B3-82F2-4312-8791-27BFEAC7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8CF62-B04A-423A-BEC2-58C60C521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25077-C7F7-85EA-3D6B-8EE620DD4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2" y="1483793"/>
            <a:ext cx="11122155" cy="32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13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163" y="77742"/>
            <a:ext cx="10017673" cy="60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4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Cystoscopic</a:t>
            </a:r>
            <a:r>
              <a:rPr lang="en-GB" dirty="0"/>
              <a:t> Appearance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913260"/>
            <a:ext cx="7920236" cy="38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42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 </a:t>
            </a:r>
            <a:r>
              <a:rPr lang="en-GB" dirty="0" err="1"/>
              <a:t>Urodynamics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51" y="1504226"/>
            <a:ext cx="4493530" cy="499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9" y="1871403"/>
            <a:ext cx="6466744" cy="464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25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FA24-9EAB-42BA-8E8B-53375C23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CF14A-C0B0-4721-BDE1-A6622F448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FB1DDC-553A-42D2-B29C-91C26FF1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43" y="1268761"/>
            <a:ext cx="9649157" cy="382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0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2002C-9892-7DA5-8997-988954E32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5BC6-E098-08E4-5A77-58DB88E2C2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9019" y="155575"/>
            <a:ext cx="10515600" cy="1325563"/>
          </a:xfrm>
        </p:spPr>
        <p:txBody>
          <a:bodyPr/>
          <a:lstStyle/>
          <a:p>
            <a:r>
              <a:rPr lang="en-GB" dirty="0">
                <a:latin typeface="Tw Cen MT (Heading"/>
              </a:rPr>
              <a:t>Harm Reduction Advice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D1FC07E-9EEA-1494-5042-84AC55A8C62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769807" y="1481138"/>
          <a:ext cx="8074025" cy="4240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840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CF03-60FD-413F-8970-CCF21DC0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8C63D-2E14-4CDC-96C1-10E1B6114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59E93-0BD5-4B83-ACF9-45EFC6F4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10246523" cy="60703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31F2A9-1DC1-4504-A357-2EE28F819EFA}"/>
              </a:ext>
            </a:extLst>
          </p:cNvPr>
          <p:cNvSpPr/>
          <p:nvPr/>
        </p:nvSpPr>
        <p:spPr>
          <a:xfrm>
            <a:off x="6225436" y="4133589"/>
            <a:ext cx="4697260" cy="13528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97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FA24-9EAB-42BA-8E8B-53375C23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CF14A-C0B0-4721-BDE1-A6622F448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FB1DDC-553A-42D2-B29C-91C26FF1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43" y="1268761"/>
            <a:ext cx="9649157" cy="382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8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795" y="793910"/>
            <a:ext cx="1872498" cy="200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10" y="199688"/>
            <a:ext cx="10515600" cy="1325563"/>
          </a:xfrm>
        </p:spPr>
        <p:txBody>
          <a:bodyPr/>
          <a:lstStyle/>
          <a:p>
            <a:r>
              <a:rPr lang="en-GB" dirty="0"/>
              <a:t>Ketamine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07" y="1359814"/>
            <a:ext cx="9732724" cy="5133061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Non-competitive NMDA acid receptor complex antagonist 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000" dirty="0"/>
              <a:t>Licensed for use in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induction and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maintainence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anaesthetic, refractory status epilepticus, acute and chronic pain and an antidepressant</a:t>
            </a:r>
          </a:p>
          <a:p>
            <a:endParaRPr lang="en-GB" sz="2000" dirty="0"/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Metabolised in the liver by cytochrome P450 to active metabolite nor-ketamine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Un-metabolised ketamine and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norketamine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water soluble and excreted in the urine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medical dose is 600mg/day orally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Onset 3-5 mins, lasts 1hr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S/E: Hypertension, apnoea, airway obstruction, arrhythmia, respiratory depression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37791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96276-AED2-4BC6-AF2B-9CD5758E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1DA46-3FFA-4377-94C2-6E17C920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6888B-E58F-43F2-826D-AD44E227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7" y="321003"/>
            <a:ext cx="11492186" cy="5855960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4A3D5773-0D4E-3979-6D50-1E78FB061C93}"/>
              </a:ext>
            </a:extLst>
          </p:cNvPr>
          <p:cNvSpPr/>
          <p:nvPr/>
        </p:nvSpPr>
        <p:spPr>
          <a:xfrm>
            <a:off x="838200" y="3265714"/>
            <a:ext cx="1199606" cy="1698172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674392"/>
            <a:ext cx="3105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29" y="184272"/>
            <a:ext cx="7956280" cy="168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0" y="2006477"/>
            <a:ext cx="11726380" cy="421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75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4700">
                <a:solidFill>
                  <a:schemeClr val="accent5"/>
                </a:solidFill>
              </a:rPr>
              <a:t>Reconstructive Surgery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922507-FAF2-CE1E-1964-BF2967F5E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42412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9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55" y="3098321"/>
            <a:ext cx="8857989" cy="3394554"/>
          </a:xfrm>
        </p:spPr>
        <p:txBody>
          <a:bodyPr/>
          <a:lstStyle/>
          <a:p>
            <a:r>
              <a:rPr lang="en-GB" dirty="0"/>
              <a:t>Post op capacity 450-500ml</a:t>
            </a:r>
          </a:p>
          <a:p>
            <a:r>
              <a:rPr lang="en-GB" dirty="0"/>
              <a:t>All patients resumed ketamine use</a:t>
            </a:r>
          </a:p>
          <a:p>
            <a:r>
              <a:rPr lang="en-GB" dirty="0"/>
              <a:t>2 developed ureteric strictures</a:t>
            </a:r>
          </a:p>
          <a:p>
            <a:r>
              <a:rPr lang="en-GB" dirty="0"/>
              <a:t>Metabolic abnormalities with non-compliance with ISC</a:t>
            </a:r>
          </a:p>
          <a:p>
            <a:r>
              <a:rPr lang="en-GB" dirty="0"/>
              <a:t>All 4 defaulted from follow-up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5" y="557408"/>
            <a:ext cx="10343354" cy="22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88" y="1268763"/>
            <a:ext cx="32289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329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28AC-6FBF-4CC9-A12C-34B5B602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DCF05-8026-46F7-89F6-4A0DBED1E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8EE76-A1BB-4AB2-9789-AD10436B9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089" y="1430054"/>
            <a:ext cx="8234597" cy="5392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B855C-A3A9-4630-9B90-18A3AB807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5032"/>
            <a:ext cx="7195696" cy="14308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05BA44-EED2-43E5-930E-7FD3546069BA}"/>
              </a:ext>
            </a:extLst>
          </p:cNvPr>
          <p:cNvSpPr/>
          <p:nvPr/>
        </p:nvSpPr>
        <p:spPr>
          <a:xfrm>
            <a:off x="4860099" y="5060515"/>
            <a:ext cx="5463187" cy="5887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81A618-ACEC-4D11-9247-D078E12E16FE}"/>
              </a:ext>
            </a:extLst>
          </p:cNvPr>
          <p:cNvSpPr/>
          <p:nvPr/>
        </p:nvSpPr>
        <p:spPr>
          <a:xfrm>
            <a:off x="4860098" y="2945159"/>
            <a:ext cx="5463187" cy="1000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99A7B0-D015-4C14-8CD3-C74CBCC92C7F}"/>
              </a:ext>
            </a:extLst>
          </p:cNvPr>
          <p:cNvSpPr/>
          <p:nvPr/>
        </p:nvSpPr>
        <p:spPr>
          <a:xfrm>
            <a:off x="4860098" y="4485741"/>
            <a:ext cx="5463187" cy="3319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1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B73D-B2BF-4FC5-94E6-434DC67C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11A5D-3741-4646-9778-44CBA545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49" y="4208745"/>
            <a:ext cx="10752551" cy="1968217"/>
          </a:xfrm>
        </p:spPr>
        <p:txBody>
          <a:bodyPr/>
          <a:lstStyle/>
          <a:p>
            <a:r>
              <a:rPr lang="en-GB" dirty="0"/>
              <a:t>10 year retrospective review of ketamine uropathy patients</a:t>
            </a:r>
          </a:p>
          <a:p>
            <a:r>
              <a:rPr lang="en-GB" dirty="0"/>
              <a:t>14 patients underwent major surgical reconstruction</a:t>
            </a:r>
          </a:p>
          <a:p>
            <a:r>
              <a:rPr lang="en-GB" dirty="0"/>
              <a:t>Higher rate of post-operative complications than expected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ABD6D-0E9E-4204-95C1-61B33F8B1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32" y="401036"/>
            <a:ext cx="11645536" cy="333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48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B229-807C-40F0-A372-561BFC852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Complications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5F072-6B5F-4BEC-9210-C65066C1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8376-BF07-4E4B-AA18-F0F60C1CB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71" y="51042"/>
            <a:ext cx="10146082" cy="66791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76207A-83B4-4DC9-93A6-DAFBA9087E96}"/>
              </a:ext>
            </a:extLst>
          </p:cNvPr>
          <p:cNvSpPr/>
          <p:nvPr/>
        </p:nvSpPr>
        <p:spPr>
          <a:xfrm>
            <a:off x="2217107" y="365125"/>
            <a:ext cx="1791222" cy="5973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847DA-4930-4842-BCB5-1587C926A35C}"/>
              </a:ext>
            </a:extLst>
          </p:cNvPr>
          <p:cNvSpPr/>
          <p:nvPr/>
        </p:nvSpPr>
        <p:spPr>
          <a:xfrm>
            <a:off x="4158641" y="365125"/>
            <a:ext cx="1228595" cy="3159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9FEA3-8322-4753-B128-7BB8434F242D}"/>
              </a:ext>
            </a:extLst>
          </p:cNvPr>
          <p:cNvSpPr/>
          <p:nvPr/>
        </p:nvSpPr>
        <p:spPr>
          <a:xfrm>
            <a:off x="4158641" y="768827"/>
            <a:ext cx="1390389" cy="3159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4D320-A728-48D8-AFE1-BCCDC6F70E24}"/>
              </a:ext>
            </a:extLst>
          </p:cNvPr>
          <p:cNvSpPr/>
          <p:nvPr/>
        </p:nvSpPr>
        <p:spPr>
          <a:xfrm>
            <a:off x="4158640" y="1418671"/>
            <a:ext cx="5123146" cy="873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4D33C-3F53-4E86-AF09-20F8F868BCEE}"/>
              </a:ext>
            </a:extLst>
          </p:cNvPr>
          <p:cNvSpPr/>
          <p:nvPr/>
        </p:nvSpPr>
        <p:spPr>
          <a:xfrm>
            <a:off x="4158640" y="3814872"/>
            <a:ext cx="5123146" cy="372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066306-BACB-44B0-B8BA-A59BB54490C3}"/>
              </a:ext>
            </a:extLst>
          </p:cNvPr>
          <p:cNvSpPr/>
          <p:nvPr/>
        </p:nvSpPr>
        <p:spPr>
          <a:xfrm>
            <a:off x="4158640" y="4187716"/>
            <a:ext cx="4947782" cy="8101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47E87B-E226-48A9-8530-53B7E67F69C5}"/>
              </a:ext>
            </a:extLst>
          </p:cNvPr>
          <p:cNvSpPr/>
          <p:nvPr/>
        </p:nvSpPr>
        <p:spPr>
          <a:xfrm>
            <a:off x="4158640" y="5704517"/>
            <a:ext cx="1640911" cy="7883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430F5F-B16D-463D-815F-5F2C2211DBE6}"/>
              </a:ext>
            </a:extLst>
          </p:cNvPr>
          <p:cNvSpPr/>
          <p:nvPr/>
        </p:nvSpPr>
        <p:spPr>
          <a:xfrm>
            <a:off x="9281786" y="2688791"/>
            <a:ext cx="1427967" cy="372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302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the upper tract?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25" y="2061035"/>
            <a:ext cx="3138995" cy="411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65F642E-DDAD-4275-AB74-24373AD4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19" y="1991638"/>
            <a:ext cx="3138994" cy="418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777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8171-3C44-4E48-A515-08439935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AD64-93C3-489B-A9AB-EE30EF5A7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B0C9B-DF61-47A7-B480-3CBFE08B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67" y="2356709"/>
            <a:ext cx="11296480" cy="3955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5DF8AE-29F1-45F8-A850-7F99C715F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917" y="274637"/>
            <a:ext cx="9654165" cy="18196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FA88F7-D9AE-448C-B2C0-033D42E859B3}"/>
              </a:ext>
            </a:extLst>
          </p:cNvPr>
          <p:cNvSpPr/>
          <p:nvPr/>
        </p:nvSpPr>
        <p:spPr>
          <a:xfrm>
            <a:off x="3820438" y="5649238"/>
            <a:ext cx="7724109" cy="5277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3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69976-A33B-4A05-B58C-DFC87265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AEE5-FB96-4F06-B9F8-943645D73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78" y="2061487"/>
            <a:ext cx="8148244" cy="443138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33yr old male</a:t>
            </a:r>
          </a:p>
          <a:p>
            <a:r>
              <a:rPr lang="en-GB" dirty="0"/>
              <a:t>Initial imaging – no hydronephrosis</a:t>
            </a:r>
          </a:p>
          <a:p>
            <a:r>
              <a:rPr lang="en-GB" dirty="0"/>
              <a:t>Underwent subtotal cystectomy and </a:t>
            </a:r>
            <a:r>
              <a:rPr lang="en-GB" dirty="0" err="1"/>
              <a:t>studer</a:t>
            </a:r>
            <a:r>
              <a:rPr lang="en-GB" dirty="0"/>
              <a:t> pouch</a:t>
            </a:r>
          </a:p>
          <a:p>
            <a:r>
              <a:rPr lang="en-GB" dirty="0"/>
              <a:t>3 months post-op developed hydronephrosis and reduced eGFR</a:t>
            </a:r>
          </a:p>
          <a:p>
            <a:r>
              <a:rPr lang="en-GB" dirty="0"/>
              <a:t>Initial attempt at refashioning left ureteric anastomosis failed – ongoing ketamine use</a:t>
            </a:r>
          </a:p>
          <a:p>
            <a:r>
              <a:rPr lang="en-GB" dirty="0"/>
              <a:t>Ultimately required bilateral </a:t>
            </a:r>
            <a:r>
              <a:rPr lang="en-GB" dirty="0" err="1"/>
              <a:t>autotransplantation</a:t>
            </a:r>
            <a:r>
              <a:rPr lang="en-GB" dirty="0"/>
              <a:t> in staged procedures with significant complications</a:t>
            </a:r>
          </a:p>
          <a:p>
            <a:r>
              <a:rPr lang="en-GB" dirty="0"/>
              <a:t>Now eGFR 20 and developed nephrogenic diabetes </a:t>
            </a:r>
            <a:r>
              <a:rPr lang="en-GB" dirty="0" err="1"/>
              <a:t>insipidis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BF509-1E17-4A20-8553-37BDA9892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031"/>
          <a:stretch/>
        </p:blipFill>
        <p:spPr>
          <a:xfrm>
            <a:off x="1683250" y="434975"/>
            <a:ext cx="8524875" cy="1556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E062E-0BD5-4B0D-AD4B-19717F405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50" y="365125"/>
            <a:ext cx="762000" cy="390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E3EF83-346D-4930-A0F4-91809FB50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98613"/>
            <a:ext cx="5267325" cy="323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CF90C3-65D1-4B39-85E8-E79811BC8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922" y="1991638"/>
            <a:ext cx="3237913" cy="47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5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421" y="447465"/>
            <a:ext cx="8229600" cy="1143000"/>
          </a:xfrm>
        </p:spPr>
        <p:txBody>
          <a:bodyPr/>
          <a:lstStyle/>
          <a:p>
            <a:r>
              <a:rPr lang="en-GB" dirty="0"/>
              <a:t>Illicit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879" y="1653437"/>
            <a:ext cx="10208713" cy="4906274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1990’s became a popular “rave” culture drug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Relatively cheap - £20/g vs £50/g for cocaine, £45/g heroin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 of first use in the population is around 16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3% of 16-24 year olds are using ketamine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Physiological dependence develops in 78.9% of users after 1 year </a:t>
            </a:r>
          </a:p>
          <a:p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Relatively low risk of antisocial behaviour</a:t>
            </a:r>
            <a:endParaRPr lang="en-GB" sz="4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72" y="2670493"/>
            <a:ext cx="3499633" cy="209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48C9E5-B368-4EA1-84CA-A1591CFCB361}"/>
              </a:ext>
            </a:extLst>
          </p:cNvPr>
          <p:cNvSpPr txBox="1">
            <a:spLocks/>
          </p:cNvSpPr>
          <p:nvPr/>
        </p:nvSpPr>
        <p:spPr>
          <a:xfrm>
            <a:off x="8460073" y="2924480"/>
            <a:ext cx="3178696" cy="132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74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5FAA-8468-4162-93EC-051B560B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D8EE8-ECAA-4D0E-BDB2-C653C11C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75" y="1509715"/>
            <a:ext cx="8363272" cy="498316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Sexual Dysfunction</a:t>
            </a:r>
          </a:p>
          <a:p>
            <a:endParaRPr lang="en-GB" dirty="0"/>
          </a:p>
          <a:p>
            <a:r>
              <a:rPr lang="en-GB" dirty="0"/>
              <a:t>GI Dysfunction</a:t>
            </a:r>
          </a:p>
          <a:p>
            <a:endParaRPr lang="en-GB" dirty="0"/>
          </a:p>
          <a:p>
            <a:r>
              <a:rPr lang="en-GB" dirty="0"/>
              <a:t>Hepatobiliary Dysfunction</a:t>
            </a:r>
          </a:p>
          <a:p>
            <a:endParaRPr lang="en-GB" dirty="0"/>
          </a:p>
          <a:p>
            <a:r>
              <a:rPr lang="en-GB" dirty="0"/>
              <a:t>Cognitive Impairment</a:t>
            </a:r>
          </a:p>
          <a:p>
            <a:endParaRPr lang="en-GB" dirty="0"/>
          </a:p>
          <a:p>
            <a:r>
              <a:rPr lang="en-GB" dirty="0"/>
              <a:t>Cardiac Dysfunction</a:t>
            </a:r>
          </a:p>
          <a:p>
            <a:endParaRPr lang="en-GB" dirty="0"/>
          </a:p>
          <a:p>
            <a:r>
              <a:rPr lang="en-GB" dirty="0"/>
              <a:t>??Potential Malignancy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1EADE-B3B5-4C4F-A43D-E200E1C69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663816" cy="4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93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Barnsley Locals Risk Health With Ketamine Useage | We Are Barnsle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87" y="525143"/>
            <a:ext cx="9275158" cy="5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0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7D57-5B5D-42A8-A3FA-F90914A20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34CDFB-615A-45B6-ABC7-6F2473097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2E1F5E7-CB4E-4E48-B258-6F6BEB98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16" y="845576"/>
            <a:ext cx="9120989" cy="219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1F59E97-D2A5-44BA-BDE8-68364B5B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07" y="4151282"/>
            <a:ext cx="7686377" cy="15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936ADDD-3AAA-4BE3-8449-B5C07624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90" y="5965804"/>
            <a:ext cx="43243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48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124355-F5B3-4F55-9435-09E50FF74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6" y="967224"/>
            <a:ext cx="6016724" cy="1525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7" y="2492893"/>
            <a:ext cx="7704609" cy="32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8AEFBD-6AD3-4032-A3E5-BB799C8A0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54" y="265472"/>
            <a:ext cx="2940749" cy="728849"/>
          </a:xfrm>
          <a:prstGeom prst="rect">
            <a:avLst/>
          </a:prstGeo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65" y="1797153"/>
            <a:ext cx="6629337" cy="259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42D3-F2CA-478D-9A2D-8C0BFC0C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2CD61-88A3-80BF-B46E-181AF730D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3F8D7-1E74-A3B3-BD8E-0AAEB6C9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35" y="1360509"/>
            <a:ext cx="9579130" cy="41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1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84D9-BF22-4B38-AF1A-D13CF6A6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14501-555B-4CE0-8716-724A11BA2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338516-9140-4EE6-A392-678889AC0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0" y="1637803"/>
            <a:ext cx="6586601" cy="4855072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58E08B74-26B5-0969-18F7-3C6BFFD76F94}"/>
              </a:ext>
            </a:extLst>
          </p:cNvPr>
          <p:cNvSpPr/>
          <p:nvPr/>
        </p:nvSpPr>
        <p:spPr>
          <a:xfrm>
            <a:off x="7849178" y="1480412"/>
            <a:ext cx="331076" cy="1249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3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Geography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8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5858" t="21387" r="20167" b="30073"/>
          <a:stretch/>
        </p:blipFill>
        <p:spPr>
          <a:xfrm>
            <a:off x="6500855" y="1976276"/>
            <a:ext cx="4680000" cy="3744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8472" y="1743632"/>
            <a:ext cx="5209032" cy="420928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Cover a population of ~1million</a:t>
            </a:r>
          </a:p>
          <a:p>
            <a:endParaRPr lang="en-GB" dirty="0"/>
          </a:p>
          <a:p>
            <a:r>
              <a:rPr lang="en-GB" dirty="0"/>
              <a:t>2 hospital trusts (4 hospital sites with 3 A&amp;E depts.)</a:t>
            </a:r>
          </a:p>
          <a:p>
            <a:endParaRPr lang="en-GB" dirty="0"/>
          </a:p>
          <a:p>
            <a:r>
              <a:rPr lang="en-GB" dirty="0"/>
              <a:t>2 ICBs </a:t>
            </a:r>
          </a:p>
          <a:p>
            <a:endParaRPr lang="en-GB" dirty="0"/>
          </a:p>
          <a:p>
            <a:r>
              <a:rPr lang="en-GB" dirty="0"/>
              <a:t>3 drug addiction services (BRS, TP, CGL)</a:t>
            </a:r>
          </a:p>
          <a:p>
            <a:endParaRPr lang="en-GB" dirty="0"/>
          </a:p>
          <a:p>
            <a:r>
              <a:rPr lang="en-GB" dirty="0"/>
              <a:t>3 councils</a:t>
            </a:r>
          </a:p>
        </p:txBody>
      </p:sp>
    </p:spTree>
    <p:extLst>
      <p:ext uri="{BB962C8B-B14F-4D97-AF65-F5344CB8AC3E}">
        <p14:creationId xmlns:p14="http://schemas.microsoft.com/office/powerpoint/2010/main" val="276698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Mechanism of Damage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37" y="1427966"/>
            <a:ext cx="9965543" cy="524139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lphaUcParenBoth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toxic damage to the urothelium by ketamine and metabolites 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UcParenBoth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lphaUcParenBoth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Bladder barrier dysfunction: epithelial dysfunction with urinary leakage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UcParenBoth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lphaUcParenBoth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Neurogenic inflammation 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UcParenBoth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lphaUcParenBoth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Eosinophilic infiltration -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mediated inflammation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UcParenBoth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lphaUcParenBoth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NOS-COX mediated inflammation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UcParenBoth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UcParenBoth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Microvascular injury – NMDA receptors on endothelial cells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5" r="50000" b="34651"/>
          <a:stretch/>
        </p:blipFill>
        <p:spPr bwMode="auto">
          <a:xfrm>
            <a:off x="9034920" y="3403468"/>
            <a:ext cx="2706143" cy="202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0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630</Words>
  <Application>Microsoft Office PowerPoint</Application>
  <PresentationFormat>Widescreen</PresentationFormat>
  <Paragraphs>152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Avenir Next LT Pro (Body)</vt:lpstr>
      <vt:lpstr>Calibri</vt:lpstr>
      <vt:lpstr>Calibri Light</vt:lpstr>
      <vt:lpstr>Tw Cen MT (Heading</vt:lpstr>
      <vt:lpstr>Office Theme</vt:lpstr>
      <vt:lpstr>Ketamine Uropathy</vt:lpstr>
      <vt:lpstr>Ketamine</vt:lpstr>
      <vt:lpstr>Illicit Use</vt:lpstr>
      <vt:lpstr>PowerPoint Presentation</vt:lpstr>
      <vt:lpstr>PowerPoint Presentation</vt:lpstr>
      <vt:lpstr>PowerPoint Presentation</vt:lpstr>
      <vt:lpstr>Background</vt:lpstr>
      <vt:lpstr>Local Geography</vt:lpstr>
      <vt:lpstr>Mechanism of Damage</vt:lpstr>
      <vt:lpstr>Clinical Syndrome</vt:lpstr>
      <vt:lpstr>PowerPoint Presentation</vt:lpstr>
      <vt:lpstr>PowerPoint Presentation</vt:lpstr>
      <vt:lpstr>PowerPoint Presentation</vt:lpstr>
      <vt:lpstr>Cystoscopic Appearance</vt:lpstr>
      <vt:lpstr>Video Urodynamics</vt:lpstr>
      <vt:lpstr>PowerPoint Presentation</vt:lpstr>
      <vt:lpstr>Harm Reduction Advice</vt:lpstr>
      <vt:lpstr>PowerPoint Presentation</vt:lpstr>
      <vt:lpstr>PowerPoint Presentation</vt:lpstr>
      <vt:lpstr>PowerPoint Presentation</vt:lpstr>
      <vt:lpstr>PowerPoint Presentation</vt:lpstr>
      <vt:lpstr>Reconstructive Surgery</vt:lpstr>
      <vt:lpstr>PowerPoint Presentation</vt:lpstr>
      <vt:lpstr>PowerPoint Presentation</vt:lpstr>
      <vt:lpstr>PowerPoint Presentation</vt:lpstr>
      <vt:lpstr>Complications Risk</vt:lpstr>
      <vt:lpstr>What about the upper tract?</vt:lpstr>
      <vt:lpstr>PowerPoint Presentation</vt:lpstr>
      <vt:lpstr>PowerPoint Presentation</vt:lpstr>
      <vt:lpstr>Other Effects</vt:lpstr>
      <vt:lpstr>PowerPoint Presentation</vt:lpstr>
    </vt:vector>
  </TitlesOfParts>
  <Company>The Mid Yorkshire Hospitals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Ketamine Uropathy</dc:title>
  <dc:creator>DOWNEY, Alison (MID YORKSHIRE HOSPITALS NHS TRUST)</dc:creator>
  <cp:lastModifiedBy>DOWNEY, Alison (MID YORKSHIRE TEACHING NHS TRUST)</cp:lastModifiedBy>
  <cp:revision>17</cp:revision>
  <dcterms:created xsi:type="dcterms:W3CDTF">2022-10-19T18:44:13Z</dcterms:created>
  <dcterms:modified xsi:type="dcterms:W3CDTF">2025-06-20T10:27:15Z</dcterms:modified>
</cp:coreProperties>
</file>